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1" r:id="rId8"/>
    <p:sldId id="271"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2" d="100"/>
          <a:sy n="62" d="100"/>
        </p:scale>
        <p:origin x="825"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8851-8136-3FBD-6791-05D2C00AB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EA8352-CF18-72EC-8BCD-76E316A15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6A6045-C3EC-B765-36BE-1781D5A4BCE2}"/>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52546B66-F09D-0F08-F372-0011A92FA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54DEB-24D1-8B1C-8CFF-E8B3840FF263}"/>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417787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A91D-E8A2-25DB-3B0A-9ACEE316DC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746A06-287B-1E3B-26F8-51883F584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1064-0E61-F460-AA6C-C0ED55BA917D}"/>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6B0B91DB-B6EF-3319-8FAE-CEC1B3966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ACB2-3A63-883E-FE3D-A2C70E7FD8F1}"/>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352684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55E1C-B672-7ACF-A122-226964F096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C4A94E-E9FC-53E0-8309-596D69D22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59D0F-BDB4-1539-E163-7C8DDF962538}"/>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9DCD7569-23C5-9ACB-E156-1053968C9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2C237-8EA1-854B-4CF5-869848228D48}"/>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64250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3644-45A5-7CAE-3398-7193FAC10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D57CA-C7D1-1BC4-A622-B4E20A2A1F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D9DF-DFEB-ED77-6DCE-992F8F69748A}"/>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1BB29603-C120-067C-6025-1C78FE0A5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A0516-1D02-4C5D-1F94-536385E23988}"/>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321176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3A8C-2D02-FC5F-57CD-DD1B4C2F9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1971F-6A6B-3C85-52BB-6B87568E4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F91CD-E077-F572-78B2-29F2905C1888}"/>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57D4099F-7D58-3C46-0F6B-371C26830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D2635-F96C-2B90-5511-47284A09E9A2}"/>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22727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37D9-B5B5-6A3D-56EC-5077CF450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ACB5B-CD1B-2577-AA42-1EB079B8D8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879A1-6B11-8F46-685A-AC360C7FF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800588-196A-796A-06F8-437005272E6A}"/>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6" name="Footer Placeholder 5">
            <a:extLst>
              <a:ext uri="{FF2B5EF4-FFF2-40B4-BE49-F238E27FC236}">
                <a16:creationId xmlns:a16="http://schemas.microsoft.com/office/drawing/2014/main" id="{13575F69-CC9B-1A34-E3CB-0C2F4FECD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77D09-49FF-1645-9459-5CDA497BCCA1}"/>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175737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767E-A703-4B2A-E933-8EADB8F99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653B7-7165-B4D7-E7F7-F173ECF4D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79C516-1F95-9B15-8148-76E4E2FEE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FB57E-2E23-F204-F1F6-338D907FD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AF44F-308B-7451-5C47-9085CD15E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771723-3E09-5BC8-A20B-66AEB24B9D54}"/>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8" name="Footer Placeholder 7">
            <a:extLst>
              <a:ext uri="{FF2B5EF4-FFF2-40B4-BE49-F238E27FC236}">
                <a16:creationId xmlns:a16="http://schemas.microsoft.com/office/drawing/2014/main" id="{014A1F52-D383-F973-C046-EC8644D35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82B97-52A3-601D-D781-2C0B9918352E}"/>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135665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FF66-F615-A643-CE58-9D76684483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E48E9D-1330-CE3E-3DF3-669ACA66280F}"/>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4" name="Footer Placeholder 3">
            <a:extLst>
              <a:ext uri="{FF2B5EF4-FFF2-40B4-BE49-F238E27FC236}">
                <a16:creationId xmlns:a16="http://schemas.microsoft.com/office/drawing/2014/main" id="{B3ECD003-3109-47F1-12FB-6F2E31BE8B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A54CA-B250-D812-7C31-8F9DEE15C58B}"/>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91442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AE1912-97E4-1927-F536-79FB733924C2}"/>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3" name="Footer Placeholder 2">
            <a:extLst>
              <a:ext uri="{FF2B5EF4-FFF2-40B4-BE49-F238E27FC236}">
                <a16:creationId xmlns:a16="http://schemas.microsoft.com/office/drawing/2014/main" id="{22A48A24-DFB0-2CAA-F5CF-8B254EE76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073446-6BF0-12AE-A88C-22A400D3FB31}"/>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1475948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4F2-C7B7-58FB-ED17-B80A0A1BA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B2885-99C3-0525-9048-6B4333CC0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1B36E-410D-D643-59E0-1F73B874C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E68177-C58A-4A12-DC68-535F91D361E8}"/>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6" name="Footer Placeholder 5">
            <a:extLst>
              <a:ext uri="{FF2B5EF4-FFF2-40B4-BE49-F238E27FC236}">
                <a16:creationId xmlns:a16="http://schemas.microsoft.com/office/drawing/2014/main" id="{12363DA5-B814-FB2D-04D3-1514B8215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34BE3-AC4C-EB38-DA0E-76D150ACD490}"/>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6203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B0DB-2D39-F34F-9F6C-A181F3C19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4AC80-F228-C310-6F82-C018329D5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92AD7F-D300-609F-3A8A-7D678D3C2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327FD-94E7-4E4D-7DEE-4227D9DD2DC5}"/>
              </a:ext>
            </a:extLst>
          </p:cNvPr>
          <p:cNvSpPr>
            <a:spLocks noGrp="1"/>
          </p:cNvSpPr>
          <p:nvPr>
            <p:ph type="dt" sz="half" idx="10"/>
          </p:nvPr>
        </p:nvSpPr>
        <p:spPr/>
        <p:txBody>
          <a:bodyPr/>
          <a:lstStyle/>
          <a:p>
            <a:fld id="{53F4001A-2DCD-4C07-9B5D-291F508D3996}" type="datetimeFigureOut">
              <a:rPr lang="en-US" smtClean="0"/>
              <a:t>3/20/2025</a:t>
            </a:fld>
            <a:endParaRPr lang="en-US"/>
          </a:p>
        </p:txBody>
      </p:sp>
      <p:sp>
        <p:nvSpPr>
          <p:cNvPr id="6" name="Footer Placeholder 5">
            <a:extLst>
              <a:ext uri="{FF2B5EF4-FFF2-40B4-BE49-F238E27FC236}">
                <a16:creationId xmlns:a16="http://schemas.microsoft.com/office/drawing/2014/main" id="{01CC00D1-644C-85F0-9C78-9A61948B6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0CF20-D9F9-0A8D-75D9-08C180A30D37}"/>
              </a:ext>
            </a:extLst>
          </p:cNvPr>
          <p:cNvSpPr>
            <a:spLocks noGrp="1"/>
          </p:cNvSpPr>
          <p:nvPr>
            <p:ph type="sldNum" sz="quarter" idx="12"/>
          </p:nvPr>
        </p:nvSpPr>
        <p:spPr/>
        <p:txBody>
          <a:bodyPr/>
          <a:lstStyle/>
          <a:p>
            <a:fld id="{E29AF8E2-66B5-48D2-98C4-D2B948A6D652}" type="slidenum">
              <a:rPr lang="en-US" smtClean="0"/>
              <a:t>‹#›</a:t>
            </a:fld>
            <a:endParaRPr lang="en-US"/>
          </a:p>
        </p:txBody>
      </p:sp>
    </p:spTree>
    <p:extLst>
      <p:ext uri="{BB962C8B-B14F-4D97-AF65-F5344CB8AC3E}">
        <p14:creationId xmlns:p14="http://schemas.microsoft.com/office/powerpoint/2010/main" val="74221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B9D62B-3741-7C93-D89A-A06BDB71A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ACCCDF-A8D0-9416-84C7-E7ED42B17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C3E348-B095-B62E-7D9C-159D2F600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4001A-2DCD-4C07-9B5D-291F508D3996}" type="datetimeFigureOut">
              <a:rPr lang="en-US" smtClean="0"/>
              <a:t>3/20/2025</a:t>
            </a:fld>
            <a:endParaRPr lang="en-US"/>
          </a:p>
        </p:txBody>
      </p:sp>
      <p:sp>
        <p:nvSpPr>
          <p:cNvPr id="5" name="Footer Placeholder 4">
            <a:extLst>
              <a:ext uri="{FF2B5EF4-FFF2-40B4-BE49-F238E27FC236}">
                <a16:creationId xmlns:a16="http://schemas.microsoft.com/office/drawing/2014/main" id="{0F6328A3-70DE-39E6-E42C-50A0DF0DD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70947-F3BD-6216-0146-4F554BDDA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AF8E2-66B5-48D2-98C4-D2B948A6D652}" type="slidenum">
              <a:rPr lang="en-US" smtClean="0"/>
              <a:t>‹#›</a:t>
            </a:fld>
            <a:endParaRPr lang="en-US"/>
          </a:p>
        </p:txBody>
      </p:sp>
    </p:spTree>
    <p:extLst>
      <p:ext uri="{BB962C8B-B14F-4D97-AF65-F5344CB8AC3E}">
        <p14:creationId xmlns:p14="http://schemas.microsoft.com/office/powerpoint/2010/main" val="319909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gu.hosted.panopto.com/Panopto/Pages/Viewer.aspx?id=5c170cb3-ace7-4ba7-ab1d-b2a600c2f4e1" TargetMode="External"/><Relationship Id="rId2" Type="http://schemas.openxmlformats.org/officeDocument/2006/relationships/hyperlink" Target="https://www.kaggle.com/datasets/surajjha101/myntra-reviews-on-women-dresses-comprehensive/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B13C-7603-0A41-A8C3-300FC2E7633E}"/>
              </a:ext>
            </a:extLst>
          </p:cNvPr>
          <p:cNvSpPr>
            <a:spLocks noGrp="1"/>
          </p:cNvSpPr>
          <p:nvPr>
            <p:ph type="ctrTitle"/>
          </p:nvPr>
        </p:nvSpPr>
        <p:spPr>
          <a:xfrm>
            <a:off x="1352390" y="1299095"/>
            <a:ext cx="9144000" cy="2306637"/>
          </a:xfrm>
        </p:spPr>
        <p:txBody>
          <a:bodyPr>
            <a:normAutofit fontScale="90000"/>
          </a:bodyPr>
          <a:lstStyle/>
          <a:p>
            <a:pPr marL="0" marR="0">
              <a:lnSpc>
                <a:spcPct val="107000"/>
              </a:lnSpc>
              <a:spcAft>
                <a:spcPts val="800"/>
              </a:spcAft>
            </a:pPr>
            <a:r>
              <a:rPr lang="en-US" sz="44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Decoding Fashion Feedback: Insights from Women’s Clothing Reviews</a:t>
            </a:r>
            <a:br>
              <a:rPr lang="en-US" sz="27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27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E68C3F4-4CA3-AFAC-08B1-1D5791562485}"/>
              </a:ext>
            </a:extLst>
          </p:cNvPr>
          <p:cNvSpPr>
            <a:spLocks noGrp="1"/>
          </p:cNvSpPr>
          <p:nvPr>
            <p:ph type="subTitle" idx="1"/>
          </p:nvPr>
        </p:nvSpPr>
        <p:spPr>
          <a:xfrm>
            <a:off x="1524000" y="2658675"/>
            <a:ext cx="8972390" cy="3058245"/>
          </a:xfrm>
        </p:spPr>
        <p:txBody>
          <a:bodyPr>
            <a:normAutofit/>
          </a:bodyPr>
          <a:lstStyle/>
          <a:p>
            <a:r>
              <a:rPr lang="en-US" sz="3000" kern="100" dirty="0">
                <a:effectLst/>
                <a:latin typeface="Calibri" panose="020F0502020204030204" pitchFamily="34" charset="0"/>
                <a:ea typeface="Calibri" panose="020F0502020204030204" pitchFamily="34" charset="0"/>
                <a:cs typeface="Times New Roman" panose="02020603050405020304" pitchFamily="18" charset="0"/>
              </a:rPr>
              <a:t>Leveraging Data for Better Product Recommendations</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by </a:t>
            </a:r>
            <a:r>
              <a:rPr lang="en-US" kern="100" dirty="0">
                <a:effectLst/>
                <a:latin typeface="Calibri" panose="020F0502020204030204" pitchFamily="34" charset="0"/>
                <a:ea typeface="Calibri" panose="020F0502020204030204" pitchFamily="34" charset="0"/>
                <a:cs typeface="Times New Roman" panose="02020603050405020304" pitchFamily="18" charset="0"/>
              </a:rPr>
              <a:t>Natallia Zimnitskaya</a:t>
            </a:r>
          </a:p>
          <a:p>
            <a:pPr marL="0" marR="0">
              <a:lnSpc>
                <a:spcPct val="107000"/>
              </a:lnSpc>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Presented as part of Capstone Project</a:t>
            </a:r>
          </a:p>
          <a:p>
            <a:endParaRPr lang="en-US" dirty="0"/>
          </a:p>
        </p:txBody>
      </p:sp>
    </p:spTree>
    <p:extLst>
      <p:ext uri="{BB962C8B-B14F-4D97-AF65-F5344CB8AC3E}">
        <p14:creationId xmlns:p14="http://schemas.microsoft.com/office/powerpoint/2010/main" val="1734637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08BF-CFEC-55B9-CFF1-6A223F52A52B}"/>
              </a:ext>
            </a:extLst>
          </p:cNvPr>
          <p:cNvSpPr>
            <a:spLocks noGrp="1"/>
          </p:cNvSpPr>
          <p:nvPr>
            <p:ph type="title"/>
          </p:nvPr>
        </p:nvSpPr>
        <p:spPr>
          <a:xfrm>
            <a:off x="838200" y="365126"/>
            <a:ext cx="10515600" cy="656850"/>
          </a:xfrm>
        </p:spPr>
        <p:txBody>
          <a:bodyPr>
            <a:norm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Recommendations for Businesses</a:t>
            </a:r>
            <a:endParaRPr lang="en-US" sz="4000" dirty="0">
              <a:solidFill>
                <a:schemeClr val="accent1"/>
              </a:solidFill>
            </a:endParaRPr>
          </a:p>
        </p:txBody>
      </p:sp>
      <p:sp>
        <p:nvSpPr>
          <p:cNvPr id="3" name="Content Placeholder 2">
            <a:extLst>
              <a:ext uri="{FF2B5EF4-FFF2-40B4-BE49-F238E27FC236}">
                <a16:creationId xmlns:a16="http://schemas.microsoft.com/office/drawing/2014/main" id="{48703151-A42A-DF6D-D505-74A78D5CE4E7}"/>
              </a:ext>
            </a:extLst>
          </p:cNvPr>
          <p:cNvSpPr>
            <a:spLocks noGrp="1"/>
          </p:cNvSpPr>
          <p:nvPr>
            <p:ph idx="1"/>
          </p:nvPr>
        </p:nvSpPr>
        <p:spPr>
          <a:xfrm>
            <a:off x="838200" y="1021976"/>
            <a:ext cx="10515600" cy="5154987"/>
          </a:xfrm>
        </p:spPr>
        <p:txBody>
          <a:bodyPr>
            <a:normAutofit fontScale="92500" lnSpcReduction="10000"/>
          </a:bodyPr>
          <a:lstStyle/>
          <a:p>
            <a:pPr marL="0" indent="0">
              <a:buNone/>
            </a:pPr>
            <a:r>
              <a:rPr lang="en-US" sz="2600" dirty="0"/>
              <a:t>Businesses can make smarter decisions to boost sales and customer satisfaction by focusing on the following recommendations:</a:t>
            </a:r>
          </a:p>
          <a:p>
            <a:pPr marL="0" indent="0">
              <a:buNone/>
            </a:pPr>
            <a:endParaRPr lang="en-US" sz="2600" dirty="0"/>
          </a:p>
          <a:p>
            <a:pPr>
              <a:buFont typeface="Wingdings" panose="05000000000000000000" pitchFamily="2" charset="2"/>
              <a:buChar char="q"/>
            </a:pPr>
            <a:r>
              <a:rPr lang="en-US" sz="2600" dirty="0"/>
              <a:t>Focus on products that have received high ratings and frequent recommendations. Customers love these items, so promoting them will likely boost sales and enhance customer satisfaction.</a:t>
            </a:r>
          </a:p>
          <a:p>
            <a:pPr>
              <a:buFont typeface="Wingdings" panose="05000000000000000000" pitchFamily="2" charset="2"/>
              <a:buChar char="q"/>
            </a:pPr>
            <a:r>
              <a:rPr lang="en-US" sz="2600" dirty="0"/>
              <a:t>Tailor marketing campaigns to appeal to the most active customers aged 30–40. This group represents a significant portion of shoppers and can drive consistent revenue.</a:t>
            </a:r>
          </a:p>
          <a:p>
            <a:pPr>
              <a:buFont typeface="Wingdings" panose="05000000000000000000" pitchFamily="2" charset="2"/>
              <a:buChar char="q"/>
            </a:pPr>
            <a:r>
              <a:rPr lang="en-US" sz="2600" dirty="0"/>
              <a:t>Prioritize categories like tops, dresses, knits, and sweaters in advertising and inventory management. These categories are the most sought-after by customers, making them crucial for maximizing sales.</a:t>
            </a:r>
          </a:p>
          <a:p>
            <a:pPr>
              <a:buFont typeface="Wingdings" panose="05000000000000000000" pitchFamily="2" charset="2"/>
              <a:buChar char="q"/>
            </a:pPr>
            <a:r>
              <a:rPr lang="en-US" sz="2600" dirty="0"/>
              <a:t>Explore real-time data analysis and tools like natural language processing (NLP) to gain better insights from customer reviews. This can help understand customer preferences and trends more effectively.</a:t>
            </a:r>
          </a:p>
          <a:p>
            <a:pPr marL="0" indent="0">
              <a:buNone/>
            </a:pPr>
            <a:endParaRPr lang="en-US" sz="2400" dirty="0"/>
          </a:p>
        </p:txBody>
      </p:sp>
    </p:spTree>
    <p:extLst>
      <p:ext uri="{BB962C8B-B14F-4D97-AF65-F5344CB8AC3E}">
        <p14:creationId xmlns:p14="http://schemas.microsoft.com/office/powerpoint/2010/main" val="258461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22CE-892F-3428-DDD9-08F3E0AD23CA}"/>
              </a:ext>
            </a:extLst>
          </p:cNvPr>
          <p:cNvSpPr>
            <a:spLocks noGrp="1"/>
          </p:cNvSpPr>
          <p:nvPr>
            <p:ph type="title"/>
          </p:nvPr>
        </p:nvSpPr>
        <p:spPr>
          <a:xfrm>
            <a:off x="838200" y="365126"/>
            <a:ext cx="10515600" cy="787480"/>
          </a:xfrm>
        </p:spPr>
        <p:txBody>
          <a:bodyPr>
            <a:normAutofit/>
          </a:bodyPr>
          <a:lstStyle/>
          <a:p>
            <a:pPr algn="ctr"/>
            <a:r>
              <a:rPr lang="en-US" sz="4000" dirty="0">
                <a:solidFill>
                  <a:schemeClr val="accent1"/>
                </a:solidFill>
                <a:latin typeface="+mn-lt"/>
              </a:rPr>
              <a:t>Final Thoughts</a:t>
            </a:r>
          </a:p>
        </p:txBody>
      </p:sp>
      <p:sp>
        <p:nvSpPr>
          <p:cNvPr id="3" name="Content Placeholder 2">
            <a:extLst>
              <a:ext uri="{FF2B5EF4-FFF2-40B4-BE49-F238E27FC236}">
                <a16:creationId xmlns:a16="http://schemas.microsoft.com/office/drawing/2014/main" id="{C3493598-3BA8-AD66-42CF-F96302ABACC7}"/>
              </a:ext>
            </a:extLst>
          </p:cNvPr>
          <p:cNvSpPr>
            <a:spLocks noGrp="1"/>
          </p:cNvSpPr>
          <p:nvPr>
            <p:ph idx="1"/>
          </p:nvPr>
        </p:nvSpPr>
        <p:spPr>
          <a:xfrm>
            <a:off x="838200" y="1060398"/>
            <a:ext cx="10515600" cy="5109881"/>
          </a:xfrm>
        </p:spPr>
        <p:txBody>
          <a:bodyPr>
            <a:normAutofit/>
          </a:bodyPr>
          <a:lstStyle/>
          <a:p>
            <a:pPr>
              <a:buFont typeface="Wingdings" panose="05000000000000000000" pitchFamily="2" charset="2"/>
              <a:buChar char="q"/>
            </a:pPr>
            <a:r>
              <a:rPr lang="en-US" sz="2400" dirty="0"/>
              <a:t>This project demonstrated how data analytics, powered by the KNN model, can improve women’s clothing sector product recommendations.</a:t>
            </a:r>
          </a:p>
          <a:p>
            <a:pPr>
              <a:buFont typeface="Wingdings" panose="05000000000000000000" pitchFamily="2" charset="2"/>
              <a:buChar char="q"/>
            </a:pPr>
            <a:r>
              <a:rPr lang="en-US" sz="2400" dirty="0"/>
              <a:t>We uncovered actionable insights, such as promoting high-rated products and tailoring marketing strategies to key demographics, which can drive customer satisfaction and sales.</a:t>
            </a:r>
          </a:p>
          <a:p>
            <a:pPr>
              <a:buFont typeface="Wingdings" panose="05000000000000000000" pitchFamily="2" charset="2"/>
              <a:buChar char="q"/>
            </a:pPr>
            <a:r>
              <a:rPr lang="en-US" sz="2400" dirty="0"/>
              <a:t>Future steps include integrating real-time data and analyzing textual reviews using advanced techniques like NLP for deeper customer insights.</a:t>
            </a:r>
          </a:p>
          <a:p>
            <a:pPr>
              <a:buFont typeface="Wingdings" panose="05000000000000000000" pitchFamily="2" charset="2"/>
              <a:buChar char="q"/>
            </a:pPr>
            <a:r>
              <a:rPr lang="en-US" sz="2400" dirty="0"/>
              <a:t>These insights empower businesses to adapt quickly to customer needs, make smarter decisions, and remain competitive in a dynamic market.</a:t>
            </a:r>
          </a:p>
          <a:p>
            <a:pPr marL="0" indent="0">
              <a:buNone/>
            </a:pPr>
            <a:endParaRPr lang="en-US" sz="2400" dirty="0"/>
          </a:p>
          <a:p>
            <a:pPr marL="0" indent="0">
              <a:buNone/>
            </a:pPr>
            <a:r>
              <a:rPr lang="en-US" sz="2400" dirty="0"/>
              <a:t>Thank you for the opportunity to contribute meaningfully to improving e-commerce strategies and customer experiences.</a:t>
            </a:r>
          </a:p>
        </p:txBody>
      </p:sp>
    </p:spTree>
    <p:extLst>
      <p:ext uri="{BB962C8B-B14F-4D97-AF65-F5344CB8AC3E}">
        <p14:creationId xmlns:p14="http://schemas.microsoft.com/office/powerpoint/2010/main" val="86516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6BA9-F484-5F37-907D-D72F6F4F67C9}"/>
              </a:ext>
            </a:extLst>
          </p:cNvPr>
          <p:cNvSpPr>
            <a:spLocks noGrp="1"/>
          </p:cNvSpPr>
          <p:nvPr>
            <p:ph type="title"/>
          </p:nvPr>
        </p:nvSpPr>
        <p:spPr/>
        <p:txBody>
          <a:bodyPr>
            <a:normAutofit/>
          </a:bodyPr>
          <a:lstStyle/>
          <a:p>
            <a:pPr algn="ctr"/>
            <a:r>
              <a:rPr lang="en-US" sz="4000" dirty="0">
                <a:solidFill>
                  <a:schemeClr val="accent1"/>
                </a:solidFill>
                <a:latin typeface="+mn-lt"/>
              </a:rPr>
              <a:t>Sources:</a:t>
            </a:r>
          </a:p>
        </p:txBody>
      </p:sp>
      <p:sp>
        <p:nvSpPr>
          <p:cNvPr id="3" name="Content Placeholder 2">
            <a:extLst>
              <a:ext uri="{FF2B5EF4-FFF2-40B4-BE49-F238E27FC236}">
                <a16:creationId xmlns:a16="http://schemas.microsoft.com/office/drawing/2014/main" id="{04FFC31A-0EC0-41B3-9961-137D8F3E3291}"/>
              </a:ext>
            </a:extLst>
          </p:cNvPr>
          <p:cNvSpPr>
            <a:spLocks noGrp="1"/>
          </p:cNvSpPr>
          <p:nvPr>
            <p:ph idx="1"/>
          </p:nvPr>
        </p:nvSpPr>
        <p:spPr/>
        <p:txBody>
          <a:bodyPr/>
          <a:lstStyle/>
          <a:p>
            <a:pPr marL="0" indent="0">
              <a:buNone/>
            </a:pPr>
            <a:r>
              <a:rPr lang="en-US" dirty="0"/>
              <a:t>Amazon reviews on Women dresses (23K Datapoints). (2022, June 14). Kaggle. </a:t>
            </a:r>
            <a:r>
              <a:rPr lang="en-US" dirty="0">
                <a:hlinkClick r:id="rId2"/>
              </a:rPr>
              <a:t>https://www.kaggle.com/datasets/surajjha101/myntra-reviews-on-women-dresses-comprehensive/data</a:t>
            </a:r>
            <a:endParaRPr lang="en-US" dirty="0"/>
          </a:p>
          <a:p>
            <a:pPr marL="0" indent="0">
              <a:buNone/>
            </a:pPr>
            <a:endParaRPr lang="en-US" dirty="0"/>
          </a:p>
          <a:p>
            <a:pPr marL="0" indent="0">
              <a:buNone/>
            </a:pPr>
            <a:r>
              <a:rPr lang="en-US">
                <a:hlinkClick r:id="rId3"/>
              </a:rPr>
              <a:t>Panopto Presentation</a:t>
            </a:r>
            <a:endParaRPr lang="en-US"/>
          </a:p>
        </p:txBody>
      </p:sp>
    </p:spTree>
    <p:extLst>
      <p:ext uri="{BB962C8B-B14F-4D97-AF65-F5344CB8AC3E}">
        <p14:creationId xmlns:p14="http://schemas.microsoft.com/office/powerpoint/2010/main" val="193275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9BAE-EB1D-EF75-CE25-7EE341F539EC}"/>
              </a:ext>
            </a:extLst>
          </p:cNvPr>
          <p:cNvSpPr>
            <a:spLocks noGrp="1"/>
          </p:cNvSpPr>
          <p:nvPr>
            <p:ph type="title"/>
          </p:nvPr>
        </p:nvSpPr>
        <p:spPr/>
        <p:txBody>
          <a:bodyPr>
            <a:norm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About Me</a:t>
            </a:r>
            <a:endParaRPr lang="en-US" sz="4000" dirty="0">
              <a:solidFill>
                <a:schemeClr val="accent1"/>
              </a:solidFill>
            </a:endParaRPr>
          </a:p>
        </p:txBody>
      </p:sp>
      <p:sp>
        <p:nvSpPr>
          <p:cNvPr id="3" name="Content Placeholder 2">
            <a:extLst>
              <a:ext uri="{FF2B5EF4-FFF2-40B4-BE49-F238E27FC236}">
                <a16:creationId xmlns:a16="http://schemas.microsoft.com/office/drawing/2014/main" id="{DD07D081-6770-26D5-CD5C-A59616E600B4}"/>
              </a:ext>
            </a:extLst>
          </p:cNvPr>
          <p:cNvSpPr>
            <a:spLocks noGrp="1"/>
          </p:cNvSpPr>
          <p:nvPr>
            <p:ph idx="1"/>
          </p:nvPr>
        </p:nvSpPr>
        <p:spPr>
          <a:xfrm>
            <a:off x="838200" y="1867220"/>
            <a:ext cx="10515600" cy="4180114"/>
          </a:xfrm>
        </p:spPr>
        <p:txBody>
          <a:bodyPr>
            <a:normAutofit/>
          </a:bodyPr>
          <a:lstStyle/>
          <a:p>
            <a:pPr>
              <a:buFont typeface="Wingdings" panose="05000000000000000000" pitchFamily="2" charset="2"/>
              <a:buChar char="q"/>
            </a:pPr>
            <a:r>
              <a:rPr lang="en-US" sz="2400" dirty="0"/>
              <a:t>My name is Natallia Zimnitskaya.</a:t>
            </a:r>
          </a:p>
          <a:p>
            <a:pPr>
              <a:buFont typeface="Wingdings" panose="05000000000000000000" pitchFamily="2" charset="2"/>
              <a:buChar char="q"/>
            </a:pPr>
            <a:r>
              <a:rPr lang="en-US" sz="2400" dirty="0"/>
              <a:t>I am a medical doctor by training, but I have always been deeply interested in data analytics.</a:t>
            </a:r>
          </a:p>
          <a:p>
            <a:pPr>
              <a:buFont typeface="Wingdings" panose="05000000000000000000" pitchFamily="2" charset="2"/>
              <a:buChar char="q"/>
            </a:pPr>
            <a:r>
              <a:rPr lang="en-US" sz="2400" dirty="0"/>
              <a:t>My passion for analyzing data comes from personal experience. My husband and I run an e-commerce business on the Amazon platform, giving me firsthand insights into the challenges of increasing sales in a competitive environment.</a:t>
            </a:r>
          </a:p>
          <a:p>
            <a:pPr>
              <a:buFont typeface="Wingdings" panose="05000000000000000000" pitchFamily="2" charset="2"/>
              <a:buChar char="q"/>
            </a:pPr>
            <a:r>
              <a:rPr lang="en-US" sz="2400" dirty="0"/>
              <a:t>I know how difficult it can be to find the right niche and achieve success in the e-commerce landscape.</a:t>
            </a:r>
          </a:p>
          <a:p>
            <a:pPr>
              <a:buFont typeface="Wingdings" panose="05000000000000000000" pitchFamily="2" charset="2"/>
              <a:buChar char="q"/>
            </a:pPr>
            <a:r>
              <a:rPr lang="en-US" sz="2400" dirty="0"/>
              <a:t>This personal connection is why I explored women’s clothing products for my Capstone Project.</a:t>
            </a:r>
          </a:p>
        </p:txBody>
      </p:sp>
    </p:spTree>
    <p:extLst>
      <p:ext uri="{BB962C8B-B14F-4D97-AF65-F5344CB8AC3E}">
        <p14:creationId xmlns:p14="http://schemas.microsoft.com/office/powerpoint/2010/main" val="230379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FFB3-7A48-5ACA-2070-5EFEA4943E80}"/>
              </a:ext>
            </a:extLst>
          </p:cNvPr>
          <p:cNvSpPr>
            <a:spLocks noGrp="1"/>
          </p:cNvSpPr>
          <p:nvPr>
            <p:ph type="title"/>
          </p:nvPr>
        </p:nvSpPr>
        <p:spPr>
          <a:xfrm>
            <a:off x="838200" y="365126"/>
            <a:ext cx="10515600" cy="603062"/>
          </a:xfrm>
        </p:spPr>
        <p:txBody>
          <a:bodyPr>
            <a:no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The Problem and Our Goal</a:t>
            </a:r>
            <a:endParaRPr lang="en-US" sz="4000" dirty="0">
              <a:solidFill>
                <a:schemeClr val="accent1"/>
              </a:solidFill>
            </a:endParaRPr>
          </a:p>
        </p:txBody>
      </p:sp>
      <p:sp>
        <p:nvSpPr>
          <p:cNvPr id="3" name="Content Placeholder 2">
            <a:extLst>
              <a:ext uri="{FF2B5EF4-FFF2-40B4-BE49-F238E27FC236}">
                <a16:creationId xmlns:a16="http://schemas.microsoft.com/office/drawing/2014/main" id="{46B1CCD3-A967-9DEF-A9D1-D14F4455EC6C}"/>
              </a:ext>
            </a:extLst>
          </p:cNvPr>
          <p:cNvSpPr>
            <a:spLocks noGrp="1"/>
          </p:cNvSpPr>
          <p:nvPr>
            <p:ph idx="1"/>
          </p:nvPr>
        </p:nvSpPr>
        <p:spPr>
          <a:xfrm>
            <a:off x="491778" y="1375442"/>
            <a:ext cx="11341634" cy="4986938"/>
          </a:xfrm>
        </p:spPr>
        <p:txBody>
          <a:bodyPr>
            <a:noAutofit/>
          </a:bodyPr>
          <a:lstStyle/>
          <a:p>
            <a:pPr>
              <a:lnSpc>
                <a:spcPct val="107000"/>
              </a:lnSpc>
              <a:spcAft>
                <a:spcPts val="800"/>
              </a:spcAft>
              <a:buFont typeface="Wingdings" panose="05000000000000000000" pitchFamily="2" charset="2"/>
              <a:buChar char="q"/>
            </a:pP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a competitive e-commerce environment, businesses struggle to understand which products customers recommend and why. </a:t>
            </a:r>
            <a:r>
              <a:rPr lang="en-US" sz="2400" dirty="0"/>
              <a:t>For example, businesses want to know why some products stand out in customer reviews while others struggle to gain traction.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Goal</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Use customer data to create actionable insights that enhance recommendations, drive sales, and boost customer satisfaction. </a:t>
            </a:r>
          </a:p>
          <a:p>
            <a:pPr>
              <a:lnSpc>
                <a:spcPct val="107000"/>
              </a:lnSpc>
              <a:spcAft>
                <a:spcPts val="800"/>
              </a:spcAft>
              <a:buFont typeface="Wingdings" panose="05000000000000000000" pitchFamily="2" charset="2"/>
              <a:buChar char="q"/>
            </a:pP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Hypothesis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lvl="1">
              <a:lnSpc>
                <a:spcPct val="107000"/>
              </a:lnSpc>
              <a:spcAft>
                <a:spcPts val="800"/>
              </a:spcAft>
              <a:buFont typeface="Wingdings" panose="05000000000000000000" pitchFamily="2" charset="2"/>
              <a:buChar char="v"/>
            </a:pPr>
            <a:r>
              <a:rPr lang="en-US" kern="100" dirty="0">
                <a:effectLst/>
                <a:latin typeface="Calibri" panose="020F0502020204030204" pitchFamily="34" charset="0"/>
                <a:ea typeface="Calibri" panose="020F0502020204030204" pitchFamily="34" charset="0"/>
                <a:cs typeface="Times New Roman" panose="02020603050405020304" pitchFamily="18" charset="0"/>
              </a:rPr>
              <a:t>Null: Customer data, like ratings or demographics, doesn’t significantly impact predicting product recommendations.</a:t>
            </a:r>
          </a:p>
          <a:p>
            <a:pPr lvl="1">
              <a:lnSpc>
                <a:spcPct val="107000"/>
              </a:lnSpc>
              <a:spcAft>
                <a:spcPts val="800"/>
              </a:spcAft>
              <a:buFont typeface="Wingdings" panose="05000000000000000000" pitchFamily="2" charset="2"/>
              <a:buChar char="v"/>
            </a:pPr>
            <a:r>
              <a:rPr lang="en-US" kern="100" dirty="0">
                <a:effectLst/>
                <a:latin typeface="Calibri" panose="020F0502020204030204" pitchFamily="34" charset="0"/>
                <a:ea typeface="Calibri" panose="020F0502020204030204" pitchFamily="34" charset="0"/>
                <a:cs typeface="Times New Roman" panose="02020603050405020304" pitchFamily="18" charset="0"/>
              </a:rPr>
              <a:t>Alternative: Features such as ratings, helpful feedback, and customer demographics are important in predicting which products are likely to be recommended.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 typeface="Wingdings" panose="05000000000000000000" pitchFamily="2" charset="2"/>
              <a:buChar char="v"/>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8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E235-711A-C193-73AA-BFD217C7041E}"/>
              </a:ext>
            </a:extLst>
          </p:cNvPr>
          <p:cNvSpPr>
            <a:spLocks noGrp="1"/>
          </p:cNvSpPr>
          <p:nvPr>
            <p:ph type="title"/>
          </p:nvPr>
        </p:nvSpPr>
        <p:spPr>
          <a:xfrm>
            <a:off x="838200" y="365126"/>
            <a:ext cx="10515600" cy="802848"/>
          </a:xfrm>
        </p:spPr>
        <p:txBody>
          <a:bodyPr>
            <a:norm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About the Dataset</a:t>
            </a:r>
            <a:endParaRPr lang="en-US" sz="4000" dirty="0">
              <a:solidFill>
                <a:schemeClr val="accent1"/>
              </a:solidFill>
            </a:endParaRPr>
          </a:p>
        </p:txBody>
      </p:sp>
      <p:sp>
        <p:nvSpPr>
          <p:cNvPr id="3" name="Content Placeholder 2">
            <a:extLst>
              <a:ext uri="{FF2B5EF4-FFF2-40B4-BE49-F238E27FC236}">
                <a16:creationId xmlns:a16="http://schemas.microsoft.com/office/drawing/2014/main" id="{069020A4-90A5-BC83-A87C-1706D4E07B4C}"/>
              </a:ext>
            </a:extLst>
          </p:cNvPr>
          <p:cNvSpPr>
            <a:spLocks noGrp="1"/>
          </p:cNvSpPr>
          <p:nvPr>
            <p:ph idx="1"/>
          </p:nvPr>
        </p:nvSpPr>
        <p:spPr>
          <a:xfrm>
            <a:off x="838200" y="1283234"/>
            <a:ext cx="10515600" cy="4893729"/>
          </a:xfrm>
        </p:spPr>
        <p:txBody>
          <a:bodyPr>
            <a:normAutofit/>
          </a:bodyPr>
          <a:lstStyle/>
          <a:p>
            <a:pPr marR="0">
              <a:lnSpc>
                <a:spcPct val="107000"/>
              </a:lnSpc>
              <a:spcAft>
                <a:spcPts val="800"/>
              </a:spcAft>
              <a:buFont typeface="Wingdings" panose="05000000000000000000" pitchFamily="2" charset="2"/>
              <a:buChar char="q"/>
            </a:pP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Dataset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“Amazon Reviews on Women Dresses” sourced from </a:t>
            </a:r>
            <a:r>
              <a:rPr lang="en-US" sz="2400" i="1" kern="100" dirty="0">
                <a:effectLst/>
                <a:latin typeface="Calibri" panose="020F0502020204030204" pitchFamily="34" charset="0"/>
                <a:ea typeface="Calibri" panose="020F0502020204030204" pitchFamily="34" charset="0"/>
                <a:cs typeface="Times New Roman" panose="02020603050405020304" pitchFamily="18" charset="0"/>
              </a:rPr>
              <a:t>Kaggle (Amazon Reviews on Women Dresses (23K Datapoints)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2022).</a:t>
            </a:r>
          </a:p>
          <a:p>
            <a:pPr marR="0">
              <a:lnSpc>
                <a:spcPct val="107000"/>
              </a:lnSpc>
              <a:spcAft>
                <a:spcPts val="800"/>
              </a:spcAft>
              <a:buFont typeface="Wingdings" panose="05000000000000000000" pitchFamily="2" charset="2"/>
              <a:buChar char="q"/>
            </a:pPr>
            <a:r>
              <a:rPr lang="en-US" sz="2400" u="sng" kern="100" dirty="0">
                <a:effectLst/>
                <a:latin typeface="Calibri" panose="020F0502020204030204" pitchFamily="34" charset="0"/>
                <a:ea typeface="Calibri" panose="020F0502020204030204" pitchFamily="34" charset="0"/>
                <a:cs typeface="Times New Roman" panose="02020603050405020304" pitchFamily="18" charset="0"/>
              </a:rPr>
              <a:t>Scope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lvl="1">
              <a:buFont typeface="Wingdings" panose="05000000000000000000" pitchFamily="2" charset="2"/>
              <a:buChar char="v"/>
            </a:pPr>
            <a:r>
              <a:rPr lang="en-US" dirty="0"/>
              <a:t>Customer demographics: Age</a:t>
            </a:r>
          </a:p>
          <a:p>
            <a:pPr lvl="1">
              <a:buFont typeface="Wingdings" panose="05000000000000000000" pitchFamily="2" charset="2"/>
              <a:buChar char="v"/>
            </a:pPr>
            <a:r>
              <a:rPr lang="en-US" dirty="0"/>
              <a:t>Product Information: Division name, department name, class name</a:t>
            </a:r>
          </a:p>
          <a:p>
            <a:pPr lvl="1">
              <a:buFont typeface="Wingdings" panose="05000000000000000000" pitchFamily="2" charset="2"/>
              <a:buChar char="v"/>
            </a:pPr>
            <a:r>
              <a:rPr lang="en-US" dirty="0"/>
              <a:t>Feedback metrics: Rating, </a:t>
            </a:r>
            <a:r>
              <a:rPr lang="en-US" dirty="0" err="1"/>
              <a:t>alike_feedback_count</a:t>
            </a:r>
            <a:r>
              <a:rPr lang="en-US" dirty="0"/>
              <a:t> (helpful votes on reviews)</a:t>
            </a:r>
          </a:p>
          <a:p>
            <a:pPr lvl="1">
              <a:buFont typeface="Wingdings" panose="05000000000000000000" pitchFamily="2" charset="2"/>
              <a:buChar char="v"/>
            </a:pPr>
            <a:r>
              <a:rPr lang="en-US" dirty="0"/>
              <a:t>Recommendation: whether the product was recommended or not</a:t>
            </a:r>
          </a:p>
          <a:p>
            <a:pPr marL="457200" lvl="1" indent="0">
              <a:buNone/>
            </a:pPr>
            <a:endParaRPr lang="en-US" dirty="0"/>
          </a:p>
          <a:p>
            <a:pPr marL="0" indent="0">
              <a:buNone/>
            </a:pPr>
            <a:r>
              <a:rPr lang="en-US" sz="2400" dirty="0"/>
              <a:t>These variables were analyzed to uncover patterns in customer behavior and product recommendations.</a:t>
            </a:r>
          </a:p>
        </p:txBody>
      </p:sp>
    </p:spTree>
    <p:extLst>
      <p:ext uri="{BB962C8B-B14F-4D97-AF65-F5344CB8AC3E}">
        <p14:creationId xmlns:p14="http://schemas.microsoft.com/office/powerpoint/2010/main" val="147301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7DBA-72CA-D54B-7B2A-FD4225B2A484}"/>
              </a:ext>
            </a:extLst>
          </p:cNvPr>
          <p:cNvSpPr>
            <a:spLocks noGrp="1"/>
          </p:cNvSpPr>
          <p:nvPr>
            <p:ph type="title"/>
          </p:nvPr>
        </p:nvSpPr>
        <p:spPr>
          <a:xfrm>
            <a:off x="153682" y="245889"/>
            <a:ext cx="11625942" cy="740284"/>
          </a:xfrm>
        </p:spPr>
        <p:txBody>
          <a:bodyPr>
            <a:normAutofit/>
          </a:bodyPr>
          <a:lstStyle/>
          <a:p>
            <a:pPr algn="ctr"/>
            <a:r>
              <a:rPr lang="en-US" sz="4000" dirty="0">
                <a:solidFill>
                  <a:schemeClr val="accent1"/>
                </a:solidFill>
                <a:latin typeface="+mn-lt"/>
              </a:rPr>
              <a:t>Key Variables Visualization</a:t>
            </a:r>
          </a:p>
        </p:txBody>
      </p:sp>
      <p:pic>
        <p:nvPicPr>
          <p:cNvPr id="6" name="Content Placeholder 5">
            <a:extLst>
              <a:ext uri="{FF2B5EF4-FFF2-40B4-BE49-F238E27FC236}">
                <a16:creationId xmlns:a16="http://schemas.microsoft.com/office/drawing/2014/main" id="{D960B6FA-979D-6E9D-C609-8DAFCC81C9A6}"/>
              </a:ext>
            </a:extLst>
          </p:cNvPr>
          <p:cNvPicPr>
            <a:picLocks noGrp="1" noChangeAspect="1"/>
          </p:cNvPicPr>
          <p:nvPr>
            <p:ph idx="1"/>
          </p:nvPr>
        </p:nvPicPr>
        <p:blipFill>
          <a:blip r:embed="rId2"/>
          <a:stretch>
            <a:fillRect/>
          </a:stretch>
        </p:blipFill>
        <p:spPr>
          <a:xfrm>
            <a:off x="4779468" y="945135"/>
            <a:ext cx="6846474" cy="5821878"/>
          </a:xfrm>
        </p:spPr>
      </p:pic>
      <p:sp>
        <p:nvSpPr>
          <p:cNvPr id="4" name="Text Placeholder 3">
            <a:extLst>
              <a:ext uri="{FF2B5EF4-FFF2-40B4-BE49-F238E27FC236}">
                <a16:creationId xmlns:a16="http://schemas.microsoft.com/office/drawing/2014/main" id="{81DFCBC8-E566-DFC8-0187-9FD189148452}"/>
              </a:ext>
            </a:extLst>
          </p:cNvPr>
          <p:cNvSpPr>
            <a:spLocks noGrp="1"/>
          </p:cNvSpPr>
          <p:nvPr>
            <p:ph type="body" sz="half" idx="2"/>
          </p:nvPr>
        </p:nvSpPr>
        <p:spPr>
          <a:xfrm>
            <a:off x="153681" y="986173"/>
            <a:ext cx="4625787" cy="5414625"/>
          </a:xfrm>
        </p:spPr>
        <p:txBody>
          <a:bodyPr>
            <a:normAutofit/>
          </a:bodyPr>
          <a:lstStyle/>
          <a:p>
            <a:pPr marL="342900" indent="-342900">
              <a:buFont typeface="Wingdings" panose="05000000000000000000" pitchFamily="2" charset="2"/>
              <a:buChar char="q"/>
            </a:pPr>
            <a:r>
              <a:rPr lang="en-US" sz="2400" dirty="0"/>
              <a:t>A chart of customer ages shows that most shoppers are between 30 and 40 years old, making this the key age group.</a:t>
            </a:r>
          </a:p>
          <a:p>
            <a:pPr marL="342900" indent="-342900">
              <a:buFont typeface="Wingdings" panose="05000000000000000000" pitchFamily="2" charset="2"/>
              <a:buChar char="q"/>
            </a:pPr>
            <a:r>
              <a:rPr lang="en-US" sz="2400" dirty="0"/>
              <a:t>A chart of feedback votes shows that while most reviews only received a small number of helpful votes, a few stood out with as many as 19 votes.</a:t>
            </a:r>
          </a:p>
          <a:p>
            <a:pPr marL="342900" indent="-342900">
              <a:buFont typeface="Wingdings" panose="05000000000000000000" pitchFamily="2" charset="2"/>
              <a:buChar char="q"/>
            </a:pPr>
            <a:r>
              <a:rPr lang="en-US" sz="2400" dirty="0"/>
              <a:t>A rating chart highlights that most customers rated products around 4.5, showing high satisfaction overall.</a:t>
            </a:r>
          </a:p>
          <a:p>
            <a:endParaRPr lang="en-US" dirty="0"/>
          </a:p>
        </p:txBody>
      </p:sp>
    </p:spTree>
    <p:extLst>
      <p:ext uri="{BB962C8B-B14F-4D97-AF65-F5344CB8AC3E}">
        <p14:creationId xmlns:p14="http://schemas.microsoft.com/office/powerpoint/2010/main" val="325186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85C3-BD03-E2B0-A6D9-87AED548AA5B}"/>
              </a:ext>
            </a:extLst>
          </p:cNvPr>
          <p:cNvSpPr>
            <a:spLocks noGrp="1"/>
          </p:cNvSpPr>
          <p:nvPr>
            <p:ph type="title"/>
          </p:nvPr>
        </p:nvSpPr>
        <p:spPr>
          <a:xfrm>
            <a:off x="722914" y="218994"/>
            <a:ext cx="10632474" cy="641617"/>
          </a:xfrm>
        </p:spPr>
        <p:txBody>
          <a:bodyPr>
            <a:normAutofit/>
          </a:bodyPr>
          <a:lstStyle/>
          <a:p>
            <a:pPr algn="ctr"/>
            <a:r>
              <a:rPr lang="en-US" sz="4000" dirty="0">
                <a:solidFill>
                  <a:schemeClr val="accent1"/>
                </a:solidFill>
                <a:latin typeface="+mn-lt"/>
              </a:rPr>
              <a:t>Key Variables Visualization (cont.) </a:t>
            </a:r>
            <a:endParaRPr lang="en-US" sz="4000" dirty="0"/>
          </a:p>
        </p:txBody>
      </p:sp>
      <p:sp>
        <p:nvSpPr>
          <p:cNvPr id="4" name="Text Placeholder 3">
            <a:extLst>
              <a:ext uri="{FF2B5EF4-FFF2-40B4-BE49-F238E27FC236}">
                <a16:creationId xmlns:a16="http://schemas.microsoft.com/office/drawing/2014/main" id="{582A1885-EA9D-8B97-5AD4-2C6D75E6533C}"/>
              </a:ext>
            </a:extLst>
          </p:cNvPr>
          <p:cNvSpPr>
            <a:spLocks noGrp="1"/>
          </p:cNvSpPr>
          <p:nvPr>
            <p:ph type="body" sz="half" idx="2"/>
          </p:nvPr>
        </p:nvSpPr>
        <p:spPr>
          <a:xfrm>
            <a:off x="233175" y="918500"/>
            <a:ext cx="3546276" cy="5709238"/>
          </a:xfrm>
        </p:spPr>
        <p:txBody>
          <a:bodyPr>
            <a:normAutofit lnSpcReduction="10000"/>
          </a:bodyPr>
          <a:lstStyle/>
          <a:p>
            <a:pPr marL="342900" indent="-342900">
              <a:buFont typeface="Wingdings" panose="05000000000000000000" pitchFamily="2" charset="2"/>
              <a:buChar char="q"/>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The data shows that 82.4% of products were recommended by customers, highlighting a strong overall positive experience.</a:t>
            </a:r>
            <a:endParaRPr lang="en-US" sz="19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Most sales came from the General division (59%), followed by General Petite (34.6%). This can help guide how businesses plan their marketing and inventory.</a:t>
            </a:r>
            <a:endParaRPr lang="en-US" sz="19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Tops and Dresses stood out as the most popular categories, making them central to marketing efforts and product planning.</a:t>
            </a:r>
            <a:endParaRPr lang="en-US" sz="19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Items like Dresses, Knits, and Blouses were key drivers of sales and positive customer feedback, showing their importance for business strategies.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Content Placeholder 6">
            <a:extLst>
              <a:ext uri="{FF2B5EF4-FFF2-40B4-BE49-F238E27FC236}">
                <a16:creationId xmlns:a16="http://schemas.microsoft.com/office/drawing/2014/main" id="{F0385204-A29A-2B2A-012D-7CF94E53AE14}"/>
              </a:ext>
            </a:extLst>
          </p:cNvPr>
          <p:cNvPicPr>
            <a:picLocks noGrp="1" noChangeAspect="1"/>
          </p:cNvPicPr>
          <p:nvPr>
            <p:ph idx="1"/>
          </p:nvPr>
        </p:nvPicPr>
        <p:blipFill>
          <a:blip r:embed="rId2"/>
          <a:stretch>
            <a:fillRect/>
          </a:stretch>
        </p:blipFill>
        <p:spPr>
          <a:xfrm>
            <a:off x="3733450" y="857073"/>
            <a:ext cx="3279506" cy="2270751"/>
          </a:xfrm>
          <a:prstGeom prst="rect">
            <a:avLst/>
          </a:prstGeom>
        </p:spPr>
      </p:pic>
      <p:pic>
        <p:nvPicPr>
          <p:cNvPr id="8" name="Picture 7">
            <a:extLst>
              <a:ext uri="{FF2B5EF4-FFF2-40B4-BE49-F238E27FC236}">
                <a16:creationId xmlns:a16="http://schemas.microsoft.com/office/drawing/2014/main" id="{22DEB5FA-7AD5-9EC7-D7DC-2DF8FF5B4879}"/>
              </a:ext>
            </a:extLst>
          </p:cNvPr>
          <p:cNvPicPr>
            <a:picLocks noChangeAspect="1"/>
          </p:cNvPicPr>
          <p:nvPr/>
        </p:nvPicPr>
        <p:blipFill>
          <a:blip r:embed="rId3"/>
          <a:stretch>
            <a:fillRect/>
          </a:stretch>
        </p:blipFill>
        <p:spPr>
          <a:xfrm>
            <a:off x="7693294" y="857073"/>
            <a:ext cx="3279506" cy="2313410"/>
          </a:xfrm>
          <a:prstGeom prst="rect">
            <a:avLst/>
          </a:prstGeom>
        </p:spPr>
      </p:pic>
      <p:pic>
        <p:nvPicPr>
          <p:cNvPr id="9" name="Picture 8">
            <a:extLst>
              <a:ext uri="{FF2B5EF4-FFF2-40B4-BE49-F238E27FC236}">
                <a16:creationId xmlns:a16="http://schemas.microsoft.com/office/drawing/2014/main" id="{2B4F17E1-B881-BDA6-AE15-97F72F062690}"/>
              </a:ext>
            </a:extLst>
          </p:cNvPr>
          <p:cNvPicPr>
            <a:picLocks noChangeAspect="1"/>
          </p:cNvPicPr>
          <p:nvPr/>
        </p:nvPicPr>
        <p:blipFill>
          <a:blip r:embed="rId4"/>
          <a:stretch>
            <a:fillRect/>
          </a:stretch>
        </p:blipFill>
        <p:spPr>
          <a:xfrm>
            <a:off x="3733450" y="4021397"/>
            <a:ext cx="3150531" cy="2452660"/>
          </a:xfrm>
          <a:prstGeom prst="rect">
            <a:avLst/>
          </a:prstGeom>
        </p:spPr>
      </p:pic>
      <p:pic>
        <p:nvPicPr>
          <p:cNvPr id="10" name="Picture 9">
            <a:extLst>
              <a:ext uri="{FF2B5EF4-FFF2-40B4-BE49-F238E27FC236}">
                <a16:creationId xmlns:a16="http://schemas.microsoft.com/office/drawing/2014/main" id="{07B81AC7-FD1F-E78B-4C0F-EEE086F17D5E}"/>
              </a:ext>
            </a:extLst>
          </p:cNvPr>
          <p:cNvPicPr>
            <a:picLocks noChangeAspect="1"/>
          </p:cNvPicPr>
          <p:nvPr/>
        </p:nvPicPr>
        <p:blipFill>
          <a:blip r:embed="rId5"/>
          <a:stretch>
            <a:fillRect/>
          </a:stretch>
        </p:blipFill>
        <p:spPr>
          <a:xfrm>
            <a:off x="6837980" y="3160314"/>
            <a:ext cx="5354020" cy="3467424"/>
          </a:xfrm>
          <a:prstGeom prst="rect">
            <a:avLst/>
          </a:prstGeom>
        </p:spPr>
      </p:pic>
    </p:spTree>
    <p:extLst>
      <p:ext uri="{BB962C8B-B14F-4D97-AF65-F5344CB8AC3E}">
        <p14:creationId xmlns:p14="http://schemas.microsoft.com/office/powerpoint/2010/main" val="298070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8335-3BB2-B017-9B41-E40711781D62}"/>
              </a:ext>
            </a:extLst>
          </p:cNvPr>
          <p:cNvSpPr>
            <a:spLocks noGrp="1"/>
          </p:cNvSpPr>
          <p:nvPr>
            <p:ph type="title"/>
          </p:nvPr>
        </p:nvSpPr>
        <p:spPr>
          <a:xfrm>
            <a:off x="838200" y="365126"/>
            <a:ext cx="10515600" cy="741376"/>
          </a:xfrm>
        </p:spPr>
        <p:txBody>
          <a:bodyPr>
            <a:norm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How We Worked with the Data</a:t>
            </a:r>
            <a:endParaRPr lang="en-US" sz="4000" dirty="0">
              <a:solidFill>
                <a:schemeClr val="accent1"/>
              </a:solidFill>
            </a:endParaRPr>
          </a:p>
        </p:txBody>
      </p:sp>
      <p:sp>
        <p:nvSpPr>
          <p:cNvPr id="3" name="Content Placeholder 2">
            <a:extLst>
              <a:ext uri="{FF2B5EF4-FFF2-40B4-BE49-F238E27FC236}">
                <a16:creationId xmlns:a16="http://schemas.microsoft.com/office/drawing/2014/main" id="{DBC92D77-A090-50C5-0B29-104BDAC6EF2E}"/>
              </a:ext>
            </a:extLst>
          </p:cNvPr>
          <p:cNvSpPr>
            <a:spLocks noGrp="1"/>
          </p:cNvSpPr>
          <p:nvPr>
            <p:ph idx="1"/>
          </p:nvPr>
        </p:nvSpPr>
        <p:spPr>
          <a:xfrm>
            <a:off x="838200" y="1275550"/>
            <a:ext cx="10515600" cy="5340403"/>
          </a:xfrm>
        </p:spPr>
        <p:txBody>
          <a:bodyPr>
            <a:normAutofit/>
          </a:bodyPr>
          <a:lstStyle/>
          <a:p>
            <a:pPr>
              <a:buFont typeface="Wingdings" panose="05000000000000000000" pitchFamily="2" charset="2"/>
              <a:buChar char="q"/>
            </a:pPr>
            <a:r>
              <a:rPr lang="en-US" sz="2400" dirty="0"/>
              <a:t>Fixed missing information and removed unusual data points to clean up the dataset, ensuring accuracy in the analysis.</a:t>
            </a:r>
          </a:p>
          <a:p>
            <a:pPr>
              <a:buFont typeface="Wingdings" panose="05000000000000000000" pitchFamily="2" charset="2"/>
              <a:buChar char="q"/>
            </a:pPr>
            <a:r>
              <a:rPr lang="en-US" sz="2400" dirty="0"/>
              <a:t>Focused on structured data, leaving out written reviews and titles to simplify the data.</a:t>
            </a:r>
          </a:p>
          <a:p>
            <a:pPr>
              <a:buFont typeface="Wingdings" panose="05000000000000000000" pitchFamily="2" charset="2"/>
              <a:buChar char="q"/>
            </a:pPr>
            <a:r>
              <a:rPr lang="en-US" sz="2400" dirty="0"/>
              <a:t>Adjusted numbers like age and feedback counts so they could be used effectively in the analysis.</a:t>
            </a:r>
          </a:p>
          <a:p>
            <a:pPr>
              <a:buFont typeface="Wingdings" panose="05000000000000000000" pitchFamily="2" charset="2"/>
              <a:buChar char="q"/>
            </a:pPr>
            <a:r>
              <a:rPr lang="en-US" sz="2400" dirty="0"/>
              <a:t>Identified the most important factors, such as customer ratings and feedback, that influence product recommendations. </a:t>
            </a:r>
          </a:p>
          <a:p>
            <a:pPr>
              <a:buFont typeface="Wingdings" panose="05000000000000000000" pitchFamily="2" charset="2"/>
              <a:buChar char="q"/>
            </a:pPr>
            <a:r>
              <a:rPr lang="en-US" sz="2400" dirty="0"/>
              <a:t>KNN (k-Nearest Neighbors) compares a product’s data to similar products to predict whether it will be recommended. For example, if similar products with high ratings and positive feedback are often recommended, the model can predict that this product will also likely be recommended. The KNN model was fine-tuned to achieve high accuracy in these predictions.</a:t>
            </a:r>
          </a:p>
        </p:txBody>
      </p:sp>
    </p:spTree>
    <p:extLst>
      <p:ext uri="{BB962C8B-B14F-4D97-AF65-F5344CB8AC3E}">
        <p14:creationId xmlns:p14="http://schemas.microsoft.com/office/powerpoint/2010/main" val="212187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A9DD-D684-F1F9-2D1F-117B74CB84C2}"/>
              </a:ext>
            </a:extLst>
          </p:cNvPr>
          <p:cNvSpPr>
            <a:spLocks noGrp="1"/>
          </p:cNvSpPr>
          <p:nvPr>
            <p:ph type="title"/>
          </p:nvPr>
        </p:nvSpPr>
        <p:spPr>
          <a:xfrm>
            <a:off x="838200" y="365126"/>
            <a:ext cx="10515600" cy="825900"/>
          </a:xfrm>
        </p:spPr>
        <p:txBody>
          <a:bodyPr>
            <a:normAutofit/>
          </a:bodyPr>
          <a:lstStyle/>
          <a:p>
            <a:pPr algn="ctr"/>
            <a:r>
              <a:rPr lang="en-US" sz="4000" dirty="0">
                <a:solidFill>
                  <a:schemeClr val="accent1"/>
                </a:solidFill>
                <a:latin typeface="+mn-lt"/>
              </a:rPr>
              <a:t>Model Performance and Key Insights</a:t>
            </a:r>
          </a:p>
        </p:txBody>
      </p:sp>
      <p:sp>
        <p:nvSpPr>
          <p:cNvPr id="3" name="Content Placeholder 2">
            <a:extLst>
              <a:ext uri="{FF2B5EF4-FFF2-40B4-BE49-F238E27FC236}">
                <a16:creationId xmlns:a16="http://schemas.microsoft.com/office/drawing/2014/main" id="{75D52AFD-8B98-DB53-EAD3-1DE5C26C59AC}"/>
              </a:ext>
            </a:extLst>
          </p:cNvPr>
          <p:cNvSpPr>
            <a:spLocks noGrp="1"/>
          </p:cNvSpPr>
          <p:nvPr>
            <p:ph idx="1"/>
          </p:nvPr>
        </p:nvSpPr>
        <p:spPr>
          <a:xfrm>
            <a:off x="768402" y="1406178"/>
            <a:ext cx="10515601" cy="5086696"/>
          </a:xfrm>
        </p:spPr>
        <p:txBody>
          <a:bodyPr>
            <a:normAutofit/>
          </a:bodyPr>
          <a:lstStyle/>
          <a:p>
            <a:pPr lvl="1">
              <a:buFont typeface="Wingdings" panose="05000000000000000000" pitchFamily="2" charset="2"/>
              <a:buChar char="q"/>
            </a:pPr>
            <a:r>
              <a:rPr lang="en-US" sz="2400" dirty="0"/>
              <a:t>The model was 93.79% accurate at predicting whether a product would be recommended.</a:t>
            </a:r>
          </a:p>
          <a:p>
            <a:pPr lvl="1">
              <a:buFont typeface="Wingdings" panose="05000000000000000000" pitchFamily="2" charset="2"/>
              <a:buChar char="q"/>
            </a:pPr>
            <a:r>
              <a:rPr lang="en-US" sz="2400" dirty="0"/>
              <a:t>It performed exceptionally well at distinguishing between recommended and not recommended products (measured by an AUC score of 0.97).</a:t>
            </a:r>
          </a:p>
          <a:p>
            <a:pPr lvl="1">
              <a:buFont typeface="Wingdings" panose="05000000000000000000" pitchFamily="2" charset="2"/>
              <a:buChar char="q"/>
            </a:pPr>
            <a:r>
              <a:rPr lang="en-US" sz="2400" dirty="0"/>
              <a:t>The results showed very few mistakes: only 88 products were incorrectly classified as recommended when they shouldn’t, and only 197 products that should have been recommended were missed. This high reliability reduces the risk of recommending poorly rated products and ensures more accurate customer-focused decisions.</a:t>
            </a:r>
          </a:p>
          <a:p>
            <a:pPr lvl="1">
              <a:buFont typeface="Wingdings" panose="05000000000000000000" pitchFamily="2" charset="2"/>
              <a:buChar char="q"/>
            </a:pPr>
            <a:r>
              <a:rPr lang="en-US" sz="2400" dirty="0"/>
              <a:t>The strongest factors driving recommendations were:</a:t>
            </a:r>
          </a:p>
          <a:p>
            <a:pPr lvl="2">
              <a:buFont typeface="Wingdings" panose="05000000000000000000" pitchFamily="2" charset="2"/>
              <a:buChar char="v"/>
            </a:pPr>
            <a:r>
              <a:rPr lang="en-US" sz="2400" dirty="0"/>
              <a:t>Ratings (how highly customers rated the product).</a:t>
            </a:r>
          </a:p>
          <a:p>
            <a:pPr lvl="2">
              <a:buFont typeface="Wingdings" panose="05000000000000000000" pitchFamily="2" charset="2"/>
              <a:buChar char="v"/>
            </a:pPr>
            <a:r>
              <a:rPr lang="en-US" sz="2400" dirty="0"/>
              <a:t>Helpful feedback votes (how many people found a review helpful).</a:t>
            </a:r>
          </a:p>
          <a:p>
            <a:pPr lvl="2">
              <a:buFont typeface="Wingdings" panose="05000000000000000000" pitchFamily="2" charset="2"/>
              <a:buChar char="v"/>
            </a:pPr>
            <a:r>
              <a:rPr lang="en-US" sz="2400" dirty="0"/>
              <a:t>Popular product types, such as jeans, lounge, and sweaters.</a:t>
            </a:r>
          </a:p>
          <a:p>
            <a:pPr marL="457200" lvl="1" indent="0">
              <a:buNone/>
            </a:pPr>
            <a:endParaRPr lang="en-US" sz="2400" dirty="0"/>
          </a:p>
        </p:txBody>
      </p:sp>
    </p:spTree>
    <p:extLst>
      <p:ext uri="{BB962C8B-B14F-4D97-AF65-F5344CB8AC3E}">
        <p14:creationId xmlns:p14="http://schemas.microsoft.com/office/powerpoint/2010/main" val="198075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183A-1C4B-87FD-92C8-97EC437DA4DE}"/>
              </a:ext>
            </a:extLst>
          </p:cNvPr>
          <p:cNvSpPr>
            <a:spLocks noGrp="1"/>
          </p:cNvSpPr>
          <p:nvPr>
            <p:ph type="title"/>
          </p:nvPr>
        </p:nvSpPr>
        <p:spPr>
          <a:xfrm>
            <a:off x="838200" y="365126"/>
            <a:ext cx="10515600" cy="1064104"/>
          </a:xfrm>
        </p:spPr>
        <p:txBody>
          <a:bodyPr>
            <a:normAutofit/>
          </a:bodyPr>
          <a:lstStyle/>
          <a:p>
            <a:pPr algn="ctr"/>
            <a:r>
              <a:rPr lang="en-US" sz="4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Challenges and Limitations</a:t>
            </a:r>
            <a:endParaRPr lang="en-US" sz="4000" dirty="0">
              <a:solidFill>
                <a:schemeClr val="accent1"/>
              </a:solidFill>
            </a:endParaRPr>
          </a:p>
        </p:txBody>
      </p:sp>
      <p:sp>
        <p:nvSpPr>
          <p:cNvPr id="3" name="Content Placeholder 2">
            <a:extLst>
              <a:ext uri="{FF2B5EF4-FFF2-40B4-BE49-F238E27FC236}">
                <a16:creationId xmlns:a16="http://schemas.microsoft.com/office/drawing/2014/main" id="{A32ACC08-DF90-C7F8-9AC5-DF16C96E8115}"/>
              </a:ext>
            </a:extLst>
          </p:cNvPr>
          <p:cNvSpPr>
            <a:spLocks noGrp="1"/>
          </p:cNvSpPr>
          <p:nvPr>
            <p:ph idx="1"/>
          </p:nvPr>
        </p:nvSpPr>
        <p:spPr>
          <a:xfrm>
            <a:off x="838200" y="2067005"/>
            <a:ext cx="10515600" cy="4109959"/>
          </a:xfrm>
        </p:spPr>
        <p:txBody>
          <a:bodyPr>
            <a:normAutofit/>
          </a:bodyPr>
          <a:lstStyle/>
          <a:p>
            <a:pPr>
              <a:buFont typeface="Wingdings" panose="05000000000000000000" pitchFamily="2" charset="2"/>
              <a:buChar char="q"/>
            </a:pPr>
            <a:r>
              <a:rPr lang="en-US" sz="2400" dirty="0"/>
              <a:t>The KNN tool requires the data to be cleaned and adjusted beforehand, which takes time and effort. This can also make it slower when working with large amounts of data.</a:t>
            </a:r>
          </a:p>
          <a:p>
            <a:pPr marL="0" indent="0">
              <a:buNone/>
            </a:pPr>
            <a:endParaRPr lang="en-US" sz="2400" dirty="0"/>
          </a:p>
          <a:p>
            <a:pPr>
              <a:buFont typeface="Wingdings" panose="05000000000000000000" pitchFamily="2" charset="2"/>
              <a:buChar char="q"/>
            </a:pPr>
            <a:r>
              <a:rPr lang="en-US" sz="2400" dirty="0"/>
              <a:t>The data used for this project is static, meaning it’s like a snapshot in time—it doesn’t account for recent customer trends or changes in preferences.</a:t>
            </a:r>
          </a:p>
          <a:p>
            <a:pPr marL="0" indent="0">
              <a:buNone/>
            </a:pPr>
            <a:endParaRPr lang="en-US" sz="2400" dirty="0"/>
          </a:p>
          <a:p>
            <a:pPr>
              <a:buFont typeface="Wingdings" panose="05000000000000000000" pitchFamily="2" charset="2"/>
              <a:buChar char="q"/>
            </a:pPr>
            <a:r>
              <a:rPr lang="en-US" sz="2400" dirty="0"/>
              <a:t>Since the study didn’t analyze written customer reviews, it missed out on uncovering deeper insights from what customers say about products.</a:t>
            </a:r>
          </a:p>
        </p:txBody>
      </p:sp>
    </p:spTree>
    <p:extLst>
      <p:ext uri="{BB962C8B-B14F-4D97-AF65-F5344CB8AC3E}">
        <p14:creationId xmlns:p14="http://schemas.microsoft.com/office/powerpoint/2010/main" val="331434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TotalTime>
  <Words>1140</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Decoding Fashion Feedback: Insights from Women’s Clothing Reviews   </vt:lpstr>
      <vt:lpstr>About Me</vt:lpstr>
      <vt:lpstr>The Problem and Our Goal</vt:lpstr>
      <vt:lpstr>About the Dataset</vt:lpstr>
      <vt:lpstr>Key Variables Visualization</vt:lpstr>
      <vt:lpstr>Key Variables Visualization (cont.) </vt:lpstr>
      <vt:lpstr>How We Worked with the Data</vt:lpstr>
      <vt:lpstr>Model Performance and Key Insights</vt:lpstr>
      <vt:lpstr>Challenges and Limitations</vt:lpstr>
      <vt:lpstr>Recommendations for Businesses</vt:lpstr>
      <vt:lpstr>Final Thoughts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Natallia Zimnitskaya</dc:creator>
  <cp:lastModifiedBy>Natallia Zimnitskaya</cp:lastModifiedBy>
  <cp:revision>13</cp:revision>
  <dcterms:created xsi:type="dcterms:W3CDTF">2025-03-18T12:42:58Z</dcterms:created>
  <dcterms:modified xsi:type="dcterms:W3CDTF">2025-03-20T12:09:28Z</dcterms:modified>
</cp:coreProperties>
</file>