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79" r:id="rId4"/>
    <p:sldId id="268" r:id="rId5"/>
    <p:sldId id="278" r:id="rId6"/>
    <p:sldId id="280" r:id="rId7"/>
    <p:sldId id="259" r:id="rId8"/>
    <p:sldId id="270" r:id="rId9"/>
    <p:sldId id="264" r:id="rId10"/>
    <p:sldId id="289" r:id="rId11"/>
    <p:sldId id="263" r:id="rId12"/>
    <p:sldId id="284" r:id="rId13"/>
    <p:sldId id="265" r:id="rId14"/>
    <p:sldId id="290" r:id="rId15"/>
    <p:sldId id="282" r:id="rId16"/>
    <p:sldId id="299" r:id="rId17"/>
    <p:sldId id="300" r:id="rId18"/>
    <p:sldId id="301" r:id="rId19"/>
    <p:sldId id="302" r:id="rId20"/>
    <p:sldId id="303" r:id="rId21"/>
    <p:sldId id="304" r:id="rId22"/>
    <p:sldId id="305" r:id="rId23"/>
    <p:sldId id="306" r:id="rId24"/>
    <p:sldId id="283" r:id="rId25"/>
    <p:sldId id="285" r:id="rId26"/>
    <p:sldId id="266" r:id="rId27"/>
    <p:sldId id="307" r:id="rId28"/>
    <p:sldId id="272" r:id="rId29"/>
    <p:sldId id="286" r:id="rId30"/>
    <p:sldId id="308"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57" autoAdjust="0"/>
  </p:normalViewPr>
  <p:slideViewPr>
    <p:cSldViewPr>
      <p:cViewPr varScale="1">
        <p:scale>
          <a:sx n="91" d="100"/>
          <a:sy n="91" d="100"/>
        </p:scale>
        <p:origin x="-21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C5DDF-FCF6-426E-A9CB-FD7C3E98A250}" type="datetimeFigureOut">
              <a:rPr lang="en-US" smtClean="0"/>
              <a:t>4/13/2018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76518-0B20-42D8-BBB7-CAC6B1733710}" type="slidenum">
              <a:rPr lang="en-US" smtClean="0"/>
              <a:t>‹#›</a:t>
            </a:fld>
            <a:endParaRPr lang="en-US"/>
          </a:p>
        </p:txBody>
      </p:sp>
    </p:spTree>
    <p:extLst>
      <p:ext uri="{BB962C8B-B14F-4D97-AF65-F5344CB8AC3E}">
        <p14:creationId xmlns:p14="http://schemas.microsoft.com/office/powerpoint/2010/main" val="348493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project is titled “Development of Application Software for Water System Data Management, Visualization, and Analysis with the Shiny </a:t>
            </a:r>
            <a:r>
              <a:rPr lang="en-US" baseline="0" dirty="0" smtClean="0"/>
              <a:t>Framework.</a:t>
            </a:r>
            <a:endParaRPr lang="en-US" baseline="0" dirty="0" smtClean="0"/>
          </a:p>
          <a:p>
            <a:r>
              <a:rPr lang="en-US" baseline="0" dirty="0" smtClean="0"/>
              <a:t>This project is </a:t>
            </a:r>
            <a:r>
              <a:rPr lang="en-US" baseline="0" dirty="0" smtClean="0"/>
              <a:t>a </a:t>
            </a:r>
            <a:r>
              <a:rPr lang="en-US" baseline="0" dirty="0" smtClean="0"/>
              <a:t>collaboration of UMass Amherst and the Department of Conservation and Recreation, referred to as the </a:t>
            </a:r>
            <a:r>
              <a:rPr lang="en-US" baseline="0" dirty="0" smtClean="0"/>
              <a:t>DCR.</a:t>
            </a:r>
          </a:p>
          <a:p>
            <a:r>
              <a:rPr lang="en-US" baseline="0" dirty="0" smtClean="0"/>
              <a:t>So I am going to show a slide show for about 10 minutes and then I will show and demonstrate one of my applications</a:t>
            </a:r>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a:t>
            </a:fld>
            <a:endParaRPr lang="en-US"/>
          </a:p>
        </p:txBody>
      </p:sp>
    </p:spTree>
    <p:extLst>
      <p:ext uri="{BB962C8B-B14F-4D97-AF65-F5344CB8AC3E}">
        <p14:creationId xmlns:p14="http://schemas.microsoft.com/office/powerpoint/2010/main" val="73513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Both Applications are </a:t>
            </a:r>
            <a:r>
              <a:rPr lang="en-US" baseline="0" dirty="0" smtClean="0"/>
              <a:t>actually being </a:t>
            </a:r>
            <a:r>
              <a:rPr lang="en-US" baseline="0" dirty="0" smtClean="0"/>
              <a:t>used currently at the </a:t>
            </a:r>
            <a:r>
              <a:rPr lang="en-US" baseline="0" dirty="0" smtClean="0"/>
              <a:t>DCR, and plan to be continuously updated in the foreseeable future.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 and WAVE are both launched locally on a DCR computer by the click of a desktop icon</a:t>
            </a:r>
            <a:r>
              <a:rPr lang="en-US" baseline="0" dirty="0" smtClean="0"/>
              <a:t> and will automatically be opened in a</a:t>
            </a:r>
            <a:r>
              <a:rPr lang="en-US" dirty="0" smtClean="0"/>
              <a:t> Google</a:t>
            </a:r>
            <a:r>
              <a:rPr lang="en-US" baseline="0" dirty="0" smtClean="0"/>
              <a:t> Chrome Web </a:t>
            </a:r>
            <a:r>
              <a:rPr lang="en-US" baseline="0" dirty="0" smtClean="0"/>
              <a:t>Browser.</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10</a:t>
            </a:fld>
            <a:endParaRPr lang="en-US"/>
          </a:p>
        </p:txBody>
      </p:sp>
    </p:spTree>
    <p:extLst>
      <p:ext uri="{BB962C8B-B14F-4D97-AF65-F5344CB8AC3E}">
        <p14:creationId xmlns:p14="http://schemas.microsoft.com/office/powerpoint/2010/main" val="140582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of the applications were developed with the</a:t>
            </a:r>
            <a:r>
              <a:rPr lang="en-US" baseline="0" dirty="0" smtClean="0"/>
              <a:t> Shiny Development Framework, created by </a:t>
            </a:r>
            <a:r>
              <a:rPr lang="en-US" baseline="0" dirty="0" err="1" smtClean="0"/>
              <a:t>RStudio</a:t>
            </a:r>
            <a:r>
              <a:rPr lang="en-US" baseline="0" dirty="0" smtClean="0"/>
              <a:t>, in the R programming language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Shiny allows someone with R experience, but little application development experience, to create their own application.</a:t>
            </a:r>
          </a:p>
          <a:p>
            <a:r>
              <a:rPr lang="en-US" baseline="0" dirty="0" smtClean="0"/>
              <a:t>There are also similar data development frameworks in the Python Programming Language which include </a:t>
            </a:r>
            <a:r>
              <a:rPr lang="en-US" baseline="0" dirty="0" err="1" smtClean="0"/>
              <a:t>Bokeh</a:t>
            </a:r>
            <a:r>
              <a:rPr lang="en-US" baseline="0" dirty="0" smtClean="0"/>
              <a:t> and Dash.</a:t>
            </a:r>
          </a:p>
        </p:txBody>
      </p:sp>
      <p:sp>
        <p:nvSpPr>
          <p:cNvPr id="4" name="Slide Number Placeholder 3"/>
          <p:cNvSpPr>
            <a:spLocks noGrp="1"/>
          </p:cNvSpPr>
          <p:nvPr>
            <p:ph type="sldNum" sz="quarter" idx="10"/>
          </p:nvPr>
        </p:nvSpPr>
        <p:spPr/>
        <p:txBody>
          <a:bodyPr/>
          <a:lstStyle/>
          <a:p>
            <a:fld id="{B7C76518-0B20-42D8-BBB7-CAC6B1733710}" type="slidenum">
              <a:rPr lang="en-US" smtClean="0"/>
              <a:t>11</a:t>
            </a:fld>
            <a:endParaRPr lang="en-US"/>
          </a:p>
        </p:txBody>
      </p:sp>
    </p:spTree>
    <p:extLst>
      <p:ext uri="{BB962C8B-B14F-4D97-AF65-F5344CB8AC3E}">
        <p14:creationId xmlns:p14="http://schemas.microsoft.com/office/powerpoint/2010/main" val="3616813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first going to talk about </a:t>
            </a:r>
            <a:r>
              <a:rPr lang="en-US" baseline="0" dirty="0" smtClean="0"/>
              <a:t>WIT</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12</a:t>
            </a:fld>
            <a:endParaRPr lang="en-US"/>
          </a:p>
        </p:txBody>
      </p:sp>
    </p:spTree>
    <p:extLst>
      <p:ext uri="{BB962C8B-B14F-4D97-AF65-F5344CB8AC3E}">
        <p14:creationId xmlns:p14="http://schemas.microsoft.com/office/powerpoint/2010/main" val="872262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a:t>
            </a:r>
            <a:r>
              <a:rPr lang="en-US" baseline="0" dirty="0" smtClean="0"/>
              <a:t> the basic system architecture of the main pieces of the WIT application.</a:t>
            </a:r>
            <a:endParaRPr lang="en-US"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13</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user opens WIT, a configuration file is read which contains user settings. </a:t>
            </a:r>
          </a:p>
          <a:p>
            <a:r>
              <a:rPr lang="en-US" baseline="0" dirty="0" smtClean="0"/>
              <a:t>The Application code is then fetched from a </a:t>
            </a:r>
            <a:r>
              <a:rPr lang="en-US" baseline="0" dirty="0" err="1" smtClean="0"/>
              <a:t>GitHub</a:t>
            </a:r>
            <a:r>
              <a:rPr lang="en-US" baseline="0" dirty="0" smtClean="0"/>
              <a:t> account in the cloud.</a:t>
            </a:r>
          </a:p>
          <a:p>
            <a:r>
              <a:rPr lang="en-US" baseline="0" dirty="0" smtClean="0"/>
              <a:t>This ensures that every time the user opens the application, it is automatically the most up-to-date version.</a:t>
            </a:r>
          </a:p>
        </p:txBody>
      </p:sp>
      <p:sp>
        <p:nvSpPr>
          <p:cNvPr id="4" name="Slide Number Placeholder 3"/>
          <p:cNvSpPr>
            <a:spLocks noGrp="1"/>
          </p:cNvSpPr>
          <p:nvPr>
            <p:ph type="sldNum" sz="quarter" idx="10"/>
          </p:nvPr>
        </p:nvSpPr>
        <p:spPr/>
        <p:txBody>
          <a:bodyPr/>
          <a:lstStyle/>
          <a:p>
            <a:fld id="{B7C76518-0B20-42D8-BBB7-CAC6B1733710}" type="slidenum">
              <a:rPr lang="en-US" smtClean="0"/>
              <a:t>14</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During the session, the user is able to select raw data files on their computer and upload them to the database.</a:t>
            </a:r>
            <a:endParaRPr lang="en-US"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15</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diagram shows the work flow of a user session in WIT which describes the steps to upload data</a:t>
            </a:r>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16</a:t>
            </a:fld>
            <a:endParaRPr lang="en-US"/>
          </a:p>
        </p:txBody>
      </p:sp>
    </p:spTree>
    <p:extLst>
      <p:ext uri="{BB962C8B-B14F-4D97-AF65-F5344CB8AC3E}">
        <p14:creationId xmlns:p14="http://schemas.microsoft.com/office/powerpoint/2010/main" val="1180406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user first selects a data source type and raw data file and then presses the process data button that will appear on the screen.</a:t>
            </a:r>
          </a:p>
        </p:txBody>
      </p:sp>
      <p:sp>
        <p:nvSpPr>
          <p:cNvPr id="4" name="Slide Number Placeholder 3"/>
          <p:cNvSpPr>
            <a:spLocks noGrp="1"/>
          </p:cNvSpPr>
          <p:nvPr>
            <p:ph type="sldNum" sz="quarter" idx="10"/>
          </p:nvPr>
        </p:nvSpPr>
        <p:spPr/>
        <p:txBody>
          <a:bodyPr/>
          <a:lstStyle/>
          <a:p>
            <a:fld id="{B7C76518-0B20-42D8-BBB7-CAC6B1733710}" type="slidenum">
              <a:rPr lang="en-US" smtClean="0"/>
              <a:t>17</a:t>
            </a:fld>
            <a:endParaRPr lang="en-US"/>
          </a:p>
        </p:txBody>
      </p:sp>
    </p:spTree>
    <p:extLst>
      <p:ext uri="{BB962C8B-B14F-4D97-AF65-F5344CB8AC3E}">
        <p14:creationId xmlns:p14="http://schemas.microsoft.com/office/powerpoint/2010/main" val="1180406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process data button will run an R script, specific to the data source type, to transform the data into the desired database format.</a:t>
            </a: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18</a:t>
            </a:fld>
            <a:endParaRPr lang="en-US"/>
          </a:p>
        </p:txBody>
      </p:sp>
    </p:spTree>
    <p:extLst>
      <p:ext uri="{BB962C8B-B14F-4D97-AF65-F5344CB8AC3E}">
        <p14:creationId xmlns:p14="http://schemas.microsoft.com/office/powerpoint/2010/main" val="1180406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data from the database is also read in to ensure that the raw data that the user is trying to upload has not already been uploaded to the database. </a:t>
            </a:r>
          </a:p>
          <a:p>
            <a:r>
              <a:rPr lang="en-US" baseline="0" dirty="0" smtClean="0"/>
              <a:t>This is to prevent any duplicate records</a:t>
            </a: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19</a:t>
            </a:fld>
            <a:endParaRPr lang="en-US"/>
          </a:p>
        </p:txBody>
      </p:sp>
    </p:spTree>
    <p:extLst>
      <p:ext uri="{BB962C8B-B14F-4D97-AF65-F5344CB8AC3E}">
        <p14:creationId xmlns:p14="http://schemas.microsoft.com/office/powerpoint/2010/main" val="118040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 brief background, The water supply system that serves </a:t>
            </a:r>
            <a:r>
              <a:rPr lang="en-US" baseline="0" dirty="0" smtClean="0"/>
              <a:t>the Boston metropolitan area </a:t>
            </a:r>
            <a:r>
              <a:rPr lang="en-US" baseline="0" dirty="0" smtClean="0"/>
              <a:t>is managed by the Massachusetts Water Resources Authority, or the MWRA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sources of water for the system are the Quabbin Reservoir, Wachusett Reservoir, and occasionally the Ware River.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DCR manages and protects these three watersheds which combined have a total area of about 400 square miles and consist of predominantly forested area.</a:t>
            </a:r>
          </a:p>
          <a:p>
            <a:r>
              <a:rPr lang="en-US" baseline="0" dirty="0" smtClean="0"/>
              <a:t>The system also consists of an aqueduct system and treatment facilities.</a:t>
            </a:r>
          </a:p>
        </p:txBody>
      </p:sp>
      <p:sp>
        <p:nvSpPr>
          <p:cNvPr id="4" name="Slide Number Placeholder 3"/>
          <p:cNvSpPr>
            <a:spLocks noGrp="1"/>
          </p:cNvSpPr>
          <p:nvPr>
            <p:ph type="sldNum" sz="quarter" idx="10"/>
          </p:nvPr>
        </p:nvSpPr>
        <p:spPr/>
        <p:txBody>
          <a:bodyPr/>
          <a:lstStyle/>
          <a:p>
            <a:fld id="{B7C76518-0B20-42D8-BBB7-CAC6B1733710}" type="slidenum">
              <a:rPr lang="en-US" smtClean="0"/>
              <a:t>2</a:t>
            </a:fld>
            <a:endParaRPr lang="en-US"/>
          </a:p>
        </p:txBody>
      </p:sp>
    </p:spTree>
    <p:extLst>
      <p:ext uri="{BB962C8B-B14F-4D97-AF65-F5344CB8AC3E}">
        <p14:creationId xmlns:p14="http://schemas.microsoft.com/office/powerpoint/2010/main" val="2098375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 also performs other Quality Control checks on the data. </a:t>
            </a:r>
          </a:p>
          <a:p>
            <a:r>
              <a:rPr lang="en-US" baseline="0" dirty="0" smtClean="0"/>
              <a:t>Most are specific to each data source type.</a:t>
            </a: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20</a:t>
            </a:fld>
            <a:endParaRPr lang="en-US"/>
          </a:p>
        </p:txBody>
      </p:sp>
    </p:spTree>
    <p:extLst>
      <p:ext uri="{BB962C8B-B14F-4D97-AF65-F5344CB8AC3E}">
        <p14:creationId xmlns:p14="http://schemas.microsoft.com/office/powerpoint/2010/main" val="1180406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 quality control checks are not met, then the user will be notified with the reason for the error and can try to fix the problem in the raw data file.</a:t>
            </a: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21</a:t>
            </a:fld>
            <a:endParaRPr lang="en-US"/>
          </a:p>
        </p:txBody>
      </p:sp>
    </p:spTree>
    <p:extLst>
      <p:ext uri="{BB962C8B-B14F-4D97-AF65-F5344CB8AC3E}">
        <p14:creationId xmlns:p14="http://schemas.microsoft.com/office/powerpoint/2010/main" val="1180406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 Quality Control Checks ARE met, an import button will appear and the user will be able to view the transformed data in a table.</a:t>
            </a: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22</a:t>
            </a:fld>
            <a:endParaRPr lang="en-US"/>
          </a:p>
        </p:txBody>
      </p:sp>
    </p:spTree>
    <p:extLst>
      <p:ext uri="{BB962C8B-B14F-4D97-AF65-F5344CB8AC3E}">
        <p14:creationId xmlns:p14="http://schemas.microsoft.com/office/powerpoint/2010/main" val="1180406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user is satisfied, they can click the import button which will run an R script to add the data to the correct location in the database.</a:t>
            </a: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23</a:t>
            </a:fld>
            <a:endParaRPr lang="en-US"/>
          </a:p>
        </p:txBody>
      </p:sp>
    </p:spTree>
    <p:extLst>
      <p:ext uri="{BB962C8B-B14F-4D97-AF65-F5344CB8AC3E}">
        <p14:creationId xmlns:p14="http://schemas.microsoft.com/office/powerpoint/2010/main" val="118040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Lastly, When </a:t>
            </a:r>
            <a:r>
              <a:rPr lang="en-US" baseline="0" dirty="0" smtClean="0"/>
              <a:t>the user exits out of the browser, an R script is ran to update the water system data stored in RDS files which are the most efficient way to save </a:t>
            </a:r>
            <a:r>
              <a:rPr lang="en-US" baseline="0" dirty="0" smtClean="0"/>
              <a:t>data from R and </a:t>
            </a:r>
            <a:r>
              <a:rPr lang="en-US" baseline="0" dirty="0" smtClean="0"/>
              <a:t>load data </a:t>
            </a:r>
            <a:r>
              <a:rPr lang="en-US" baseline="0" dirty="0" smtClean="0"/>
              <a:t>into </a:t>
            </a:r>
            <a:r>
              <a:rPr lang="en-US" baseline="0" dirty="0" smtClean="0"/>
              <a:t>R.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RDS files store the water system data that the WAVE application uses which includes data from </a:t>
            </a:r>
            <a:r>
              <a:rPr lang="en-US" baseline="0" dirty="0" smtClean="0"/>
              <a:t>the DCR </a:t>
            </a:r>
            <a:r>
              <a:rPr lang="en-US" baseline="0" dirty="0" smtClean="0"/>
              <a:t>databases as well as from external sources like NOAA and the USGS.</a:t>
            </a:r>
            <a:endParaRPr lang="en-US"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24</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moving on to WAVE</a:t>
            </a:r>
            <a:endParaRPr lang="en-US" dirty="0" smtClean="0"/>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25</a:t>
            </a:fld>
            <a:endParaRPr lang="en-US"/>
          </a:p>
        </p:txBody>
      </p:sp>
    </p:spTree>
    <p:extLst>
      <p:ext uri="{BB962C8B-B14F-4D97-AF65-F5344CB8AC3E}">
        <p14:creationId xmlns:p14="http://schemas.microsoft.com/office/powerpoint/2010/main" val="269399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smtClean="0"/>
              <a:t>the user opens WAVE,</a:t>
            </a:r>
            <a:r>
              <a:rPr lang="en-US" baseline="0" dirty="0" smtClean="0"/>
              <a:t>  just like WIT, a configuration file is read and the code is fetched from </a:t>
            </a:r>
            <a:r>
              <a:rPr lang="en-US" baseline="0" dirty="0" err="1" smtClean="0"/>
              <a:t>GitHub</a:t>
            </a:r>
            <a:r>
              <a:rPr lang="en-US" baseline="0" dirty="0" smtClean="0"/>
              <a:t>. </a:t>
            </a:r>
          </a:p>
          <a:p>
            <a:r>
              <a:rPr lang="en-US" baseline="0" dirty="0" smtClean="0"/>
              <a:t>The RDS files that contain the water system data, as previously mentioned, are also read </a:t>
            </a:r>
            <a:r>
              <a:rPr lang="en-US" baseline="0" dirty="0" smtClean="0"/>
              <a:t>in at </a:t>
            </a:r>
            <a:r>
              <a:rPr lang="en-US" baseline="0" dirty="0" smtClean="0"/>
              <a:t>the start of the session.</a:t>
            </a:r>
          </a:p>
        </p:txBody>
      </p:sp>
      <p:sp>
        <p:nvSpPr>
          <p:cNvPr id="4" name="Slide Number Placeholder 3"/>
          <p:cNvSpPr>
            <a:spLocks noGrp="1"/>
          </p:cNvSpPr>
          <p:nvPr>
            <p:ph type="sldNum" sz="quarter" idx="10"/>
          </p:nvPr>
        </p:nvSpPr>
        <p:spPr/>
        <p:txBody>
          <a:bodyPr/>
          <a:lstStyle/>
          <a:p>
            <a:fld id="{B7C76518-0B20-42D8-BBB7-CAC6B1733710}" type="slidenum">
              <a:rPr lang="en-US" smtClean="0"/>
              <a:t>26</a:t>
            </a:fld>
            <a:endParaRPr lang="en-US"/>
          </a:p>
        </p:txBody>
      </p:sp>
    </p:spTree>
    <p:extLst>
      <p:ext uri="{BB962C8B-B14F-4D97-AF65-F5344CB8AC3E}">
        <p14:creationId xmlns:p14="http://schemas.microsoft.com/office/powerpoint/2010/main" val="583973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smtClean="0"/>
              <a:t>the user opens WAVE,</a:t>
            </a:r>
            <a:r>
              <a:rPr lang="en-US" baseline="0" dirty="0" smtClean="0"/>
              <a:t>  just like WIT, a configuration file is read and the code is fetched from </a:t>
            </a:r>
            <a:r>
              <a:rPr lang="en-US" baseline="0" dirty="0" err="1" smtClean="0"/>
              <a:t>GitHub</a:t>
            </a:r>
            <a:r>
              <a:rPr lang="en-US" baseline="0" dirty="0" smtClean="0"/>
              <a:t>. </a:t>
            </a:r>
          </a:p>
          <a:p>
            <a:r>
              <a:rPr lang="en-US" baseline="0" dirty="0" smtClean="0"/>
              <a:t>The RDS files that contain the water system data, as previously mentioned, are also read </a:t>
            </a:r>
            <a:r>
              <a:rPr lang="en-US" baseline="0" dirty="0" smtClean="0"/>
              <a:t>in at </a:t>
            </a:r>
            <a:r>
              <a:rPr lang="en-US" baseline="0" dirty="0" smtClean="0"/>
              <a:t>the start of the session.</a:t>
            </a:r>
          </a:p>
        </p:txBody>
      </p:sp>
      <p:sp>
        <p:nvSpPr>
          <p:cNvPr id="4" name="Slide Number Placeholder 3"/>
          <p:cNvSpPr>
            <a:spLocks noGrp="1"/>
          </p:cNvSpPr>
          <p:nvPr>
            <p:ph type="sldNum" sz="quarter" idx="10"/>
          </p:nvPr>
        </p:nvSpPr>
        <p:spPr/>
        <p:txBody>
          <a:bodyPr/>
          <a:lstStyle/>
          <a:p>
            <a:fld id="{B7C76518-0B20-42D8-BBB7-CAC6B1733710}" type="slidenum">
              <a:rPr lang="en-US" smtClean="0"/>
              <a:t>27</a:t>
            </a:fld>
            <a:endParaRPr lang="en-US"/>
          </a:p>
        </p:txBody>
      </p:sp>
    </p:spTree>
    <p:extLst>
      <p:ext uri="{BB962C8B-B14F-4D97-AF65-F5344CB8AC3E}">
        <p14:creationId xmlns:p14="http://schemas.microsoft.com/office/powerpoint/2010/main" val="583973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WAVE can be thought of as a tabulated series of dashboards.</a:t>
            </a:r>
          </a:p>
          <a:p>
            <a:r>
              <a:rPr lang="en-US" dirty="0" smtClean="0"/>
              <a:t>The WAVE</a:t>
            </a:r>
            <a:r>
              <a:rPr lang="en-US" baseline="0" dirty="0" smtClean="0"/>
              <a:t> Code structure is set up in a way that the main script file defines the overall tabular layout of the application.</a:t>
            </a:r>
          </a:p>
          <a:p>
            <a:r>
              <a:rPr lang="en-US" baseline="0" dirty="0" smtClean="0"/>
              <a:t>Each individual dashboard is written in an independent, separate script, called a module. </a:t>
            </a:r>
          </a:p>
          <a:p>
            <a:r>
              <a:rPr lang="en-US" baseline="0" dirty="0" smtClean="0"/>
              <a:t>The list of modules are shown in the table. </a:t>
            </a:r>
          </a:p>
          <a:p>
            <a:r>
              <a:rPr lang="en-US" baseline="0" dirty="0" smtClean="0"/>
              <a:t>Separating code into multiple files is key for organization and to decrease code repetition.</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28</a:t>
            </a:fld>
            <a:endParaRPr lang="en-US"/>
          </a:p>
        </p:txBody>
      </p:sp>
    </p:spTree>
    <p:extLst>
      <p:ext uri="{BB962C8B-B14F-4D97-AF65-F5344CB8AC3E}">
        <p14:creationId xmlns:p14="http://schemas.microsoft.com/office/powerpoint/2010/main" val="3308234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During the session the user has the ability to </a:t>
            </a:r>
            <a:r>
              <a:rPr lang="en-US" baseline="0" dirty="0" smtClean="0"/>
              <a:t>view, visualize, and analyze water system data, and also output these tables or figures.</a:t>
            </a:r>
          </a:p>
        </p:txBody>
      </p:sp>
      <p:sp>
        <p:nvSpPr>
          <p:cNvPr id="4" name="Slide Number Placeholder 3"/>
          <p:cNvSpPr>
            <a:spLocks noGrp="1"/>
          </p:cNvSpPr>
          <p:nvPr>
            <p:ph type="sldNum" sz="quarter" idx="10"/>
          </p:nvPr>
        </p:nvSpPr>
        <p:spPr/>
        <p:txBody>
          <a:bodyPr/>
          <a:lstStyle/>
          <a:p>
            <a:fld id="{B7C76518-0B20-42D8-BBB7-CAC6B1733710}" type="slidenum">
              <a:rPr lang="en-US" smtClean="0"/>
              <a:t>29</a:t>
            </a:fld>
            <a:endParaRPr lang="en-US"/>
          </a:p>
        </p:txBody>
      </p:sp>
    </p:spTree>
    <p:extLst>
      <p:ext uri="{BB962C8B-B14F-4D97-AF65-F5344CB8AC3E}">
        <p14:creationId xmlns:p14="http://schemas.microsoft.com/office/powerpoint/2010/main" val="58397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water supply system services over ____ people. </a:t>
            </a:r>
          </a:p>
          <a:p>
            <a:r>
              <a:rPr lang="en-US" baseline="0" dirty="0" smtClean="0"/>
              <a:t>It averages MGD </a:t>
            </a:r>
          </a:p>
          <a:p>
            <a:endParaRPr lang="en-US" baseline="0" dirty="0" smtClean="0"/>
          </a:p>
          <a:p>
            <a:r>
              <a:rPr lang="en-US" baseline="0" dirty="0" smtClean="0"/>
              <a:t>MGD?</a:t>
            </a:r>
          </a:p>
          <a:p>
            <a:r>
              <a:rPr lang="en-US" baseline="0" dirty="0" smtClean="0"/>
              <a:t>People served</a:t>
            </a:r>
            <a:endParaRPr lang="en-US" dirty="0" smtClean="0"/>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3</a:t>
            </a:fld>
            <a:endParaRPr lang="en-US"/>
          </a:p>
        </p:txBody>
      </p:sp>
    </p:spTree>
    <p:extLst>
      <p:ext uri="{BB962C8B-B14F-4D97-AF65-F5344CB8AC3E}">
        <p14:creationId xmlns:p14="http://schemas.microsoft.com/office/powerpoint/2010/main" val="1981761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application </a:t>
            </a:r>
            <a:r>
              <a:rPr lang="en-US" baseline="0" dirty="0" smtClean="0"/>
              <a:t>does not try to answer any specific water quality or water quantity question, yet will hopefully facilitate a user’s ability to answer a wide variety of questions in the future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 the remainder of the time, I will demonstrate the Application.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application is </a:t>
            </a:r>
            <a:r>
              <a:rPr lang="en-US" baseline="0" dirty="0" smtClean="0"/>
              <a:t>not </a:t>
            </a:r>
            <a:r>
              <a:rPr lang="en-US" baseline="0" dirty="0" smtClean="0"/>
              <a:t>yet a completely finished </a:t>
            </a:r>
            <a:r>
              <a:rPr lang="en-US" baseline="0" dirty="0" smtClean="0"/>
              <a:t>product, and is built in a way to allow for seamless additions in the future.</a:t>
            </a:r>
            <a:endParaRPr lang="en-US"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30</a:t>
            </a:fld>
            <a:endParaRPr lang="en-US"/>
          </a:p>
        </p:txBody>
      </p:sp>
    </p:spTree>
    <p:extLst>
      <p:ext uri="{BB962C8B-B14F-4D97-AF65-F5344CB8AC3E}">
        <p14:creationId xmlns:p14="http://schemas.microsoft.com/office/powerpoint/2010/main" val="583973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want to thank all of the staff at the DCR for being supportive of this project.</a:t>
            </a:r>
          </a:p>
          <a:p>
            <a:r>
              <a:rPr lang="en-US" baseline="0" dirty="0" smtClean="0"/>
              <a:t>And a special thanks to Dan Crocker who helped me develop these applications.</a:t>
            </a:r>
          </a:p>
          <a:p>
            <a:r>
              <a:rPr lang="en-US" baseline="0" dirty="0" smtClean="0"/>
              <a:t>Thank you to UMass, and special thanks to my advisor Dr. Tobiason</a:t>
            </a:r>
          </a:p>
          <a:p>
            <a:endParaRPr lang="en-US" baseline="0" dirty="0" smtClean="0"/>
          </a:p>
          <a:p>
            <a:r>
              <a:rPr lang="en-US" baseline="0" dirty="0" smtClean="0"/>
              <a:t>Also, if anyone wants to learn more about making a data App feel free to reach out to me. </a:t>
            </a:r>
          </a:p>
          <a:p>
            <a:r>
              <a:rPr lang="en-US" baseline="0" dirty="0" smtClean="0"/>
              <a:t>These data apps do not have to be as complex and can be used for smaller scale data apps</a:t>
            </a:r>
          </a:p>
          <a:p>
            <a:endParaRPr lang="en-US" baseline="0" dirty="0" smtClean="0"/>
          </a:p>
          <a:p>
            <a:r>
              <a:rPr lang="en-US" baseline="0" dirty="0" smtClean="0"/>
              <a:t>Any Questions?</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31</a:t>
            </a:fld>
            <a:endParaRPr lang="en-US"/>
          </a:p>
        </p:txBody>
      </p:sp>
    </p:spTree>
    <p:extLst>
      <p:ext uri="{BB962C8B-B14F-4D97-AF65-F5344CB8AC3E}">
        <p14:creationId xmlns:p14="http://schemas.microsoft.com/office/powerpoint/2010/main" val="4130952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protect and manage</a:t>
            </a:r>
            <a:r>
              <a:rPr lang="en-US" baseline="0" dirty="0" smtClean="0"/>
              <a:t> the reservoirs and watershed, the DCR collects data of the water system through sampling.</a:t>
            </a:r>
            <a:endParaRPr lang="en-US" dirty="0" smtClean="0"/>
          </a:p>
          <a:p>
            <a:r>
              <a:rPr lang="en-US" dirty="0" smtClean="0"/>
              <a:t>This picture shows all</a:t>
            </a:r>
            <a:r>
              <a:rPr lang="en-US" baseline="0" dirty="0" smtClean="0"/>
              <a:t> the documented sampling locations of the DCR.</a:t>
            </a:r>
          </a:p>
          <a:p>
            <a:r>
              <a:rPr lang="en-US" baseline="0" dirty="0" smtClean="0"/>
              <a:t>Sampling is conducted in the Reservoirs and Tributaries and include both water quality and water quantity measurements</a:t>
            </a:r>
          </a:p>
        </p:txBody>
      </p:sp>
      <p:sp>
        <p:nvSpPr>
          <p:cNvPr id="4" name="Slide Number Placeholder 3"/>
          <p:cNvSpPr>
            <a:spLocks noGrp="1"/>
          </p:cNvSpPr>
          <p:nvPr>
            <p:ph type="sldNum" sz="quarter" idx="10"/>
          </p:nvPr>
        </p:nvSpPr>
        <p:spPr/>
        <p:txBody>
          <a:bodyPr/>
          <a:lstStyle/>
          <a:p>
            <a:fld id="{B7C76518-0B20-42D8-BBB7-CAC6B1733710}" type="slidenum">
              <a:rPr lang="en-US" smtClean="0"/>
              <a:t>4</a:t>
            </a:fld>
            <a:endParaRPr lang="en-US"/>
          </a:p>
        </p:txBody>
      </p:sp>
    </p:spTree>
    <p:extLst>
      <p:ext uri="{BB962C8B-B14F-4D97-AF65-F5344CB8AC3E}">
        <p14:creationId xmlns:p14="http://schemas.microsoft.com/office/powerpoint/2010/main" val="4026506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Tributary Water Quality Sampling includes both in-field measurements as well as grab samples which are sent to a lab for testing.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Tributary Water Quantity Sampling includes stream gauges for continuous stage measurements which are used to estimate flow based on calibrated stage-discharge relationships, or in other words rating curves.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the stream flow gauges of the larger tributaries are managed by the USGS, and the smaller tributaries are managed by the DCR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5</a:t>
            </a:fld>
            <a:endParaRPr lang="en-US"/>
          </a:p>
        </p:txBody>
      </p:sp>
    </p:spTree>
    <p:extLst>
      <p:ext uri="{BB962C8B-B14F-4D97-AF65-F5344CB8AC3E}">
        <p14:creationId xmlns:p14="http://schemas.microsoft.com/office/powerpoint/2010/main" val="87151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Most </a:t>
            </a:r>
            <a:r>
              <a:rPr lang="en-US" baseline="0" dirty="0" smtClean="0"/>
              <a:t>Reservoir water quality sampling is done by boat and includes reservoir grab sampling and profile probe sampling.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Additionally, the MWRA conducts Continuous water quality measurements by buoys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water elevation of the reservoirs are recorded daily which are used to estimate total volume of each </a:t>
            </a:r>
            <a:r>
              <a:rPr lang="en-US" baseline="0" dirty="0" smtClean="0"/>
              <a:t>reservoir</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6</a:t>
            </a:fld>
            <a:endParaRPr lang="en-US"/>
          </a:p>
        </p:txBody>
      </p:sp>
    </p:spTree>
    <p:extLst>
      <p:ext uri="{BB962C8B-B14F-4D97-AF65-F5344CB8AC3E}">
        <p14:creationId xmlns:p14="http://schemas.microsoft.com/office/powerpoint/2010/main" val="271648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of this sampling produces </a:t>
            </a:r>
            <a:r>
              <a:rPr lang="en-US" sz="1200" b="0" i="0" kern="1200" baseline="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large volume of water system data</a:t>
            </a:r>
            <a:r>
              <a:rPr lang="en-US" sz="1200" b="0" i="0" kern="1200" baseline="0" dirty="0" smtClean="0">
                <a:solidFill>
                  <a:schemeClr val="tx1"/>
                </a:solidFill>
                <a:effectLst/>
                <a:latin typeface="+mn-lt"/>
                <a:ea typeface="+mn-ea"/>
                <a:cs typeface="+mn-cs"/>
              </a:rPr>
              <a:t> from a variety of sources. </a:t>
            </a:r>
          </a:p>
          <a:p>
            <a:r>
              <a:rPr lang="en-US" sz="1200" b="0" i="0" kern="1200" dirty="0" smtClean="0">
                <a:solidFill>
                  <a:schemeClr val="tx1"/>
                </a:solidFill>
                <a:effectLst/>
                <a:latin typeface="+mn-lt"/>
                <a:ea typeface="+mn-ea"/>
                <a:cs typeface="+mn-cs"/>
              </a:rPr>
              <a:t>Paper records</a:t>
            </a:r>
            <a:r>
              <a:rPr lang="en-US" sz="1200" b="0" i="0" kern="1200" baseline="0" dirty="0" smtClean="0">
                <a:solidFill>
                  <a:schemeClr val="tx1"/>
                </a:solidFill>
                <a:effectLst/>
                <a:latin typeface="+mn-lt"/>
                <a:ea typeface="+mn-ea"/>
                <a:cs typeface="+mn-cs"/>
              </a:rPr>
              <a:t> and excel spreadsheets are not an effective way of storing and managing this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Relational database</a:t>
            </a:r>
            <a:r>
              <a:rPr lang="en-US" sz="1200" b="0" i="0" kern="1200" baseline="0" dirty="0" smtClean="0">
                <a:solidFill>
                  <a:schemeClr val="tx1"/>
                </a:solidFill>
                <a:effectLst/>
                <a:latin typeface="+mn-lt"/>
                <a:ea typeface="+mn-ea"/>
                <a:cs typeface="+mn-cs"/>
              </a:rPr>
              <a:t> management system is a much better solution.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Part of my work on this project has been to move and organize data into a central database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Big</a:t>
            </a:r>
            <a:r>
              <a:rPr lang="en-US" sz="1200" b="1" i="0" kern="1200" baseline="0" dirty="0" smtClean="0">
                <a:solidFill>
                  <a:schemeClr val="tx1"/>
                </a:solidFill>
                <a:effectLst/>
                <a:latin typeface="+mn-lt"/>
                <a:ea typeface="+mn-ea"/>
                <a:cs typeface="+mn-cs"/>
              </a:rPr>
              <a:t> Data Requirement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Volume -</a:t>
            </a:r>
            <a:r>
              <a:rPr lang="en-US" sz="1200" b="0" i="0" kern="1200" dirty="0" smtClean="0">
                <a:solidFill>
                  <a:schemeClr val="tx1"/>
                </a:solidFill>
                <a:effectLst/>
                <a:latin typeface="+mn-lt"/>
                <a:ea typeface="+mn-ea"/>
                <a:cs typeface="+mn-cs"/>
              </a:rPr>
              <a:t> The amount of data.</a:t>
            </a:r>
          </a:p>
          <a:p>
            <a:r>
              <a:rPr lang="en-US" sz="1200" b="1" i="0" kern="1200" dirty="0" smtClean="0">
                <a:solidFill>
                  <a:schemeClr val="tx1"/>
                </a:solidFill>
                <a:effectLst/>
                <a:latin typeface="+mn-lt"/>
                <a:ea typeface="+mn-ea"/>
                <a:cs typeface="+mn-cs"/>
              </a:rPr>
              <a:t>Velocity -</a:t>
            </a:r>
            <a:r>
              <a:rPr lang="en-US" sz="1200" b="0" i="0" kern="1200" dirty="0" smtClean="0">
                <a:solidFill>
                  <a:schemeClr val="tx1"/>
                </a:solidFill>
                <a:effectLst/>
                <a:latin typeface="+mn-lt"/>
                <a:ea typeface="+mn-ea"/>
                <a:cs typeface="+mn-cs"/>
              </a:rPr>
              <a:t> The speed at which it is acquired.</a:t>
            </a:r>
          </a:p>
          <a:p>
            <a:r>
              <a:rPr lang="en-US" sz="1200" b="1" i="0" kern="1200" dirty="0" smtClean="0">
                <a:solidFill>
                  <a:schemeClr val="tx1"/>
                </a:solidFill>
                <a:effectLst/>
                <a:latin typeface="+mn-lt"/>
                <a:ea typeface="+mn-ea"/>
                <a:cs typeface="+mn-cs"/>
              </a:rPr>
              <a:t>Variety -</a:t>
            </a:r>
            <a:r>
              <a:rPr lang="en-US" sz="1200" b="0" i="0" kern="1200" dirty="0" smtClean="0">
                <a:solidFill>
                  <a:schemeClr val="tx1"/>
                </a:solidFill>
                <a:effectLst/>
                <a:latin typeface="+mn-lt"/>
                <a:ea typeface="+mn-ea"/>
                <a:cs typeface="+mn-cs"/>
              </a:rPr>
              <a:t> The format of the data. (numeric data, text documents, etc.)</a:t>
            </a:r>
          </a:p>
          <a:p>
            <a:r>
              <a:rPr lang="en-US" sz="1200" b="1" i="0" kern="1200" dirty="0" smtClean="0">
                <a:solidFill>
                  <a:schemeClr val="tx1"/>
                </a:solidFill>
                <a:effectLst/>
                <a:latin typeface="+mn-lt"/>
                <a:ea typeface="+mn-ea"/>
                <a:cs typeface="+mn-cs"/>
              </a:rPr>
              <a:t>Variability -</a:t>
            </a:r>
            <a:r>
              <a:rPr lang="en-US" sz="1200" b="0" i="0" kern="1200" dirty="0" smtClean="0">
                <a:solidFill>
                  <a:schemeClr val="tx1"/>
                </a:solidFill>
                <a:effectLst/>
                <a:latin typeface="+mn-lt"/>
                <a:ea typeface="+mn-ea"/>
                <a:cs typeface="+mn-cs"/>
              </a:rPr>
              <a:t> The inconsistencies in the flow of data reporting.</a:t>
            </a:r>
          </a:p>
          <a:p>
            <a:r>
              <a:rPr lang="en-US" sz="1200" b="1" i="0" kern="1200" dirty="0" smtClean="0">
                <a:solidFill>
                  <a:schemeClr val="tx1"/>
                </a:solidFill>
                <a:effectLst/>
                <a:latin typeface="+mn-lt"/>
                <a:ea typeface="+mn-ea"/>
                <a:cs typeface="+mn-cs"/>
              </a:rPr>
              <a:t>Complexity  -</a:t>
            </a:r>
            <a:r>
              <a:rPr lang="en-US" sz="1200" b="0" i="0" kern="1200" dirty="0" smtClean="0">
                <a:solidFill>
                  <a:schemeClr val="tx1"/>
                </a:solidFill>
                <a:effectLst/>
                <a:latin typeface="+mn-lt"/>
                <a:ea typeface="+mn-ea"/>
                <a:cs typeface="+mn-cs"/>
              </a:rPr>
              <a:t> The number of different sources incorporated into an analysis.</a:t>
            </a:r>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7</a:t>
            </a:fld>
            <a:endParaRPr lang="en-US"/>
          </a:p>
        </p:txBody>
      </p:sp>
    </p:spTree>
    <p:extLst>
      <p:ext uri="{BB962C8B-B14F-4D97-AF65-F5344CB8AC3E}">
        <p14:creationId xmlns:p14="http://schemas.microsoft.com/office/powerpoint/2010/main" val="2715560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main objective of</a:t>
            </a:r>
            <a:r>
              <a:rPr lang="en-US" baseline="0" dirty="0" smtClean="0"/>
              <a:t> this project is to f</a:t>
            </a:r>
            <a:r>
              <a:rPr lang="en-US" dirty="0" smtClean="0"/>
              <a:t>acilitate entry, query, visualization, and analysis of water system data</a:t>
            </a:r>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8</a:t>
            </a:fld>
            <a:endParaRPr lang="en-US"/>
          </a:p>
        </p:txBody>
      </p:sp>
    </p:spTree>
    <p:extLst>
      <p:ext uri="{BB962C8B-B14F-4D97-AF65-F5344CB8AC3E}">
        <p14:creationId xmlns:p14="http://schemas.microsoft.com/office/powerpoint/2010/main" val="766537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meet</a:t>
            </a:r>
            <a:r>
              <a:rPr lang="en-US" baseline="0" dirty="0" smtClean="0"/>
              <a:t> </a:t>
            </a:r>
            <a:r>
              <a:rPr lang="en-US" dirty="0" smtClean="0"/>
              <a:t>this objective, I created two</a:t>
            </a:r>
            <a:r>
              <a:rPr lang="en-US" baseline="0" dirty="0" smtClean="0"/>
              <a:t> applications.</a:t>
            </a:r>
          </a:p>
          <a:p>
            <a:r>
              <a:rPr lang="en-US" baseline="0" dirty="0" smtClean="0"/>
              <a:t>The first application is named WIT, which stands for Water System data Import Tool.</a:t>
            </a:r>
          </a:p>
          <a:p>
            <a:r>
              <a:rPr lang="en-US" baseline="0" dirty="0" smtClean="0"/>
              <a:t>WIT is designed to process water system data and import this data into a database</a:t>
            </a:r>
          </a:p>
          <a:p>
            <a:r>
              <a:rPr lang="en-US" baseline="0" dirty="0" smtClean="0"/>
              <a:t>The second application is named WAVE, which stands for Water System data Analysis and Visualization Environment. </a:t>
            </a:r>
          </a:p>
          <a:p>
            <a:r>
              <a:rPr lang="en-US" baseline="0" dirty="0" smtClean="0"/>
              <a:t>WAVE is designed to facilitate viewing, visualizing, and analyzing water system data.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I’ve </a:t>
            </a:r>
            <a:r>
              <a:rPr lang="en-US" baseline="0" dirty="0" smtClean="0"/>
              <a:t>unfortunately </a:t>
            </a:r>
            <a:r>
              <a:rPr lang="en-US" baseline="0" dirty="0" smtClean="0"/>
              <a:t>only had time to make a logo for one of them, so if anyone wants to be creative and draw up a logo for WIT be my guest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9</a:t>
            </a:fld>
            <a:endParaRPr lang="en-US"/>
          </a:p>
        </p:txBody>
      </p:sp>
    </p:spTree>
    <p:extLst>
      <p:ext uri="{BB962C8B-B14F-4D97-AF65-F5344CB8AC3E}">
        <p14:creationId xmlns:p14="http://schemas.microsoft.com/office/powerpoint/2010/main" val="1405825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FF097-2A6B-40CF-B566-21FBEE882AC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307964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FF097-2A6B-40CF-B566-21FBEE882AC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2466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FF097-2A6B-40CF-B566-21FBEE882AC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328836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FF097-2A6B-40CF-B566-21FBEE882AC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35801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FF097-2A6B-40CF-B566-21FBEE882AC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43818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FF097-2A6B-40CF-B566-21FBEE882ACB}"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386559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FF097-2A6B-40CF-B566-21FBEE882ACB}" type="datetimeFigureOut">
              <a:rPr lang="en-US" smtClean="0"/>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13718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FF097-2A6B-40CF-B566-21FBEE882ACB}"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182124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FF097-2A6B-40CF-B566-21FBEE882ACB}" type="datetimeFigureOut">
              <a:rPr lang="en-US" smtClean="0"/>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407488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FF097-2A6B-40CF-B566-21FBEE882ACB}"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203896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FF097-2A6B-40CF-B566-21FBEE882ACB}"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405108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FF097-2A6B-40CF-B566-21FBEE882ACB}" type="datetimeFigureOut">
              <a:rPr lang="en-US" smtClean="0"/>
              <a:t>4/13/2018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2FABD-063E-4F5F-8DE5-75E0309B6173}" type="slidenum">
              <a:rPr lang="en-US" smtClean="0"/>
              <a:t>‹#›</a:t>
            </a:fld>
            <a:endParaRPr lang="en-US"/>
          </a:p>
        </p:txBody>
      </p:sp>
    </p:spTree>
    <p:extLst>
      <p:ext uri="{BB962C8B-B14F-4D97-AF65-F5344CB8AC3E}">
        <p14:creationId xmlns:p14="http://schemas.microsoft.com/office/powerpoint/2010/main" val="90077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Development of Application Software for Water System Data Management, Visualization, and Analysis with the Shiny Framework</a:t>
            </a:r>
            <a:endParaRPr lang="en-US" dirty="0"/>
          </a:p>
        </p:txBody>
      </p:sp>
      <p:sp>
        <p:nvSpPr>
          <p:cNvPr id="3" name="Subtitle 2"/>
          <p:cNvSpPr>
            <a:spLocks noGrp="1"/>
          </p:cNvSpPr>
          <p:nvPr>
            <p:ph type="subTitle" idx="1"/>
          </p:nvPr>
        </p:nvSpPr>
        <p:spPr>
          <a:xfrm>
            <a:off x="1371600" y="4495800"/>
            <a:ext cx="6400800" cy="609600"/>
          </a:xfrm>
        </p:spPr>
        <p:txBody>
          <a:bodyPr>
            <a:normAutofit/>
          </a:bodyPr>
          <a:lstStyle/>
          <a:p>
            <a:r>
              <a:rPr lang="en-US" dirty="0" smtClean="0"/>
              <a:t>Nick </a:t>
            </a:r>
            <a:r>
              <a:rPr lang="en-US" dirty="0" err="1" smtClean="0"/>
              <a:t>Zinck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486400"/>
            <a:ext cx="2524125" cy="12763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584" y="5486400"/>
            <a:ext cx="3655988" cy="1276350"/>
          </a:xfrm>
          <a:prstGeom prst="rect">
            <a:avLst/>
          </a:prstGeom>
        </p:spPr>
      </p:pic>
    </p:spTree>
    <p:extLst>
      <p:ext uri="{BB962C8B-B14F-4D97-AF65-F5344CB8AC3E}">
        <p14:creationId xmlns:p14="http://schemas.microsoft.com/office/powerpoint/2010/main" val="2885301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6165" y="3352603"/>
            <a:ext cx="2116520" cy="541580"/>
          </a:xfrm>
          <a:prstGeom prst="rect">
            <a:avLst/>
          </a:prstGeom>
        </p:spPr>
      </p:pic>
      <p:sp>
        <p:nvSpPr>
          <p:cNvPr id="6" name="Content Placeholder 2"/>
          <p:cNvSpPr txBox="1">
            <a:spLocks/>
          </p:cNvSpPr>
          <p:nvPr/>
        </p:nvSpPr>
        <p:spPr>
          <a:xfrm>
            <a:off x="3659572" y="189187"/>
            <a:ext cx="1351892" cy="670034"/>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600" b="1" dirty="0" smtClean="0"/>
              <a:t>WIT</a:t>
            </a:r>
          </a:p>
          <a:p>
            <a:endParaRPr lang="en-US"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2152" y="808525"/>
            <a:ext cx="5479713" cy="216327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6984" y="3894183"/>
            <a:ext cx="5554882" cy="2869005"/>
          </a:xfrm>
          <a:prstGeom prst="rect">
            <a:avLst/>
          </a:prstGeom>
        </p:spPr>
      </p:pic>
    </p:spTree>
    <p:extLst>
      <p:ext uri="{BB962C8B-B14F-4D97-AF65-F5344CB8AC3E}">
        <p14:creationId xmlns:p14="http://schemas.microsoft.com/office/powerpoint/2010/main" val="840782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 for Data</a:t>
            </a:r>
            <a:endParaRPr lang="en-US" dirty="0"/>
          </a:p>
        </p:txBody>
      </p:sp>
      <p:sp>
        <p:nvSpPr>
          <p:cNvPr id="3" name="Content Placeholder 2"/>
          <p:cNvSpPr>
            <a:spLocks noGrp="1"/>
          </p:cNvSpPr>
          <p:nvPr>
            <p:ph idx="1"/>
          </p:nvPr>
        </p:nvSpPr>
        <p:spPr>
          <a:xfrm>
            <a:off x="457200" y="1600200"/>
            <a:ext cx="3886200" cy="4525963"/>
          </a:xfrm>
        </p:spPr>
        <p:txBody>
          <a:bodyPr/>
          <a:lstStyle/>
          <a:p>
            <a:r>
              <a:rPr lang="en-US" dirty="0" smtClean="0"/>
              <a:t>R</a:t>
            </a:r>
          </a:p>
          <a:p>
            <a:pPr lvl="1"/>
            <a:r>
              <a:rPr lang="en-US" dirty="0" smtClean="0"/>
              <a:t>Shiny (</a:t>
            </a:r>
            <a:r>
              <a:rPr lang="en-US" dirty="0" err="1" smtClean="0"/>
              <a:t>RStudio</a:t>
            </a:r>
            <a:r>
              <a:rPr lang="en-US" dirty="0" smtClean="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5691" y="4601735"/>
            <a:ext cx="1067454" cy="123714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2200" y="3276600"/>
            <a:ext cx="1214436" cy="9429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5836" y="5377649"/>
            <a:ext cx="2176509" cy="97720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21361" y="4462962"/>
            <a:ext cx="2385460" cy="772507"/>
          </a:xfrm>
          <a:prstGeom prst="rect">
            <a:avLst/>
          </a:prstGeom>
        </p:spPr>
      </p:pic>
      <p:sp>
        <p:nvSpPr>
          <p:cNvPr id="9" name="Content Placeholder 2"/>
          <p:cNvSpPr txBox="1">
            <a:spLocks/>
          </p:cNvSpPr>
          <p:nvPr/>
        </p:nvSpPr>
        <p:spPr>
          <a:xfrm>
            <a:off x="4720616" y="1524000"/>
            <a:ext cx="3886200" cy="39393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Python</a:t>
            </a:r>
          </a:p>
          <a:p>
            <a:pPr lvl="1"/>
            <a:r>
              <a:rPr lang="en-US" dirty="0" err="1" smtClean="0"/>
              <a:t>Bokeh</a:t>
            </a:r>
            <a:r>
              <a:rPr lang="en-US" dirty="0" smtClean="0"/>
              <a:t> (Anaconda)</a:t>
            </a:r>
          </a:p>
          <a:p>
            <a:pPr lvl="1"/>
            <a:r>
              <a:rPr lang="en-US" dirty="0" smtClean="0"/>
              <a:t>Dash (</a:t>
            </a:r>
            <a:r>
              <a:rPr lang="en-US" dirty="0" err="1" smtClean="0"/>
              <a:t>Plotly</a:t>
            </a:r>
            <a:r>
              <a:rPr lang="en-US" dirty="0" smtClean="0"/>
              <a:t>)</a:t>
            </a:r>
            <a:endParaRPr lang="en-US" dirty="0"/>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4728" y="3487928"/>
            <a:ext cx="2451039" cy="827888"/>
          </a:xfrm>
          <a:prstGeom prst="rect">
            <a:avLst/>
          </a:prstGeom>
        </p:spPr>
      </p:pic>
    </p:spTree>
    <p:extLst>
      <p:ext uri="{BB962C8B-B14F-4D97-AF65-F5344CB8AC3E}">
        <p14:creationId xmlns:p14="http://schemas.microsoft.com/office/powerpoint/2010/main" val="218125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352800" y="2590800"/>
            <a:ext cx="2514600" cy="1447800"/>
          </a:xfrm>
        </p:spPr>
        <p:txBody>
          <a:bodyPr>
            <a:normAutofit lnSpcReduction="10000"/>
          </a:bodyPr>
          <a:lstStyle/>
          <a:p>
            <a:pPr marL="0" indent="0">
              <a:buNone/>
            </a:pPr>
            <a:r>
              <a:rPr lang="en-US" sz="9600" b="1" dirty="0"/>
              <a:t>WIT</a:t>
            </a:r>
          </a:p>
          <a:p>
            <a:endParaRPr lang="en-US" dirty="0"/>
          </a:p>
        </p:txBody>
      </p:sp>
    </p:spTree>
    <p:extLst>
      <p:ext uri="{BB962C8B-B14F-4D97-AF65-F5344CB8AC3E}">
        <p14:creationId xmlns:p14="http://schemas.microsoft.com/office/powerpoint/2010/main" val="2336478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smtClean="0"/>
              <a:t>WIT Architecture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143000"/>
            <a:ext cx="5974760" cy="5397489"/>
          </a:xfrm>
        </p:spPr>
      </p:pic>
    </p:spTree>
    <p:extLst>
      <p:ext uri="{BB962C8B-B14F-4D97-AF65-F5344CB8AC3E}">
        <p14:creationId xmlns:p14="http://schemas.microsoft.com/office/powerpoint/2010/main" val="3923465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dirty="0" smtClean="0"/>
              <a:t>WIT Architecture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1" y="1143001"/>
            <a:ext cx="5943600" cy="5369339"/>
          </a:xfrm>
        </p:spPr>
      </p:pic>
    </p:spTree>
    <p:extLst>
      <p:ext uri="{BB962C8B-B14F-4D97-AF65-F5344CB8AC3E}">
        <p14:creationId xmlns:p14="http://schemas.microsoft.com/office/powerpoint/2010/main" val="3797284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dirty="0" smtClean="0"/>
              <a:t>WIT Architecture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143000"/>
            <a:ext cx="5943600" cy="5369339"/>
          </a:xfrm>
        </p:spPr>
      </p:pic>
    </p:spTree>
    <p:extLst>
      <p:ext uri="{BB962C8B-B14F-4D97-AF65-F5344CB8AC3E}">
        <p14:creationId xmlns:p14="http://schemas.microsoft.com/office/powerpoint/2010/main" val="3168270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90" y="195810"/>
            <a:ext cx="8229600" cy="944562"/>
          </a:xfrm>
        </p:spPr>
        <p:txBody>
          <a:bodyPr/>
          <a:lstStyle/>
          <a:p>
            <a:r>
              <a:rPr lang="en-US" dirty="0" smtClean="0"/>
              <a:t>WIT Session</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143000"/>
            <a:ext cx="7192381" cy="5507619"/>
          </a:xfrm>
          <a:prstGeom prst="rect">
            <a:avLst/>
          </a:prstGeom>
        </p:spPr>
      </p:pic>
    </p:spTree>
    <p:extLst>
      <p:ext uri="{BB962C8B-B14F-4D97-AF65-F5344CB8AC3E}">
        <p14:creationId xmlns:p14="http://schemas.microsoft.com/office/powerpoint/2010/main" val="873183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90" y="195810"/>
            <a:ext cx="8229600" cy="944562"/>
          </a:xfrm>
        </p:spPr>
        <p:txBody>
          <a:bodyPr/>
          <a:lstStyle/>
          <a:p>
            <a:r>
              <a:rPr lang="en-US" dirty="0" smtClean="0"/>
              <a:t>WIT Session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2819400"/>
            <a:ext cx="6050141" cy="1810544"/>
          </a:xfrm>
        </p:spPr>
      </p:pic>
    </p:spTree>
    <p:extLst>
      <p:ext uri="{BB962C8B-B14F-4D97-AF65-F5344CB8AC3E}">
        <p14:creationId xmlns:p14="http://schemas.microsoft.com/office/powerpoint/2010/main" val="3116859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90" y="195810"/>
            <a:ext cx="8229600" cy="944562"/>
          </a:xfrm>
        </p:spPr>
        <p:txBody>
          <a:bodyPr/>
          <a:lstStyle/>
          <a:p>
            <a:r>
              <a:rPr lang="en-US" dirty="0" smtClean="0"/>
              <a:t>WIT Session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2590800"/>
            <a:ext cx="2452688" cy="2012462"/>
          </a:xfrm>
        </p:spPr>
      </p:pic>
    </p:spTree>
    <p:extLst>
      <p:ext uri="{BB962C8B-B14F-4D97-AF65-F5344CB8AC3E}">
        <p14:creationId xmlns:p14="http://schemas.microsoft.com/office/powerpoint/2010/main" val="1210431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90" y="195810"/>
            <a:ext cx="8229600" cy="944562"/>
          </a:xfrm>
        </p:spPr>
        <p:txBody>
          <a:bodyPr/>
          <a:lstStyle/>
          <a:p>
            <a:r>
              <a:rPr lang="en-US" dirty="0" smtClean="0"/>
              <a:t>WIT Session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7600" y="2819400"/>
            <a:ext cx="2050769" cy="1724819"/>
          </a:xfrm>
        </p:spPr>
      </p:pic>
    </p:spTree>
    <p:extLst>
      <p:ext uri="{BB962C8B-B14F-4D97-AF65-F5344CB8AC3E}">
        <p14:creationId xmlns:p14="http://schemas.microsoft.com/office/powerpoint/2010/main" val="2335279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Supply System</a:t>
            </a:r>
          </a:p>
        </p:txBody>
      </p:sp>
      <p:pic>
        <p:nvPicPr>
          <p:cNvPr id="3" name="Picture 2" descr="http://www.worldatlas.com/webimage/countrys/namerica/usstates/outline/m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19755"/>
            <a:ext cx="2661004" cy="16537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www.mwra.com/annual/waterreport/2004results/watermap9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43" y="3393292"/>
            <a:ext cx="8110715" cy="29460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Oval 4"/>
          <p:cNvSpPr/>
          <p:nvPr/>
        </p:nvSpPr>
        <p:spPr bwMode="auto">
          <a:xfrm>
            <a:off x="6574221" y="2021692"/>
            <a:ext cx="1524000" cy="381000"/>
          </a:xfrm>
          <a:prstGeom prst="ellipse">
            <a:avLst/>
          </a:prstGeom>
          <a:solidFill>
            <a:srgbClr val="0973E7"/>
          </a:solidFill>
          <a:ln w="63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Geneva"/>
            </a:endParaRPr>
          </a:p>
        </p:txBody>
      </p:sp>
      <p:sp>
        <p:nvSpPr>
          <p:cNvPr id="7" name="Content Placeholder 2"/>
          <p:cNvSpPr txBox="1">
            <a:spLocks/>
          </p:cNvSpPr>
          <p:nvPr/>
        </p:nvSpPr>
        <p:spPr>
          <a:xfrm>
            <a:off x="228600" y="1345770"/>
            <a:ext cx="5715000" cy="1351844"/>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mj-lt"/>
                <a:cs typeface="Times New Roman" pitchFamily="18" charset="0"/>
              </a:rPr>
              <a:t>Water supply system for </a:t>
            </a:r>
            <a:r>
              <a:rPr lang="en-US" dirty="0">
                <a:latin typeface="+mj-lt"/>
                <a:cs typeface="Times New Roman" pitchFamily="18" charset="0"/>
              </a:rPr>
              <a:t>Boston </a:t>
            </a:r>
            <a:r>
              <a:rPr lang="en-US" dirty="0" smtClean="0">
                <a:latin typeface="+mj-lt"/>
                <a:cs typeface="Times New Roman" pitchFamily="18" charset="0"/>
              </a:rPr>
              <a:t>metropolitan area managed </a:t>
            </a:r>
            <a:r>
              <a:rPr lang="en-US" dirty="0" smtClean="0">
                <a:latin typeface="+mj-lt"/>
                <a:cs typeface="Times New Roman" pitchFamily="18" charset="0"/>
              </a:rPr>
              <a:t>by the MWRA and DCR</a:t>
            </a:r>
          </a:p>
          <a:p>
            <a:pPr marL="0" indent="0">
              <a:buFont typeface="Arial" pitchFamily="34" charset="0"/>
              <a:buNone/>
            </a:pPr>
            <a:endParaRPr lang="en-US" dirty="0"/>
          </a:p>
        </p:txBody>
      </p:sp>
      <p:cxnSp>
        <p:nvCxnSpPr>
          <p:cNvPr id="9" name="Straight Connector 8"/>
          <p:cNvCxnSpPr/>
          <p:nvPr/>
        </p:nvCxnSpPr>
        <p:spPr>
          <a:xfrm flipH="1">
            <a:off x="516643" y="2212192"/>
            <a:ext cx="6057578" cy="11811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8098221" y="2212192"/>
            <a:ext cx="529137" cy="11811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3761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90" y="195810"/>
            <a:ext cx="8229600" cy="944562"/>
          </a:xfrm>
        </p:spPr>
        <p:txBody>
          <a:bodyPr/>
          <a:lstStyle/>
          <a:p>
            <a:r>
              <a:rPr lang="en-US" dirty="0" smtClean="0"/>
              <a:t>WIT Session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6600" y="2590800"/>
            <a:ext cx="2447624" cy="2439547"/>
          </a:xfrm>
        </p:spPr>
      </p:pic>
    </p:spTree>
    <p:extLst>
      <p:ext uri="{BB962C8B-B14F-4D97-AF65-F5344CB8AC3E}">
        <p14:creationId xmlns:p14="http://schemas.microsoft.com/office/powerpoint/2010/main" val="1844933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90" y="195810"/>
            <a:ext cx="8229600" cy="944562"/>
          </a:xfrm>
        </p:spPr>
        <p:txBody>
          <a:bodyPr/>
          <a:lstStyle/>
          <a:p>
            <a:r>
              <a:rPr lang="en-US" dirty="0" smtClean="0"/>
              <a:t>WIT Session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2667000"/>
            <a:ext cx="7101361" cy="1772444"/>
          </a:xfrm>
        </p:spPr>
      </p:pic>
    </p:spTree>
    <p:extLst>
      <p:ext uri="{BB962C8B-B14F-4D97-AF65-F5344CB8AC3E}">
        <p14:creationId xmlns:p14="http://schemas.microsoft.com/office/powerpoint/2010/main" val="200686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90" y="195810"/>
            <a:ext cx="8229600" cy="944562"/>
          </a:xfrm>
        </p:spPr>
        <p:txBody>
          <a:bodyPr/>
          <a:lstStyle/>
          <a:p>
            <a:r>
              <a:rPr lang="en-US" dirty="0" smtClean="0"/>
              <a:t>WIT Session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895600"/>
            <a:ext cx="7321985" cy="1672431"/>
          </a:xfrm>
        </p:spPr>
      </p:pic>
    </p:spTree>
    <p:extLst>
      <p:ext uri="{BB962C8B-B14F-4D97-AF65-F5344CB8AC3E}">
        <p14:creationId xmlns:p14="http://schemas.microsoft.com/office/powerpoint/2010/main" val="2874254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90" y="195810"/>
            <a:ext cx="8229600" cy="944562"/>
          </a:xfrm>
        </p:spPr>
        <p:txBody>
          <a:bodyPr/>
          <a:lstStyle/>
          <a:p>
            <a:r>
              <a:rPr lang="en-US" dirty="0" smtClean="0"/>
              <a:t>WIT Session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3200" y="2819400"/>
            <a:ext cx="3869703" cy="1715294"/>
          </a:xfrm>
        </p:spPr>
      </p:pic>
    </p:spTree>
    <p:extLst>
      <p:ext uri="{BB962C8B-B14F-4D97-AF65-F5344CB8AC3E}">
        <p14:creationId xmlns:p14="http://schemas.microsoft.com/office/powerpoint/2010/main" val="2664389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WIT Architecture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137824"/>
            <a:ext cx="5943600" cy="5369340"/>
          </a:xfrm>
        </p:spPr>
      </p:pic>
    </p:spTree>
    <p:extLst>
      <p:ext uri="{BB962C8B-B14F-4D97-AF65-F5344CB8AC3E}">
        <p14:creationId xmlns:p14="http://schemas.microsoft.com/office/powerpoint/2010/main" val="2525376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2789739"/>
            <a:ext cx="5008179" cy="1281505"/>
          </a:xfrm>
          <a:prstGeom prst="rect">
            <a:avLst/>
          </a:prstGeom>
        </p:spPr>
      </p:pic>
    </p:spTree>
    <p:extLst>
      <p:ext uri="{BB962C8B-B14F-4D97-AF65-F5344CB8AC3E}">
        <p14:creationId xmlns:p14="http://schemas.microsoft.com/office/powerpoint/2010/main" val="2753830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5214"/>
          </a:xfrm>
        </p:spPr>
        <p:txBody>
          <a:bodyPr/>
          <a:lstStyle/>
          <a:p>
            <a:r>
              <a:rPr lang="en-US" dirty="0"/>
              <a:t> </a:t>
            </a:r>
            <a:r>
              <a:rPr lang="en-US" dirty="0" smtClean="0"/>
              <a:t>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066800"/>
            <a:ext cx="4960465" cy="5499243"/>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457199"/>
            <a:ext cx="1752600" cy="448459"/>
          </a:xfrm>
          <a:prstGeom prst="rect">
            <a:avLst/>
          </a:prstGeom>
        </p:spPr>
      </p:pic>
    </p:spTree>
    <p:extLst>
      <p:ext uri="{BB962C8B-B14F-4D97-AF65-F5344CB8AC3E}">
        <p14:creationId xmlns:p14="http://schemas.microsoft.com/office/powerpoint/2010/main" val="3174158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5214"/>
          </a:xfrm>
        </p:spPr>
        <p:txBody>
          <a:bodyPr/>
          <a:lstStyle/>
          <a:p>
            <a:r>
              <a:rPr lang="en-US" dirty="0"/>
              <a:t> </a:t>
            </a:r>
            <a:r>
              <a:rPr lang="en-US" dirty="0" smtClean="0"/>
              <a:t>             Architecture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457199"/>
            <a:ext cx="1752600" cy="448459"/>
          </a:xfrm>
          <a:prstGeom prst="rect">
            <a:avLst/>
          </a:prstGeom>
        </p:spPr>
      </p:pic>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05000" y="1058880"/>
            <a:ext cx="4945495" cy="5459580"/>
          </a:xfrm>
        </p:spPr>
      </p:pic>
    </p:spTree>
    <p:extLst>
      <p:ext uri="{BB962C8B-B14F-4D97-AF65-F5344CB8AC3E}">
        <p14:creationId xmlns:p14="http://schemas.microsoft.com/office/powerpoint/2010/main" val="3650670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Code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71730053"/>
              </p:ext>
            </p:extLst>
          </p:nvPr>
        </p:nvGraphicFramePr>
        <p:xfrm>
          <a:off x="424317" y="4114800"/>
          <a:ext cx="8356600" cy="1676400"/>
        </p:xfrm>
        <a:graphic>
          <a:graphicData uri="http://schemas.openxmlformats.org/drawingml/2006/table">
            <a:tbl>
              <a:tblPr>
                <a:tableStyleId>{5C22544A-7EE6-4342-B048-85BDC9FD1C3A}</a:tableStyleId>
              </a:tblPr>
              <a:tblGrid>
                <a:gridCol w="1664268"/>
                <a:gridCol w="1424501"/>
                <a:gridCol w="1212941"/>
                <a:gridCol w="1260889"/>
                <a:gridCol w="1524000"/>
                <a:gridCol w="1270001"/>
              </a:tblGrid>
              <a:tr h="279400">
                <a:tc>
                  <a:txBody>
                    <a:bodyPr/>
                    <a:lstStyle/>
                    <a:p>
                      <a:pPr algn="l" fontAlgn="b"/>
                      <a:r>
                        <a:rPr lang="en-US" sz="1400" u="none" strike="noStrike" dirty="0">
                          <a:effectLst/>
                        </a:rPr>
                        <a:t>Filter</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Plots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Plot Options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Statistics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Metadata</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Other</a:t>
                      </a:r>
                      <a:endParaRPr lang="en-US" sz="1400" dirty="0"/>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400">
                <a:tc>
                  <a:txBody>
                    <a:bodyPr/>
                    <a:lstStyle/>
                    <a:p>
                      <a:pPr algn="l" fontAlgn="b"/>
                      <a:r>
                        <a:rPr lang="en-US" sz="1400" u="none" strike="noStrike" dirty="0">
                          <a:effectLst/>
                        </a:rPr>
                        <a:t>Filter WQ</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Plot Time WQ</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Plot Save</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Summary Stats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Location</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dirty="0">
                          <a:effectLst/>
                        </a:rPr>
                        <a:t>Home</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79400">
                <a:tc>
                  <a:txBody>
                    <a:bodyPr/>
                    <a:lstStyle/>
                    <a:p>
                      <a:pPr algn="l" fontAlgn="b"/>
                      <a:r>
                        <a:rPr lang="en-US" sz="1400" u="none" strike="noStrike">
                          <a:effectLst/>
                        </a:rPr>
                        <a:t>Parameter Select</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Plot </a:t>
                      </a:r>
                      <a:r>
                        <a:rPr lang="en-US" sz="1400" u="none" strike="noStrike" dirty="0" err="1">
                          <a:effectLst/>
                        </a:rPr>
                        <a:t>Corr</a:t>
                      </a:r>
                      <a:r>
                        <a:rPr lang="en-US" sz="1400" u="none" strike="noStrike" dirty="0">
                          <a:effectLst/>
                        </a:rPr>
                        <a:t> WQ</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Plot </a:t>
                      </a:r>
                      <a:r>
                        <a:rPr lang="en-US" sz="1400" u="none" strike="noStrike" dirty="0" err="1">
                          <a:effectLst/>
                        </a:rPr>
                        <a:t>Hline</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Pearson Corr</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Parameter</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Phytoplankton</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400">
                <a:tc>
                  <a:txBody>
                    <a:bodyPr/>
                    <a:lstStyle/>
                    <a:p>
                      <a:pPr algn="l" fontAlgn="b"/>
                      <a:r>
                        <a:rPr lang="en-US" sz="1400" u="none" strike="noStrike">
                          <a:effectLst/>
                        </a:rPr>
                        <a:t>Date Select</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Distribution</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Plot </a:t>
                      </a:r>
                      <a:r>
                        <a:rPr lang="en-US" sz="1400" u="none" strike="noStrike" dirty="0" err="1">
                          <a:effectLst/>
                        </a:rPr>
                        <a:t>Vline</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Flags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Map Plot</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400">
                <a:tc>
                  <a:txBody>
                    <a:bodyPr/>
                    <a:lstStyle/>
                    <a:p>
                      <a:pPr algn="l" fontAlgn="b"/>
                      <a:r>
                        <a:rPr lang="en-US" sz="1400" u="none" strike="noStrike">
                          <a:effectLst/>
                        </a:rPr>
                        <a:t>Checkbox Select All</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Profile </a:t>
                      </a:r>
                      <a:r>
                        <a:rPr lang="en-US" sz="1400" u="none" strike="noStrike" dirty="0" err="1">
                          <a:effectLst/>
                        </a:rPr>
                        <a:t>Heatmap</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Plot Text</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Flag Sample Index</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Report</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400">
                <a:tc>
                  <a:txBody>
                    <a:bodyPr/>
                    <a:lstStyle/>
                    <a:p>
                      <a:pPr algn="l" fontAlgn="b"/>
                      <a:r>
                        <a:rPr lang="en-US" sz="1400" u="none" strike="noStrike" dirty="0">
                          <a:effectLst/>
                        </a:rPr>
                        <a:t>Select </a:t>
                      </a:r>
                      <a:r>
                        <a:rPr lang="en-US" sz="1400" u="none" strike="noStrike" dirty="0" err="1">
                          <a:effectLst/>
                        </a:rPr>
                        <a:t>Select</a:t>
                      </a:r>
                      <a:r>
                        <a:rPr lang="en-US" sz="1400" u="none" strike="noStrike" dirty="0">
                          <a:effectLst/>
                        </a:rPr>
                        <a:t> All</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Profile Line Plot</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Content Placeholder 2"/>
          <p:cNvSpPr txBox="1">
            <a:spLocks/>
          </p:cNvSpPr>
          <p:nvPr/>
        </p:nvSpPr>
        <p:spPr>
          <a:xfrm>
            <a:off x="424317" y="3276600"/>
            <a:ext cx="2895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Modules:</a:t>
            </a:r>
          </a:p>
          <a:p>
            <a:pPr marL="0" indent="0">
              <a:buFont typeface="Arial" pitchFamily="34" charset="0"/>
              <a:buNone/>
            </a:pPr>
            <a:endParaRPr lang="en-US" dirty="0" smtClean="0"/>
          </a:p>
          <a:p>
            <a:pPr marL="0" indent="0">
              <a:buFont typeface="Arial" pitchFamily="34" charset="0"/>
              <a:buNone/>
            </a:pPr>
            <a:endParaRPr lang="en-US" dirty="0" smtClean="0"/>
          </a:p>
          <a:p>
            <a:endParaRPr lang="en-US" dirty="0" smtClean="0"/>
          </a:p>
          <a:p>
            <a:pPr marL="0" indent="0">
              <a:buFont typeface="Arial" pitchFamily="34" charset="0"/>
              <a:buNone/>
            </a:pPr>
            <a:endParaRPr lang="en-US" dirty="0"/>
          </a:p>
        </p:txBody>
      </p:sp>
      <p:sp>
        <p:nvSpPr>
          <p:cNvPr id="5" name="Content Placeholder 4"/>
          <p:cNvSpPr>
            <a:spLocks noGrp="1"/>
          </p:cNvSpPr>
          <p:nvPr>
            <p:ph idx="1"/>
          </p:nvPr>
        </p:nvSpPr>
        <p:spPr/>
        <p:txBody>
          <a:bodyPr>
            <a:normAutofit/>
          </a:bodyPr>
          <a:lstStyle/>
          <a:p>
            <a:r>
              <a:rPr lang="en-US" sz="3000" dirty="0" smtClean="0"/>
              <a:t>Main Script – Tabular Structure</a:t>
            </a:r>
          </a:p>
          <a:p>
            <a:r>
              <a:rPr lang="en-US" sz="3000" dirty="0" smtClean="0"/>
              <a:t>Module Scripts – Specific </a:t>
            </a:r>
            <a:r>
              <a:rPr lang="en-US" sz="3000" dirty="0" smtClean="0"/>
              <a:t>Features/Dashboards</a:t>
            </a:r>
            <a:endParaRPr lang="en-US" sz="3000" dirty="0"/>
          </a:p>
        </p:txBody>
      </p:sp>
    </p:spTree>
    <p:extLst>
      <p:ext uri="{BB962C8B-B14F-4D97-AF65-F5344CB8AC3E}">
        <p14:creationId xmlns:p14="http://schemas.microsoft.com/office/powerpoint/2010/main" val="3084100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5214"/>
          </a:xfrm>
        </p:spPr>
        <p:txBody>
          <a:bodyPr/>
          <a:lstStyle/>
          <a:p>
            <a:r>
              <a:rPr lang="en-US" dirty="0"/>
              <a:t> </a:t>
            </a:r>
            <a:r>
              <a:rPr lang="en-US" dirty="0" smtClean="0"/>
              <a:t>             Architecture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457199"/>
            <a:ext cx="1752600" cy="448459"/>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05000" y="1066800"/>
            <a:ext cx="5000170" cy="5519938"/>
          </a:xfrm>
        </p:spPr>
      </p:pic>
    </p:spTree>
    <p:extLst>
      <p:ext uri="{BB962C8B-B14F-4D97-AF65-F5344CB8AC3E}">
        <p14:creationId xmlns:p14="http://schemas.microsoft.com/office/powerpoint/2010/main" val="3341495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Supply System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69361833"/>
              </p:ext>
            </p:extLst>
          </p:nvPr>
        </p:nvGraphicFramePr>
        <p:xfrm>
          <a:off x="609600" y="2286000"/>
          <a:ext cx="7848600" cy="1371600"/>
        </p:xfrm>
        <a:graphic>
          <a:graphicData uri="http://schemas.openxmlformats.org/drawingml/2006/table">
            <a:tbl>
              <a:tblPr firstCol="1" bandRow="1">
                <a:tableStyleId>{B301B821-A1FF-4177-AEE7-76D212191A09}</a:tableStyleId>
              </a:tblPr>
              <a:tblGrid>
                <a:gridCol w="4316730"/>
                <a:gridCol w="3531870"/>
              </a:tblGrid>
              <a:tr h="370840">
                <a:tc>
                  <a:txBody>
                    <a:bodyPr/>
                    <a:lstStyle/>
                    <a:p>
                      <a:r>
                        <a:rPr lang="en-US" sz="2400" b="0" dirty="0" smtClean="0"/>
                        <a:t>Quabbin Reservoir </a:t>
                      </a:r>
                      <a:r>
                        <a:rPr lang="en-US" sz="2400" b="0" dirty="0" smtClean="0"/>
                        <a:t>Capacity:</a:t>
                      </a:r>
                      <a:endParaRPr lang="en-US" sz="2400" b="0" dirty="0"/>
                    </a:p>
                  </a:txBody>
                  <a:tcPr/>
                </a:tc>
                <a:tc>
                  <a:txBody>
                    <a:bodyPr/>
                    <a:lstStyle/>
                    <a:p>
                      <a:r>
                        <a:rPr lang="en-US" sz="2400" dirty="0" smtClean="0"/>
                        <a:t>412 billion gallons</a:t>
                      </a:r>
                      <a:endParaRPr lang="en-US" sz="2400" dirty="0" smtClean="0"/>
                    </a:p>
                  </a:txBody>
                  <a:tcPr/>
                </a:tc>
              </a:tr>
              <a:tr h="370840">
                <a:tc>
                  <a:txBody>
                    <a:bodyPr/>
                    <a:lstStyle/>
                    <a:p>
                      <a:r>
                        <a:rPr lang="en-US" sz="2400" b="0" dirty="0" smtClean="0"/>
                        <a:t>Wachusett Reservoir Capacity:</a:t>
                      </a:r>
                      <a:endParaRPr lang="en-US" sz="2400" b="0" dirty="0"/>
                    </a:p>
                  </a:txBody>
                  <a:tcPr/>
                </a:tc>
                <a:tc>
                  <a:txBody>
                    <a:bodyPr/>
                    <a:lstStyle/>
                    <a:p>
                      <a:r>
                        <a:rPr lang="en-US" sz="2400" dirty="0" smtClean="0"/>
                        <a:t>65</a:t>
                      </a:r>
                      <a:r>
                        <a:rPr lang="en-US" sz="2400" baseline="0" dirty="0" smtClean="0"/>
                        <a:t> billion gallons</a:t>
                      </a:r>
                      <a:endParaRPr lang="en-US" sz="2400" dirty="0" smtClean="0"/>
                    </a:p>
                  </a:txBody>
                  <a:tcPr/>
                </a:tc>
              </a:tr>
              <a:tr h="370840">
                <a:tc>
                  <a:txBody>
                    <a:bodyPr/>
                    <a:lstStyle/>
                    <a:p>
                      <a:r>
                        <a:rPr lang="en-US" sz="2400" b="0" dirty="0" smtClean="0"/>
                        <a:t>Daily</a:t>
                      </a:r>
                      <a:r>
                        <a:rPr lang="en-US" sz="2400" b="0" baseline="0" dirty="0" smtClean="0"/>
                        <a:t> </a:t>
                      </a:r>
                      <a:r>
                        <a:rPr lang="en-US" sz="2400" b="0" baseline="0" dirty="0" smtClean="0"/>
                        <a:t>Demand:</a:t>
                      </a:r>
                      <a:endParaRPr lang="en-US" sz="2400" b="0" dirty="0" smtClean="0"/>
                    </a:p>
                  </a:txBody>
                  <a:tcPr/>
                </a:tc>
                <a:tc>
                  <a:txBody>
                    <a:bodyPr/>
                    <a:lstStyle/>
                    <a:p>
                      <a:r>
                        <a:rPr lang="en-US" sz="2400" dirty="0" smtClean="0"/>
                        <a:t>~ 200 MGD</a:t>
                      </a:r>
                      <a:endParaRPr lang="en-US" sz="2400" dirty="0" smtClean="0"/>
                    </a:p>
                  </a:txBody>
                  <a:tcPr/>
                </a:tc>
              </a:tr>
            </a:tbl>
          </a:graphicData>
        </a:graphic>
      </p:graphicFrame>
    </p:spTree>
    <p:extLst>
      <p:ext uri="{BB962C8B-B14F-4D97-AF65-F5344CB8AC3E}">
        <p14:creationId xmlns:p14="http://schemas.microsoft.com/office/powerpoint/2010/main" val="551061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5214"/>
          </a:xfrm>
        </p:spPr>
        <p:txBody>
          <a:bodyPr/>
          <a:lstStyle/>
          <a:p>
            <a:r>
              <a:rPr lang="en-US" dirty="0"/>
              <a:t> </a:t>
            </a:r>
            <a:r>
              <a:rPr lang="en-US" dirty="0" smtClean="0"/>
              <a:t>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066800"/>
            <a:ext cx="4960465" cy="5499243"/>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457199"/>
            <a:ext cx="1752600" cy="448459"/>
          </a:xfrm>
          <a:prstGeom prst="rect">
            <a:avLst/>
          </a:prstGeom>
        </p:spPr>
      </p:pic>
    </p:spTree>
    <p:extLst>
      <p:ext uri="{BB962C8B-B14F-4D97-AF65-F5344CB8AC3E}">
        <p14:creationId xmlns:p14="http://schemas.microsoft.com/office/powerpoint/2010/main" val="2970608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57200" y="1600201"/>
            <a:ext cx="8229600" cy="1295400"/>
          </a:xfrm>
        </p:spPr>
        <p:txBody>
          <a:bodyPr/>
          <a:lstStyle/>
          <a:p>
            <a:r>
              <a:rPr lang="en-US" dirty="0" smtClean="0"/>
              <a:t>DCR</a:t>
            </a:r>
          </a:p>
          <a:p>
            <a:r>
              <a:rPr lang="en-US" dirty="0" smtClean="0"/>
              <a:t>UMass</a:t>
            </a:r>
            <a:endParaRPr lang="en-US" dirty="0"/>
          </a:p>
        </p:txBody>
      </p:sp>
      <p:sp>
        <p:nvSpPr>
          <p:cNvPr id="4" name="Title 1"/>
          <p:cNvSpPr txBox="1">
            <a:spLocks/>
          </p:cNvSpPr>
          <p:nvPr/>
        </p:nvSpPr>
        <p:spPr>
          <a:xfrm>
            <a:off x="533400" y="2895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Questions?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486400"/>
            <a:ext cx="2524125" cy="12763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584" y="5486400"/>
            <a:ext cx="3655988" cy="1276350"/>
          </a:xfrm>
          <a:prstGeom prst="rect">
            <a:avLst/>
          </a:prstGeom>
        </p:spPr>
      </p:pic>
    </p:spTree>
    <p:extLst>
      <p:ext uri="{BB962C8B-B14F-4D97-AF65-F5344CB8AC3E}">
        <p14:creationId xmlns:p14="http://schemas.microsoft.com/office/powerpoint/2010/main" val="3959232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Locations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06005"/>
            <a:ext cx="8229600" cy="4514352"/>
          </a:xfrm>
        </p:spPr>
      </p:pic>
    </p:spTree>
    <p:extLst>
      <p:ext uri="{BB962C8B-B14F-4D97-AF65-F5344CB8AC3E}">
        <p14:creationId xmlns:p14="http://schemas.microsoft.com/office/powerpoint/2010/main" val="2144049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Tributary </a:t>
            </a:r>
            <a:r>
              <a:rPr lang="en-US" dirty="0" smtClean="0"/>
              <a:t>Sampling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8800" y="1458326"/>
            <a:ext cx="3024352" cy="2219448"/>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8800" y="3962400"/>
            <a:ext cx="3073400" cy="2305050"/>
          </a:xfrm>
          <a:prstGeom prst="rect">
            <a:avLst/>
          </a:prstGeom>
        </p:spPr>
      </p:pic>
      <p:sp>
        <p:nvSpPr>
          <p:cNvPr id="10" name="Content Placeholder 2"/>
          <p:cNvSpPr txBox="1">
            <a:spLocks/>
          </p:cNvSpPr>
          <p:nvPr/>
        </p:nvSpPr>
        <p:spPr>
          <a:xfrm>
            <a:off x="262759" y="1965434"/>
            <a:ext cx="4953000" cy="34246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Water Quality</a:t>
            </a:r>
          </a:p>
          <a:p>
            <a:pPr lvl="1"/>
            <a:r>
              <a:rPr lang="en-US" dirty="0" smtClean="0"/>
              <a:t>In-field measurements</a:t>
            </a:r>
          </a:p>
          <a:p>
            <a:pPr lvl="1"/>
            <a:r>
              <a:rPr lang="en-US" dirty="0" smtClean="0"/>
              <a:t>Grab samples for lab testing</a:t>
            </a:r>
          </a:p>
          <a:p>
            <a:pPr marL="457200" lvl="1" indent="0">
              <a:buFont typeface="Arial" pitchFamily="34" charset="0"/>
              <a:buNone/>
            </a:pPr>
            <a:endParaRPr lang="en-US" dirty="0" smtClean="0"/>
          </a:p>
          <a:p>
            <a:r>
              <a:rPr lang="en-US" dirty="0" smtClean="0"/>
              <a:t>Water Quantity</a:t>
            </a:r>
          </a:p>
          <a:p>
            <a:pPr lvl="1"/>
            <a:r>
              <a:rPr lang="en-US" dirty="0" smtClean="0"/>
              <a:t>Continuous Stage Measurement</a:t>
            </a:r>
          </a:p>
          <a:p>
            <a:pPr lvl="1"/>
            <a:r>
              <a:rPr lang="en-US" dirty="0" smtClean="0"/>
              <a:t>Periodic Flow Measurements</a:t>
            </a:r>
            <a:endParaRPr lang="en-US" dirty="0" smtClean="0"/>
          </a:p>
        </p:txBody>
      </p:sp>
    </p:spTree>
    <p:extLst>
      <p:ext uri="{BB962C8B-B14F-4D97-AF65-F5344CB8AC3E}">
        <p14:creationId xmlns:p14="http://schemas.microsoft.com/office/powerpoint/2010/main" val="4026203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Reservoir Sampling</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57345" y="1524000"/>
            <a:ext cx="3088217" cy="2316163"/>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4038600"/>
            <a:ext cx="3074900" cy="2306175"/>
          </a:xfrm>
          <a:prstGeom prst="rect">
            <a:avLst/>
          </a:prstGeom>
        </p:spPr>
      </p:pic>
      <p:sp>
        <p:nvSpPr>
          <p:cNvPr id="7" name="Content Placeholder 2"/>
          <p:cNvSpPr txBox="1">
            <a:spLocks/>
          </p:cNvSpPr>
          <p:nvPr/>
        </p:nvSpPr>
        <p:spPr>
          <a:xfrm>
            <a:off x="262759" y="1965434"/>
            <a:ext cx="4953000" cy="3424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Water Quality</a:t>
            </a:r>
          </a:p>
          <a:p>
            <a:pPr lvl="1"/>
            <a:r>
              <a:rPr lang="en-US" dirty="0"/>
              <a:t>Grab </a:t>
            </a:r>
            <a:r>
              <a:rPr lang="en-US" dirty="0" smtClean="0"/>
              <a:t>samples</a:t>
            </a:r>
          </a:p>
          <a:p>
            <a:pPr lvl="1"/>
            <a:r>
              <a:rPr lang="en-US" dirty="0" smtClean="0"/>
              <a:t>In-field Profile Probe Sampling</a:t>
            </a:r>
            <a:endParaRPr lang="en-US" dirty="0"/>
          </a:p>
          <a:p>
            <a:r>
              <a:rPr lang="en-US" dirty="0" smtClean="0"/>
              <a:t>Water Quantity</a:t>
            </a:r>
          </a:p>
          <a:p>
            <a:pPr lvl="1"/>
            <a:r>
              <a:rPr lang="en-US" dirty="0" smtClean="0"/>
              <a:t>Water Elevation</a:t>
            </a:r>
            <a:endParaRPr lang="en-US" dirty="0" smtClean="0"/>
          </a:p>
        </p:txBody>
      </p:sp>
    </p:spTree>
    <p:extLst>
      <p:ext uri="{BB962C8B-B14F-4D97-AF65-F5344CB8AC3E}">
        <p14:creationId xmlns:p14="http://schemas.microsoft.com/office/powerpoint/2010/main" val="3707165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137" y="1590020"/>
            <a:ext cx="2740421" cy="19151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504458"/>
            <a:ext cx="3124200" cy="2082800"/>
          </a:xfrm>
          <a:prstGeom prst="rect">
            <a:avLst/>
          </a:prstGeom>
        </p:spPr>
      </p:pic>
      <p:cxnSp>
        <p:nvCxnSpPr>
          <p:cNvPr id="6" name="Straight Connector 5"/>
          <p:cNvCxnSpPr/>
          <p:nvPr/>
        </p:nvCxnSpPr>
        <p:spPr>
          <a:xfrm flipV="1">
            <a:off x="1066800" y="1313958"/>
            <a:ext cx="2362200" cy="2501901"/>
          </a:xfrm>
          <a:prstGeom prst="line">
            <a:avLst/>
          </a:prstGeom>
          <a:ln w="127000"/>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5257800" y="1371600"/>
            <a:ext cx="2133600" cy="2362202"/>
          </a:xfrm>
          <a:prstGeom prst="line">
            <a:avLst/>
          </a:prstGeom>
          <a:ln w="127000"/>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flipV="1">
            <a:off x="990600" y="1313958"/>
            <a:ext cx="2552700" cy="2419844"/>
          </a:xfrm>
          <a:prstGeom prst="line">
            <a:avLst/>
          </a:prstGeom>
          <a:ln w="127000"/>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H="1" flipV="1">
            <a:off x="5105401" y="1371600"/>
            <a:ext cx="2285999" cy="2362202"/>
          </a:xfrm>
          <a:prstGeom prst="line">
            <a:avLst/>
          </a:prstGeom>
          <a:ln w="127000"/>
        </p:spPr>
        <p:style>
          <a:lnRef idx="1">
            <a:schemeClr val="accent2"/>
          </a:lnRef>
          <a:fillRef idx="0">
            <a:schemeClr val="accent2"/>
          </a:fillRef>
          <a:effectRef idx="0">
            <a:schemeClr val="accent2"/>
          </a:effectRef>
          <a:fontRef idx="minor">
            <a:schemeClr val="tx1"/>
          </a:fontRef>
        </p:style>
      </p:cxn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871" y="4267200"/>
            <a:ext cx="2985661" cy="1832970"/>
          </a:xfrm>
          <a:prstGeom prst="rect">
            <a:avLst/>
          </a:prstGeom>
        </p:spPr>
      </p:pic>
      <p:sp>
        <p:nvSpPr>
          <p:cNvPr id="31" name="TextBox 30"/>
          <p:cNvSpPr txBox="1"/>
          <p:nvPr/>
        </p:nvSpPr>
        <p:spPr>
          <a:xfrm>
            <a:off x="1563122" y="3633823"/>
            <a:ext cx="1521955" cy="369332"/>
          </a:xfrm>
          <a:prstGeom prst="rect">
            <a:avLst/>
          </a:prstGeom>
          <a:noFill/>
        </p:spPr>
        <p:txBody>
          <a:bodyPr wrap="none" rtlCol="0">
            <a:spAutoFit/>
          </a:bodyPr>
          <a:lstStyle/>
          <a:p>
            <a:r>
              <a:rPr lang="en-US" dirty="0" smtClean="0"/>
              <a:t>Paper Records</a:t>
            </a:r>
            <a:endParaRPr lang="en-US" dirty="0"/>
          </a:p>
        </p:txBody>
      </p:sp>
      <p:sp>
        <p:nvSpPr>
          <p:cNvPr id="32" name="TextBox 31"/>
          <p:cNvSpPr txBox="1"/>
          <p:nvPr/>
        </p:nvSpPr>
        <p:spPr>
          <a:xfrm>
            <a:off x="5713745" y="3631193"/>
            <a:ext cx="1445204" cy="369332"/>
          </a:xfrm>
          <a:prstGeom prst="rect">
            <a:avLst/>
          </a:prstGeom>
          <a:noFill/>
        </p:spPr>
        <p:txBody>
          <a:bodyPr wrap="none" rtlCol="0">
            <a:spAutoFit/>
          </a:bodyPr>
          <a:lstStyle/>
          <a:p>
            <a:r>
              <a:rPr lang="en-US" dirty="0" smtClean="0"/>
              <a:t>Spreadsheets</a:t>
            </a:r>
            <a:endParaRPr lang="en-US" dirty="0"/>
          </a:p>
        </p:txBody>
      </p:sp>
      <p:sp>
        <p:nvSpPr>
          <p:cNvPr id="33" name="TextBox 32"/>
          <p:cNvSpPr txBox="1"/>
          <p:nvPr/>
        </p:nvSpPr>
        <p:spPr>
          <a:xfrm>
            <a:off x="3941692" y="6120806"/>
            <a:ext cx="1147943" cy="369332"/>
          </a:xfrm>
          <a:prstGeom prst="rect">
            <a:avLst/>
          </a:prstGeom>
          <a:noFill/>
        </p:spPr>
        <p:txBody>
          <a:bodyPr wrap="none" rtlCol="0">
            <a:spAutoFit/>
          </a:bodyPr>
          <a:lstStyle/>
          <a:p>
            <a:r>
              <a:rPr lang="en-US" dirty="0" smtClean="0"/>
              <a:t>Databases</a:t>
            </a:r>
            <a:endParaRPr lang="en-US" dirty="0"/>
          </a:p>
        </p:txBody>
      </p:sp>
    </p:spTree>
    <p:extLst>
      <p:ext uri="{BB962C8B-B14F-4D97-AF65-F5344CB8AC3E}">
        <p14:creationId xmlns:p14="http://schemas.microsoft.com/office/powerpoint/2010/main" val="2729091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457200" y="2209800"/>
            <a:ext cx="8229600" cy="3154363"/>
          </a:xfrm>
        </p:spPr>
        <p:txBody>
          <a:bodyPr>
            <a:normAutofit/>
          </a:bodyPr>
          <a:lstStyle/>
          <a:p>
            <a:r>
              <a:rPr lang="en-US" dirty="0" smtClean="0"/>
              <a:t>Facilitate entry, query, visualization, and analysis of water system data</a:t>
            </a:r>
          </a:p>
        </p:txBody>
      </p:sp>
    </p:spTree>
    <p:extLst>
      <p:ext uri="{BB962C8B-B14F-4D97-AF65-F5344CB8AC3E}">
        <p14:creationId xmlns:p14="http://schemas.microsoft.com/office/powerpoint/2010/main" val="1869242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600200"/>
            <a:ext cx="9144000" cy="3424680"/>
          </a:xfrm>
        </p:spPr>
        <p:txBody>
          <a:bodyPr/>
          <a:lstStyle/>
          <a:p>
            <a:r>
              <a:rPr lang="en-US" dirty="0" smtClean="0"/>
              <a:t>WIT</a:t>
            </a:r>
          </a:p>
          <a:p>
            <a:pPr lvl="1"/>
            <a:r>
              <a:rPr lang="en-US" u="sng" dirty="0" smtClean="0"/>
              <a:t>W</a:t>
            </a:r>
            <a:r>
              <a:rPr lang="en-US" dirty="0" smtClean="0"/>
              <a:t>ater System Data </a:t>
            </a:r>
            <a:r>
              <a:rPr lang="en-US" u="sng" dirty="0" smtClean="0"/>
              <a:t>I</a:t>
            </a:r>
            <a:r>
              <a:rPr lang="en-US" dirty="0" smtClean="0"/>
              <a:t>mport </a:t>
            </a:r>
            <a:r>
              <a:rPr lang="en-US" u="sng" dirty="0" smtClean="0"/>
              <a:t>T</a:t>
            </a:r>
            <a:r>
              <a:rPr lang="en-US" dirty="0" smtClean="0"/>
              <a:t>ool</a:t>
            </a:r>
          </a:p>
          <a:p>
            <a:pPr marL="457200" lvl="1" indent="0">
              <a:buNone/>
            </a:pPr>
            <a:endParaRPr lang="en-US" dirty="0"/>
          </a:p>
          <a:p>
            <a:r>
              <a:rPr lang="en-US" dirty="0" smtClean="0"/>
              <a:t>WAVE </a:t>
            </a:r>
          </a:p>
          <a:p>
            <a:pPr lvl="1"/>
            <a:r>
              <a:rPr lang="en-US" u="sng" dirty="0" smtClean="0"/>
              <a:t>W</a:t>
            </a:r>
            <a:r>
              <a:rPr lang="en-US" dirty="0" smtClean="0"/>
              <a:t>ater System Data </a:t>
            </a:r>
            <a:r>
              <a:rPr lang="en-US" u="sng" dirty="0" smtClean="0"/>
              <a:t>A</a:t>
            </a:r>
            <a:r>
              <a:rPr lang="en-US" dirty="0" smtClean="0"/>
              <a:t>nalysis and </a:t>
            </a:r>
            <a:r>
              <a:rPr lang="en-US" u="sng" dirty="0" smtClean="0"/>
              <a:t>V</a:t>
            </a:r>
            <a:r>
              <a:rPr lang="en-US" dirty="0" smtClean="0"/>
              <a:t>isualization </a:t>
            </a:r>
            <a:r>
              <a:rPr lang="en-US" u="sng" dirty="0" smtClean="0"/>
              <a:t>E</a:t>
            </a:r>
            <a:r>
              <a:rPr lang="en-US" dirty="0" smtClean="0"/>
              <a:t>nvironment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5024880"/>
            <a:ext cx="4114800" cy="1052905"/>
          </a:xfrm>
          <a:prstGeom prst="rect">
            <a:avLst/>
          </a:prstGeom>
        </p:spPr>
      </p:pic>
    </p:spTree>
    <p:extLst>
      <p:ext uri="{BB962C8B-B14F-4D97-AF65-F5344CB8AC3E}">
        <p14:creationId xmlns:p14="http://schemas.microsoft.com/office/powerpoint/2010/main" val="4178837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TotalTime>
  <Words>1700</Words>
  <Application>Microsoft Office PowerPoint</Application>
  <PresentationFormat>On-screen Show (4:3)</PresentationFormat>
  <Paragraphs>227</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Development of Application Software for Water System Data Management, Visualization, and Analysis with the Shiny Framework</vt:lpstr>
      <vt:lpstr>Water Supply System</vt:lpstr>
      <vt:lpstr>Water Supply System</vt:lpstr>
      <vt:lpstr>Sampling Locations</vt:lpstr>
      <vt:lpstr>Tributary Sampling</vt:lpstr>
      <vt:lpstr>Reservoir Sampling</vt:lpstr>
      <vt:lpstr>Big Data</vt:lpstr>
      <vt:lpstr>Objective</vt:lpstr>
      <vt:lpstr>Applications</vt:lpstr>
      <vt:lpstr>PowerPoint Presentation</vt:lpstr>
      <vt:lpstr>Application Frameworks for Data</vt:lpstr>
      <vt:lpstr>PowerPoint Presentation</vt:lpstr>
      <vt:lpstr>WIT Architecture</vt:lpstr>
      <vt:lpstr>WIT Architecture</vt:lpstr>
      <vt:lpstr>WIT Architecture</vt:lpstr>
      <vt:lpstr>WIT Session</vt:lpstr>
      <vt:lpstr>WIT Session</vt:lpstr>
      <vt:lpstr>WIT Session</vt:lpstr>
      <vt:lpstr>WIT Session</vt:lpstr>
      <vt:lpstr>WIT Session</vt:lpstr>
      <vt:lpstr>WIT Session</vt:lpstr>
      <vt:lpstr>WIT Session</vt:lpstr>
      <vt:lpstr>WIT Session</vt:lpstr>
      <vt:lpstr>WIT Architecture</vt:lpstr>
      <vt:lpstr>PowerPoint Presentation</vt:lpstr>
      <vt:lpstr>              Architecture</vt:lpstr>
      <vt:lpstr>              Architecture</vt:lpstr>
      <vt:lpstr>WAVE Code</vt:lpstr>
      <vt:lpstr>              Architecture</vt:lpstr>
      <vt:lpstr>              Architecture</vt:lpstr>
      <vt:lpstr>Thank You</vt:lpstr>
    </vt:vector>
  </TitlesOfParts>
  <Company>College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DCR-Tobiason</dc:creator>
  <cp:lastModifiedBy>DCR-Tobiason</cp:lastModifiedBy>
  <cp:revision>76</cp:revision>
  <dcterms:created xsi:type="dcterms:W3CDTF">2018-04-10T18:57:20Z</dcterms:created>
  <dcterms:modified xsi:type="dcterms:W3CDTF">2018-04-13T17:08:32Z</dcterms:modified>
</cp:coreProperties>
</file>