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varScale="1">
        <p:scale>
          <a:sx n="68" d="100"/>
          <a:sy n="68" d="100"/>
        </p:scale>
        <p:origin x="6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15012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65292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4017314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7008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3569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4094466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4389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100621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73176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786166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413212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194976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11052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76768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24901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1031014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03BCBFD-3C0B-47D0-A3CD-7C8BEEF21023}" type="datetimeFigureOut">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E4564-2D7C-46ED-BF4E-CD860BC6CB90}" type="slidenum">
              <a:rPr lang="en-US" smtClean="0"/>
              <a:t>‹#›</a:t>
            </a:fld>
            <a:endParaRPr lang="en-US" dirty="0"/>
          </a:p>
        </p:txBody>
      </p:sp>
    </p:spTree>
    <p:extLst>
      <p:ext uri="{BB962C8B-B14F-4D97-AF65-F5344CB8AC3E}">
        <p14:creationId xmlns:p14="http://schemas.microsoft.com/office/powerpoint/2010/main" val="2403264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3BCBFD-3C0B-47D0-A3CD-7C8BEEF21023}" type="datetimeFigureOut">
              <a:rPr lang="en-US" smtClean="0"/>
              <a:t>9/25/2025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1E4564-2D7C-46ED-BF4E-CD860BC6CB90}" type="slidenum">
              <a:rPr lang="en-US" smtClean="0"/>
              <a:t>‹#›</a:t>
            </a:fld>
            <a:endParaRPr lang="en-US" dirty="0"/>
          </a:p>
        </p:txBody>
      </p:sp>
    </p:spTree>
    <p:extLst>
      <p:ext uri="{BB962C8B-B14F-4D97-AF65-F5344CB8AC3E}">
        <p14:creationId xmlns:p14="http://schemas.microsoft.com/office/powerpoint/2010/main" val="148347132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1535" y="1018095"/>
            <a:ext cx="10426044" cy="3308808"/>
          </a:xfrm>
        </p:spPr>
        <p:txBody>
          <a:bodyPr>
            <a:normAutofit fontScale="90000"/>
          </a:bodyPr>
          <a:lstStyle/>
          <a:p>
            <a:r>
              <a:rPr lang="en-US" dirty="0" smtClean="0"/>
              <a:t>Predictive Air Quality Assessment: Ozone Level Prediction using Machine Learning</a:t>
            </a:r>
            <a:endParaRPr lang="en-US" dirty="0"/>
          </a:p>
        </p:txBody>
      </p:sp>
      <p:sp>
        <p:nvSpPr>
          <p:cNvPr id="3" name="Subtitle 2"/>
          <p:cNvSpPr>
            <a:spLocks noGrp="1"/>
          </p:cNvSpPr>
          <p:nvPr>
            <p:ph type="subTitle" idx="1"/>
          </p:nvPr>
        </p:nvSpPr>
        <p:spPr>
          <a:xfrm>
            <a:off x="1524000" y="4543720"/>
            <a:ext cx="9144000" cy="1470580"/>
          </a:xfrm>
        </p:spPr>
        <p:txBody>
          <a:bodyPr/>
          <a:lstStyle/>
          <a:p>
            <a:r>
              <a:rPr lang="en-US" dirty="0" smtClean="0"/>
              <a:t>       Names:</a:t>
            </a:r>
            <a:r>
              <a:rPr lang="en-US" dirty="0" smtClean="0"/>
              <a:t> </a:t>
            </a:r>
            <a:r>
              <a:rPr lang="en-US" dirty="0" smtClean="0"/>
              <a:t>NZIZA Jonathan </a:t>
            </a:r>
            <a:endParaRPr lang="en-US" dirty="0"/>
          </a:p>
          <a:p>
            <a:r>
              <a:rPr lang="en-US" dirty="0" smtClean="0"/>
              <a:t>Reg</a:t>
            </a:r>
            <a:r>
              <a:rPr lang="en-US" dirty="0" smtClean="0"/>
              <a:t> no :25RP18315</a:t>
            </a:r>
            <a:endParaRPr lang="en-US" dirty="0"/>
          </a:p>
        </p:txBody>
      </p:sp>
    </p:spTree>
    <p:extLst>
      <p:ext uri="{BB962C8B-B14F-4D97-AF65-F5344CB8AC3E}">
        <p14:creationId xmlns:p14="http://schemas.microsoft.com/office/powerpoint/2010/main" val="1775749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92231"/>
            <a:ext cx="9404723" cy="1561017"/>
          </a:xfrm>
        </p:spPr>
        <p:txBody>
          <a:bodyPr>
            <a:normAutofit fontScale="90000"/>
          </a:bodyPr>
          <a:lstStyle/>
          <a:p>
            <a:r>
              <a:rPr lang="en-US" dirty="0" smtClean="0"/>
              <a:t>Feature engineering steps applied and justification </a:t>
            </a:r>
            <a:br>
              <a:rPr lang="en-US" dirty="0" smtClean="0"/>
            </a:br>
            <a:r>
              <a:rPr lang="en-US" dirty="0" smtClean="0"/>
              <a:t>1. Feature Selection</a:t>
            </a:r>
            <a:endParaRPr lang="en-US" dirty="0"/>
          </a:p>
        </p:txBody>
      </p:sp>
      <p:sp>
        <p:nvSpPr>
          <p:cNvPr id="5" name="Content Placeholder 4"/>
          <p:cNvSpPr>
            <a:spLocks noGrp="1"/>
          </p:cNvSpPr>
          <p:nvPr>
            <p:ph idx="1"/>
          </p:nvPr>
        </p:nvSpPr>
        <p:spPr>
          <a:xfrm>
            <a:off x="1103312" y="2090626"/>
            <a:ext cx="8946541" cy="4195481"/>
          </a:xfrm>
        </p:spPr>
        <p:txBody>
          <a:bodyPr>
            <a:normAutofit/>
          </a:bodyPr>
          <a:lstStyle/>
          <a:p>
            <a:pPr marL="0" indent="0">
              <a:buNone/>
            </a:pPr>
            <a:r>
              <a:rPr lang="en-US" b="1" dirty="0" smtClean="0"/>
              <a:t>Selected features </a:t>
            </a:r>
          </a:p>
          <a:p>
            <a:pPr marL="0" indent="0">
              <a:buNone/>
            </a:pPr>
            <a:r>
              <a:rPr lang="en-US" dirty="0" smtClean="0"/>
              <a:t>Wind ,temperature , </a:t>
            </a:r>
            <a:r>
              <a:rPr lang="en-US" dirty="0" smtClean="0"/>
              <a:t>solar.R</a:t>
            </a:r>
            <a:r>
              <a:rPr lang="en-US" dirty="0" smtClean="0"/>
              <a:t>, month </a:t>
            </a:r>
          </a:p>
          <a:p>
            <a:pPr marL="0" indent="0">
              <a:buNone/>
            </a:pPr>
            <a:r>
              <a:rPr lang="en-US" b="1" dirty="0" smtClean="0"/>
              <a:t>justification :</a:t>
            </a:r>
          </a:p>
          <a:p>
            <a:pPr algn="just"/>
            <a:r>
              <a:rPr lang="en-US" dirty="0" smtClean="0"/>
              <a:t>These environmental features directly affect ozone levels.</a:t>
            </a:r>
          </a:p>
          <a:p>
            <a:pPr algn="just"/>
            <a:r>
              <a:rPr lang="fr-FR" dirty="0" smtClean="0"/>
              <a:t>Solar.R</a:t>
            </a:r>
            <a:r>
              <a:rPr lang="fr-FR" dirty="0" smtClean="0"/>
              <a:t> (</a:t>
            </a:r>
            <a:r>
              <a:rPr lang="fr-FR" dirty="0" smtClean="0"/>
              <a:t>solar</a:t>
            </a:r>
            <a:r>
              <a:rPr lang="fr-FR" dirty="0" smtClean="0"/>
              <a:t> radiation) </a:t>
            </a:r>
            <a:r>
              <a:rPr lang="fr-FR" dirty="0" smtClean="0"/>
              <a:t>promotes</a:t>
            </a:r>
            <a:r>
              <a:rPr lang="fr-FR" dirty="0" smtClean="0"/>
              <a:t> ozone formation.</a:t>
            </a:r>
          </a:p>
          <a:p>
            <a:pPr algn="just"/>
            <a:r>
              <a:rPr lang="en-US" dirty="0" smtClean="0"/>
              <a:t>Wind disperses ozone, reducing concentration.</a:t>
            </a:r>
          </a:p>
          <a:p>
            <a:pPr algn="just"/>
            <a:r>
              <a:rPr lang="en-US" dirty="0" smtClean="0"/>
              <a:t>temperature increases ozone generation on hot days.</a:t>
            </a:r>
          </a:p>
          <a:p>
            <a:pPr algn="just"/>
            <a:r>
              <a:rPr lang="en-US" dirty="0" smtClean="0"/>
              <a:t>Month captures seasonal variation (May–September).</a:t>
            </a:r>
          </a:p>
          <a:p>
            <a:pPr algn="just"/>
            <a:r>
              <a:rPr lang="en-US" dirty="0" smtClean="0"/>
              <a:t>Excluded day as it provides minimal predictive value.</a:t>
            </a:r>
            <a:endParaRPr lang="en-US" dirty="0"/>
          </a:p>
        </p:txBody>
      </p:sp>
    </p:spTree>
    <p:extLst>
      <p:ext uri="{BB962C8B-B14F-4D97-AF65-F5344CB8AC3E}">
        <p14:creationId xmlns:p14="http://schemas.microsoft.com/office/powerpoint/2010/main" val="2662498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2.Handling Missing Values</a:t>
            </a:r>
            <a:endParaRPr lang="en-US" dirty="0"/>
          </a:p>
        </p:txBody>
      </p:sp>
      <p:sp>
        <p:nvSpPr>
          <p:cNvPr id="3" name="Content Placeholder 2"/>
          <p:cNvSpPr>
            <a:spLocks noGrp="1"/>
          </p:cNvSpPr>
          <p:nvPr>
            <p:ph idx="1"/>
          </p:nvPr>
        </p:nvSpPr>
        <p:spPr/>
        <p:txBody>
          <a:bodyPr/>
          <a:lstStyle/>
          <a:p>
            <a:pPr marL="0" indent="0">
              <a:buNone/>
            </a:pPr>
            <a:r>
              <a:rPr lang="en-US" b="1" dirty="0" smtClean="0"/>
              <a:t>Applied</a:t>
            </a:r>
            <a:r>
              <a:rPr lang="en-US" dirty="0" smtClean="0"/>
              <a:t>: Dropped rows with missing values in ozone and </a:t>
            </a:r>
            <a:r>
              <a:rPr lang="en-US" dirty="0" smtClean="0"/>
              <a:t>solar.R</a:t>
            </a:r>
            <a:endParaRPr lang="en-US" dirty="0" smtClean="0"/>
          </a:p>
          <a:p>
            <a:pPr marL="0" indent="0">
              <a:buNone/>
            </a:pPr>
            <a:r>
              <a:rPr lang="en-US" b="1" dirty="0" smtClean="0"/>
              <a:t>Justification</a:t>
            </a:r>
            <a:r>
              <a:rPr lang="en-US" dirty="0" smtClean="0"/>
              <a:t>:</a:t>
            </a:r>
          </a:p>
          <a:p>
            <a:r>
              <a:rPr lang="en-US" dirty="0" smtClean="0"/>
              <a:t>Machine learning models cannot process  Nan values.</a:t>
            </a:r>
          </a:p>
          <a:p>
            <a:r>
              <a:rPr lang="en-US" dirty="0" smtClean="0"/>
              <a:t>Dropping ensures the model is trained on </a:t>
            </a:r>
            <a:r>
              <a:rPr lang="en-US" b="1" dirty="0" smtClean="0"/>
              <a:t>complete and reliable data</a:t>
            </a:r>
            <a:r>
              <a:rPr lang="en-US" dirty="0" smtClean="0"/>
              <a:t>.</a:t>
            </a:r>
          </a:p>
          <a:p>
            <a:r>
              <a:rPr lang="en-US" dirty="0" smtClean="0"/>
              <a:t>Alternative methods like imputation could be used, but dropping is simpler for this dataset size.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500361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3.Feature Scaling / Normalization</a:t>
            </a:r>
            <a:endParaRPr lang="en-US" dirty="0"/>
          </a:p>
        </p:txBody>
      </p:sp>
      <p:sp>
        <p:nvSpPr>
          <p:cNvPr id="5" name="Content Placeholder 4"/>
          <p:cNvSpPr>
            <a:spLocks noGrp="1"/>
          </p:cNvSpPr>
          <p:nvPr>
            <p:ph idx="1"/>
          </p:nvPr>
        </p:nvSpPr>
        <p:spPr>
          <a:xfrm>
            <a:off x="716437" y="1825625"/>
            <a:ext cx="10637363" cy="4351338"/>
          </a:xfrm>
        </p:spPr>
        <p:txBody>
          <a:bodyPr/>
          <a:lstStyle/>
          <a:p>
            <a:pPr marL="0" indent="0">
              <a:buNone/>
            </a:pPr>
            <a:r>
              <a:rPr lang="en-US" b="1" dirty="0" smtClean="0"/>
              <a:t>Applied</a:t>
            </a:r>
            <a:r>
              <a:rPr lang="en-US" dirty="0" smtClean="0"/>
              <a:t>: None</a:t>
            </a:r>
          </a:p>
          <a:p>
            <a:pPr marL="0" indent="0">
              <a:buNone/>
            </a:pPr>
            <a:r>
              <a:rPr lang="en-US" b="1" dirty="0" smtClean="0"/>
              <a:t>Justification</a:t>
            </a:r>
            <a:r>
              <a:rPr lang="en-US" dirty="0" smtClean="0"/>
              <a:t>:</a:t>
            </a:r>
          </a:p>
          <a:p>
            <a:r>
              <a:rPr lang="en-US" dirty="0" smtClean="0"/>
              <a:t>Random Forest is tree-based and does not require scaling or normalization</a:t>
            </a:r>
          </a:p>
          <a:p>
            <a:r>
              <a:rPr lang="en-US" dirty="0" smtClean="0"/>
              <a:t>The model can learn feature importance and relationships directly from raw values.</a:t>
            </a:r>
          </a:p>
          <a:p>
            <a:pPr marL="0" indent="0">
              <a:buNone/>
            </a:pPr>
            <a:endParaRPr lang="en-US" dirty="0"/>
          </a:p>
        </p:txBody>
      </p:sp>
    </p:spTree>
    <p:extLst>
      <p:ext uri="{BB962C8B-B14F-4D97-AF65-F5344CB8AC3E}">
        <p14:creationId xmlns:p14="http://schemas.microsoft.com/office/powerpoint/2010/main" val="40606360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4.Encoding Categorical Features</a:t>
            </a:r>
            <a:endParaRPr lang="en-US" dirty="0"/>
          </a:p>
        </p:txBody>
      </p:sp>
      <p:sp>
        <p:nvSpPr>
          <p:cNvPr id="3" name="Content Placeholder 2"/>
          <p:cNvSpPr>
            <a:spLocks noGrp="1"/>
          </p:cNvSpPr>
          <p:nvPr>
            <p:ph idx="1"/>
          </p:nvPr>
        </p:nvSpPr>
        <p:spPr/>
        <p:txBody>
          <a:bodyPr/>
          <a:lstStyle/>
          <a:p>
            <a:pPr marL="0" indent="0">
              <a:buNone/>
            </a:pPr>
            <a:r>
              <a:rPr lang="en-US" b="1" dirty="0" smtClean="0"/>
              <a:t>Applied</a:t>
            </a:r>
            <a:r>
              <a:rPr lang="en-US" dirty="0" smtClean="0"/>
              <a:t>: None.</a:t>
            </a:r>
          </a:p>
          <a:p>
            <a:pPr marL="0" indent="0">
              <a:buNone/>
            </a:pPr>
            <a:r>
              <a:rPr lang="en-US" b="1" dirty="0" smtClean="0"/>
              <a:t>Justification</a:t>
            </a:r>
            <a:r>
              <a:rPr lang="en-US" dirty="0" smtClean="0"/>
              <a:t>:</a:t>
            </a:r>
          </a:p>
          <a:p>
            <a:r>
              <a:rPr lang="en-US" dirty="0" smtClean="0"/>
              <a:t>Month is numeric and works directly with Random Forest.</a:t>
            </a:r>
            <a:endParaRPr lang="en-US" dirty="0"/>
          </a:p>
          <a:p>
            <a:r>
              <a:rPr lang="en-US" dirty="0" smtClean="0"/>
              <a:t>No additional encoding required.</a:t>
            </a:r>
          </a:p>
          <a:p>
            <a:pPr marL="0" indent="0">
              <a:buNone/>
            </a:pPr>
            <a:endParaRPr lang="en-US" dirty="0"/>
          </a:p>
        </p:txBody>
      </p:sp>
    </p:spTree>
    <p:extLst>
      <p:ext uri="{BB962C8B-B14F-4D97-AF65-F5344CB8AC3E}">
        <p14:creationId xmlns:p14="http://schemas.microsoft.com/office/powerpoint/2010/main" val="352925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5.Feature Creation / Interaction Terms</a:t>
            </a:r>
            <a:endParaRPr lang="en-US" dirty="0"/>
          </a:p>
        </p:txBody>
      </p:sp>
      <p:sp>
        <p:nvSpPr>
          <p:cNvPr id="3" name="Content Placeholder 2"/>
          <p:cNvSpPr>
            <a:spLocks noGrp="1"/>
          </p:cNvSpPr>
          <p:nvPr>
            <p:ph idx="1"/>
          </p:nvPr>
        </p:nvSpPr>
        <p:spPr>
          <a:xfrm>
            <a:off x="838200" y="1470581"/>
            <a:ext cx="10515600" cy="4798244"/>
          </a:xfrm>
        </p:spPr>
        <p:txBody>
          <a:bodyPr>
            <a:normAutofit/>
          </a:bodyPr>
          <a:lstStyle/>
          <a:p>
            <a:pPr marL="0" indent="0">
              <a:buNone/>
            </a:pPr>
            <a:r>
              <a:rPr lang="en-US" b="1" dirty="0" smtClean="0"/>
              <a:t>Applied</a:t>
            </a:r>
            <a:r>
              <a:rPr lang="en-US" dirty="0" smtClean="0"/>
              <a:t>: None.</a:t>
            </a:r>
          </a:p>
          <a:p>
            <a:pPr marL="0" indent="0">
              <a:buNone/>
            </a:pPr>
            <a:r>
              <a:rPr lang="en-US" b="1" dirty="0" smtClean="0"/>
              <a:t>Justification</a:t>
            </a:r>
            <a:r>
              <a:rPr lang="en-US" dirty="0" smtClean="0"/>
              <a:t>:</a:t>
            </a:r>
          </a:p>
          <a:p>
            <a:pPr marL="0" indent="0">
              <a:buNone/>
            </a:pPr>
            <a:r>
              <a:rPr lang="en-US" dirty="0" smtClean="0"/>
              <a:t>Random Forest can automatically capture </a:t>
            </a:r>
            <a:r>
              <a:rPr lang="en-US" b="1" dirty="0" smtClean="0"/>
              <a:t>non-linear relationships and interactions</a:t>
            </a:r>
            <a:r>
              <a:rPr lang="en-US" dirty="0" smtClean="0"/>
              <a:t> between features.</a:t>
            </a:r>
          </a:p>
          <a:p>
            <a:pPr marL="0" indent="0">
              <a:buNone/>
            </a:pPr>
            <a:r>
              <a:rPr lang="en-US" dirty="0" smtClean="0"/>
              <a:t>Additional interaction features were not necessary.</a:t>
            </a:r>
          </a:p>
          <a:p>
            <a:pPr marL="0" indent="0">
              <a:buNone/>
            </a:pPr>
            <a:r>
              <a:rPr lang="en-US" b="1" dirty="0" smtClean="0"/>
              <a:t>Conclusion</a:t>
            </a:r>
          </a:p>
          <a:p>
            <a:pPr marL="0" indent="0">
              <a:buNone/>
            </a:pPr>
            <a:r>
              <a:rPr lang="en-US" dirty="0" smtClean="0"/>
              <a:t>The feature engineering steps ensure the dataset is </a:t>
            </a:r>
            <a:r>
              <a:rPr lang="en-US" b="1" dirty="0" smtClean="0"/>
              <a:t>clean, relevant, and suitable</a:t>
            </a:r>
            <a:r>
              <a:rPr lang="en-US" dirty="0" smtClean="0"/>
              <a:t> for training a Random Forest model. These steps allow the model to focus on the </a:t>
            </a:r>
            <a:r>
              <a:rPr lang="en-US" b="1" dirty="0" smtClean="0"/>
              <a:t>most influential environmental factors</a:t>
            </a:r>
            <a:r>
              <a:rPr lang="en-US" dirty="0" smtClean="0"/>
              <a:t> affecting ozone levels, ensuring accurate predictions while keeping the workflow simple and effective.</a:t>
            </a:r>
            <a:endParaRPr lang="en-US" b="1" dirty="0"/>
          </a:p>
        </p:txBody>
      </p:sp>
    </p:spTree>
    <p:extLst>
      <p:ext uri="{BB962C8B-B14F-4D97-AF65-F5344CB8AC3E}">
        <p14:creationId xmlns:p14="http://schemas.microsoft.com/office/powerpoint/2010/main" val="100155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building and evaluation process</a:t>
            </a:r>
            <a:endParaRPr lang="en-US" dirty="0"/>
          </a:p>
        </p:txBody>
      </p:sp>
      <p:sp>
        <p:nvSpPr>
          <p:cNvPr id="3" name="Content Placeholder 2"/>
          <p:cNvSpPr>
            <a:spLocks noGrp="1"/>
          </p:cNvSpPr>
          <p:nvPr>
            <p:ph idx="1"/>
          </p:nvPr>
        </p:nvSpPr>
        <p:spPr>
          <a:xfrm>
            <a:off x="603315" y="1555423"/>
            <a:ext cx="10750485" cy="4621540"/>
          </a:xfrm>
        </p:spPr>
        <p:txBody>
          <a:bodyPr>
            <a:normAutofit/>
          </a:bodyPr>
          <a:lstStyle/>
          <a:p>
            <a:pPr marL="0" indent="0">
              <a:buNone/>
            </a:pPr>
            <a:r>
              <a:rPr lang="en-US" b="1" dirty="0" smtClean="0"/>
              <a:t>1. Model Choice – Random Forest </a:t>
            </a:r>
            <a:r>
              <a:rPr lang="en-US" b="1" dirty="0" smtClean="0"/>
              <a:t>Regressor</a:t>
            </a:r>
            <a:r>
              <a:rPr lang="en-US" dirty="0" smtClean="0"/>
              <a:t/>
            </a:r>
            <a:br>
              <a:rPr lang="en-US" dirty="0" smtClean="0"/>
            </a:br>
            <a:r>
              <a:rPr lang="en-US" dirty="0" smtClean="0"/>
              <a:t>Selected because it captures non-linear relationships, is robust to outliers, and provides feature importance for interpretability.</a:t>
            </a:r>
          </a:p>
          <a:p>
            <a:pPr marL="0" indent="0">
              <a:buNone/>
            </a:pPr>
            <a:r>
              <a:rPr lang="en-US" b="1" dirty="0" smtClean="0"/>
              <a:t>2. Data Splitting</a:t>
            </a:r>
            <a:r>
              <a:rPr lang="en-US" dirty="0" smtClean="0"/>
              <a:t/>
            </a:r>
            <a:br>
              <a:rPr lang="en-US" dirty="0" smtClean="0"/>
            </a:br>
            <a:r>
              <a:rPr lang="en-US" dirty="0" smtClean="0"/>
              <a:t>Dataset divided into </a:t>
            </a:r>
            <a:r>
              <a:rPr lang="en-US" b="1" dirty="0" smtClean="0"/>
              <a:t>80% training</a:t>
            </a:r>
            <a:r>
              <a:rPr lang="en-US" dirty="0" smtClean="0"/>
              <a:t> and </a:t>
            </a:r>
            <a:r>
              <a:rPr lang="en-US" b="1" dirty="0" smtClean="0"/>
              <a:t>20% testing</a:t>
            </a:r>
            <a:r>
              <a:rPr lang="en-US" dirty="0" smtClean="0"/>
              <a:t> to ensure the model generalizes well to unseen data.</a:t>
            </a:r>
          </a:p>
          <a:p>
            <a:pPr marL="0" indent="0">
              <a:buNone/>
            </a:pPr>
            <a:r>
              <a:rPr lang="en-US" b="1" dirty="0" smtClean="0"/>
              <a:t>3. Model Training</a:t>
            </a:r>
          </a:p>
          <a:p>
            <a:pPr marL="0" indent="0">
              <a:buNone/>
            </a:pPr>
            <a:r>
              <a:rPr lang="en-US" dirty="0" smtClean="0"/>
              <a:t>Features used: </a:t>
            </a:r>
            <a:r>
              <a:rPr lang="en-US" dirty="0" smtClean="0"/>
              <a:t>wind,solar.R,temperature</a:t>
            </a:r>
            <a:r>
              <a:rPr lang="en-US" dirty="0" smtClean="0"/>
              <a:t> and month </a:t>
            </a:r>
          </a:p>
          <a:p>
            <a:pPr marL="0" indent="0">
              <a:buNone/>
            </a:pPr>
            <a:r>
              <a:rPr lang="en-US" dirty="0" smtClean="0"/>
              <a:t>Target variable: Ozone </a:t>
            </a:r>
          </a:p>
          <a:p>
            <a:pPr marL="0" indent="0">
              <a:buNone/>
            </a:pPr>
            <a:r>
              <a:rPr lang="en-US" dirty="0" smtClean="0"/>
              <a:t>Model trained using default Random Forest parameters, with potential for tuning.</a:t>
            </a:r>
          </a:p>
          <a:p>
            <a:pPr marL="0" indent="0">
              <a:buNone/>
            </a:pPr>
            <a:endParaRPr lang="en-US" b="1" dirty="0" smtClean="0"/>
          </a:p>
          <a:p>
            <a:pPr marL="0" indent="0">
              <a:buNone/>
            </a:pPr>
            <a:endParaRPr lang="en-US" dirty="0" smtClean="0"/>
          </a:p>
          <a:p>
            <a:endParaRPr lang="en-US" dirty="0"/>
          </a:p>
        </p:txBody>
      </p:sp>
    </p:spTree>
    <p:extLst>
      <p:ext uri="{BB962C8B-B14F-4D97-AF65-F5344CB8AC3E}">
        <p14:creationId xmlns:p14="http://schemas.microsoft.com/office/powerpoint/2010/main" val="1536664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smtClean="0"/>
              <a:t>4.Model Evaluation</a:t>
            </a:r>
          </a:p>
          <a:p>
            <a:pPr marL="0" indent="0">
              <a:buNone/>
            </a:pPr>
            <a:r>
              <a:rPr lang="en-US" dirty="0" smtClean="0"/>
              <a:t>Metrics applied:</a:t>
            </a:r>
          </a:p>
          <a:p>
            <a:r>
              <a:rPr lang="en-US" b="1" dirty="0" smtClean="0"/>
              <a:t>R² Score</a:t>
            </a:r>
            <a:r>
              <a:rPr lang="en-US" dirty="0" smtClean="0"/>
              <a:t> : measures explanatory power.</a:t>
            </a:r>
            <a:endParaRPr lang="en-US" dirty="0"/>
          </a:p>
          <a:p>
            <a:r>
              <a:rPr lang="en-US" b="1" dirty="0" smtClean="0"/>
              <a:t>MAE (Mean Absolute Error)</a:t>
            </a:r>
            <a:r>
              <a:rPr lang="en-US" dirty="0" smtClean="0"/>
              <a:t> :average prediction error in ozone units</a:t>
            </a:r>
          </a:p>
          <a:p>
            <a:r>
              <a:rPr lang="en-US" b="1" dirty="0" smtClean="0"/>
              <a:t>RMSE (Root Mean Squared Error)</a:t>
            </a:r>
            <a:r>
              <a:rPr lang="en-US" dirty="0" smtClean="0"/>
              <a:t> : penalizes larger errors.</a:t>
            </a:r>
          </a:p>
          <a:p>
            <a:pPr marL="0" indent="0">
              <a:buNone/>
            </a:pPr>
            <a:r>
              <a:rPr lang="en-US" dirty="0" smtClean="0"/>
              <a:t>Achieved good performance with R² ≈ 0.8 and MAE ≈ 10–15 ppb.</a:t>
            </a:r>
            <a:endParaRPr lang="en-US" dirty="0"/>
          </a:p>
        </p:txBody>
      </p:sp>
    </p:spTree>
    <p:extLst>
      <p:ext uri="{BB962C8B-B14F-4D97-AF65-F5344CB8AC3E}">
        <p14:creationId xmlns:p14="http://schemas.microsoft.com/office/powerpoint/2010/main" val="116517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smtClean="0"/>
              <a:t>5.Model Saving</a:t>
            </a:r>
            <a:endParaRPr lang="en-US" b="1" dirty="0"/>
          </a:p>
          <a:p>
            <a:pPr marL="0" indent="0">
              <a:buNone/>
            </a:pPr>
            <a:r>
              <a:rPr lang="en-US" dirty="0" smtClean="0"/>
              <a:t>Trained model stored using </a:t>
            </a:r>
            <a:r>
              <a:rPr lang="en-US" b="1" dirty="0" smtClean="0"/>
              <a:t>Joblib</a:t>
            </a:r>
            <a:r>
              <a:rPr lang="en-US" b="1" dirty="0" smtClean="0"/>
              <a:t> </a:t>
            </a:r>
            <a:r>
              <a:rPr lang="en-US" dirty="0" smtClean="0"/>
              <a:t>for easy reuse without retraining.</a:t>
            </a:r>
          </a:p>
          <a:p>
            <a:pPr marL="0" indent="0">
              <a:buNone/>
            </a:pPr>
            <a:r>
              <a:rPr lang="en-US" b="1" dirty="0" smtClean="0"/>
              <a:t>6. Deployment</a:t>
            </a:r>
          </a:p>
          <a:p>
            <a:pPr marL="0" indent="0">
              <a:buNone/>
            </a:pPr>
            <a:r>
              <a:rPr lang="en-US" dirty="0" smtClean="0"/>
              <a:t>Integrated into a </a:t>
            </a:r>
            <a:r>
              <a:rPr lang="en-US" b="1" dirty="0" smtClean="0"/>
              <a:t>Streamlit</a:t>
            </a:r>
            <a:r>
              <a:rPr lang="en-US" b="1" dirty="0" smtClean="0"/>
              <a:t> app</a:t>
            </a:r>
            <a:r>
              <a:rPr lang="en-US" dirty="0" smtClean="0"/>
              <a:t>, enabling users to input environmental values and get </a:t>
            </a:r>
            <a:r>
              <a:rPr lang="en-US" b="1" dirty="0" smtClean="0"/>
              <a:t>real-time ozone predictions</a:t>
            </a:r>
            <a:r>
              <a:rPr lang="en-US" dirty="0" smtClean="0"/>
              <a:t> with air quality status (Good, Moderate, Poor).</a:t>
            </a:r>
            <a:endParaRPr lang="en-US" b="1" dirty="0"/>
          </a:p>
        </p:txBody>
      </p:sp>
    </p:spTree>
    <p:extLst>
      <p:ext uri="{BB962C8B-B14F-4D97-AF65-F5344CB8AC3E}">
        <p14:creationId xmlns:p14="http://schemas.microsoft.com/office/powerpoint/2010/main" val="223339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deployment details </a:t>
            </a:r>
            <a:endParaRPr lang="en-US" dirty="0"/>
          </a:p>
        </p:txBody>
      </p:sp>
      <p:sp>
        <p:nvSpPr>
          <p:cNvPr id="3" name="Content Placeholder 2"/>
          <p:cNvSpPr>
            <a:spLocks noGrp="1"/>
          </p:cNvSpPr>
          <p:nvPr>
            <p:ph idx="1"/>
          </p:nvPr>
        </p:nvSpPr>
        <p:spPr>
          <a:xfrm>
            <a:off x="650449" y="1414021"/>
            <a:ext cx="10703351" cy="4762942"/>
          </a:xfrm>
        </p:spPr>
        <p:txBody>
          <a:bodyPr/>
          <a:lstStyle/>
          <a:p>
            <a:pPr marL="0" indent="0">
              <a:buNone/>
            </a:pPr>
            <a:r>
              <a:rPr lang="en-US" b="1" dirty="0" smtClean="0"/>
              <a:t>Deployment Tool – </a:t>
            </a:r>
            <a:r>
              <a:rPr lang="en-US" b="1" dirty="0" smtClean="0"/>
              <a:t>Streamlit</a:t>
            </a:r>
            <a:endParaRPr lang="en-US" b="1" dirty="0"/>
          </a:p>
          <a:p>
            <a:pPr marL="0" indent="0">
              <a:buNone/>
            </a:pPr>
            <a:r>
              <a:rPr lang="en-US" dirty="0" smtClean="0"/>
              <a:t>Streamlit</a:t>
            </a:r>
            <a:r>
              <a:rPr lang="en-US" dirty="0" smtClean="0"/>
              <a:t> was chosen because it allows building </a:t>
            </a:r>
            <a:r>
              <a:rPr lang="en-US" b="1" dirty="0" smtClean="0"/>
              <a:t>interactive web   applications</a:t>
            </a:r>
            <a:r>
              <a:rPr lang="en-US" dirty="0" smtClean="0"/>
              <a:t> directly in Python without requiring advanced web development skills.</a:t>
            </a:r>
          </a:p>
          <a:p>
            <a:pPr marL="0" indent="0">
              <a:buNone/>
            </a:pPr>
            <a:r>
              <a:rPr lang="en-US" b="1" dirty="0" smtClean="0"/>
              <a:t>Model Integration</a:t>
            </a:r>
          </a:p>
          <a:p>
            <a:pPr marL="0" indent="0">
              <a:buNone/>
            </a:pPr>
            <a:r>
              <a:rPr lang="en-US" dirty="0" smtClean="0"/>
              <a:t>The trained Random Forest model (</a:t>
            </a:r>
            <a:r>
              <a:rPr lang="en-US" dirty="0" smtClean="0"/>
              <a:t>rf_ozone_model.joblib</a:t>
            </a:r>
            <a:r>
              <a:rPr lang="en-US" dirty="0" smtClean="0"/>
              <a:t>) was loaded into the app using </a:t>
            </a:r>
            <a:r>
              <a:rPr lang="en-US" b="1" dirty="0" smtClean="0"/>
              <a:t>Joblib</a:t>
            </a:r>
            <a:r>
              <a:rPr lang="en-US" dirty="0" smtClean="0"/>
              <a:t>.</a:t>
            </a:r>
          </a:p>
          <a:p>
            <a:pPr marL="0" indent="0">
              <a:buNone/>
            </a:pPr>
            <a:r>
              <a:rPr lang="en-US" b="1" dirty="0" smtClean="0"/>
              <a:t>User Interface (U)</a:t>
            </a:r>
          </a:p>
          <a:p>
            <a:pPr marL="0" indent="0">
              <a:buNone/>
            </a:pPr>
            <a:r>
              <a:rPr lang="en-US" dirty="0" smtClean="0"/>
              <a:t>Sidebar inputs created for user-friendly data entry:</a:t>
            </a:r>
          </a:p>
        </p:txBody>
      </p:sp>
    </p:spTree>
    <p:extLst>
      <p:ext uri="{BB962C8B-B14F-4D97-AF65-F5344CB8AC3E}">
        <p14:creationId xmlns:p14="http://schemas.microsoft.com/office/powerpoint/2010/main" val="3978994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smtClean="0"/>
              <a:t>solar.R</a:t>
            </a:r>
            <a:r>
              <a:rPr lang="en-US" b="1" dirty="0" smtClean="0"/>
              <a:t> (solar Radiation)</a:t>
            </a:r>
          </a:p>
          <a:p>
            <a:pPr marL="0" indent="0">
              <a:buNone/>
            </a:pPr>
            <a:r>
              <a:rPr lang="en-US" b="1" dirty="0" smtClean="0"/>
              <a:t>Wind (wind speed)</a:t>
            </a:r>
          </a:p>
          <a:p>
            <a:pPr marL="0" indent="0">
              <a:buNone/>
            </a:pPr>
            <a:r>
              <a:rPr lang="en-US" b="1" dirty="0" smtClean="0"/>
              <a:t>Temp (temperature)</a:t>
            </a:r>
          </a:p>
          <a:p>
            <a:pPr marL="0" indent="0">
              <a:buNone/>
            </a:pPr>
            <a:r>
              <a:rPr lang="en-US" b="1" dirty="0" smtClean="0"/>
              <a:t>Month (</a:t>
            </a:r>
          </a:p>
          <a:p>
            <a:pPr marL="0" indent="0">
              <a:buNone/>
            </a:pPr>
            <a:r>
              <a:rPr lang="en-US" dirty="0" smtClean="0"/>
              <a:t>Main panel displays the user inputs in a table and shows predictions.</a:t>
            </a:r>
            <a:endParaRPr lang="en-US" b="1" dirty="0"/>
          </a:p>
        </p:txBody>
      </p:sp>
    </p:spTree>
    <p:extLst>
      <p:ext uri="{BB962C8B-B14F-4D97-AF65-F5344CB8AC3E}">
        <p14:creationId xmlns:p14="http://schemas.microsoft.com/office/powerpoint/2010/main" val="70654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41" y="365125"/>
            <a:ext cx="11268959" cy="1325563"/>
          </a:xfrm>
        </p:spPr>
        <p:txBody>
          <a:bodyPr/>
          <a:lstStyle/>
          <a:p>
            <a:r>
              <a:rPr lang="en-US" dirty="0" smtClean="0"/>
              <a:t>     Problem statement </a:t>
            </a:r>
            <a:endParaRPr lang="en-US" dirty="0"/>
          </a:p>
        </p:txBody>
      </p:sp>
      <p:sp>
        <p:nvSpPr>
          <p:cNvPr id="6" name="Content Placeholder 5"/>
          <p:cNvSpPr>
            <a:spLocks noGrp="1"/>
          </p:cNvSpPr>
          <p:nvPr>
            <p:ph idx="1"/>
          </p:nvPr>
        </p:nvSpPr>
        <p:spPr/>
        <p:txBody>
          <a:bodyPr>
            <a:normAutofit lnSpcReduction="10000"/>
          </a:bodyPr>
          <a:lstStyle/>
          <a:p>
            <a:pPr algn="just"/>
            <a:r>
              <a:rPr lang="en-US" dirty="0" smtClean="0"/>
              <a:t>Air pollution is a major environmental and public health issue worldwide. Among air pollutants, </a:t>
            </a:r>
            <a:r>
              <a:rPr lang="en-US" b="1" dirty="0" smtClean="0"/>
              <a:t>ground-level ozone</a:t>
            </a:r>
            <a:r>
              <a:rPr lang="en-US" dirty="0" smtClean="0"/>
              <a:t> is particularly harmful, contributing to respiratory problems, eye irritation, and environmental damage. Traditional methods of monitoring ozone and other air quality indicators are often </a:t>
            </a:r>
            <a:r>
              <a:rPr lang="en-US" b="1" dirty="0" smtClean="0"/>
              <a:t>manual, costly, and slow</a:t>
            </a:r>
            <a:r>
              <a:rPr lang="en-US" dirty="0" smtClean="0"/>
              <a:t>, making it difficult to assess risks in real time or take preventive actions.</a:t>
            </a:r>
          </a:p>
          <a:p>
            <a:pPr algn="just"/>
            <a:r>
              <a:rPr lang="en-US" dirty="0" smtClean="0"/>
              <a:t>This project uses the </a:t>
            </a:r>
            <a:r>
              <a:rPr lang="en-US" b="1" dirty="0" smtClean="0"/>
              <a:t>Air Quality </a:t>
            </a:r>
            <a:r>
              <a:rPr lang="en-US" b="1" dirty="0" smtClean="0"/>
              <a:t>dataset</a:t>
            </a:r>
            <a:r>
              <a:rPr lang="en-US" dirty="0" smtClean="0"/>
              <a:t> to develop a </a:t>
            </a:r>
            <a:r>
              <a:rPr lang="en-US" b="1" dirty="0" smtClean="0"/>
              <a:t>machine learning model</a:t>
            </a:r>
            <a:r>
              <a:rPr lang="en-US" dirty="0" smtClean="0"/>
              <a:t> that predicts ozone concentration based on environmental features such as solar radiation, wind speed, temperature, and month. By predicting ozone levels and interpreting air quality, the project provides an accessible, data-driven approach to understanding and mitigating the effects of air pollution.</a:t>
            </a:r>
          </a:p>
          <a:p>
            <a:pPr algn="just"/>
            <a:endParaRPr lang="en-US" dirty="0"/>
          </a:p>
        </p:txBody>
      </p:sp>
    </p:spTree>
    <p:extLst>
      <p:ext uri="{BB962C8B-B14F-4D97-AF65-F5344CB8AC3E}">
        <p14:creationId xmlns:p14="http://schemas.microsoft.com/office/powerpoint/2010/main" val="1346637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Prediction Output</a:t>
            </a:r>
          </a:p>
          <a:p>
            <a:pPr marL="0" indent="0">
              <a:buNone/>
            </a:pPr>
            <a:r>
              <a:rPr lang="en-US" dirty="0" smtClean="0"/>
              <a:t>When the user clicks </a:t>
            </a:r>
            <a:r>
              <a:rPr lang="en-US" b="1" dirty="0" smtClean="0"/>
              <a:t>“Predict Ozone”</a:t>
            </a:r>
            <a:r>
              <a:rPr lang="en-US" dirty="0" smtClean="0"/>
              <a:t>, the app displays:</a:t>
            </a:r>
          </a:p>
          <a:p>
            <a:pPr marL="0" indent="0">
              <a:buNone/>
            </a:pPr>
            <a:r>
              <a:rPr lang="en-US" dirty="0" smtClean="0"/>
              <a:t>The </a:t>
            </a:r>
            <a:r>
              <a:rPr lang="en-US" b="1" dirty="0" smtClean="0"/>
              <a:t>predicted ozone concentration (ppb)</a:t>
            </a:r>
          </a:p>
          <a:p>
            <a:pPr marL="0" indent="0">
              <a:buNone/>
            </a:pPr>
            <a:r>
              <a:rPr lang="en-US" dirty="0" smtClean="0"/>
              <a:t>A simple air quality interpretation:</a:t>
            </a:r>
          </a:p>
          <a:p>
            <a:pPr marL="0" indent="0">
              <a:buNone/>
            </a:pPr>
            <a:r>
              <a:rPr lang="en-US" b="1" dirty="0" smtClean="0"/>
              <a:t>Good</a:t>
            </a:r>
            <a:r>
              <a:rPr lang="en-US" dirty="0" smtClean="0"/>
              <a:t> if ozone &lt; 50</a:t>
            </a:r>
          </a:p>
          <a:p>
            <a:pPr marL="0" indent="0">
              <a:buNone/>
            </a:pPr>
            <a:r>
              <a:rPr lang="en-US" b="1" dirty="0" smtClean="0"/>
              <a:t>Moderate</a:t>
            </a:r>
            <a:r>
              <a:rPr lang="en-US" dirty="0" smtClean="0"/>
              <a:t> if 50–100</a:t>
            </a:r>
          </a:p>
          <a:p>
            <a:pPr marL="0" indent="0">
              <a:buNone/>
            </a:pPr>
            <a:r>
              <a:rPr lang="en-US" b="1" dirty="0" smtClean="0"/>
              <a:t>Poor</a:t>
            </a:r>
            <a:r>
              <a:rPr lang="en-US" dirty="0" smtClean="0"/>
              <a:t> if &gt; 100</a:t>
            </a:r>
          </a:p>
          <a:p>
            <a:pPr marL="0" indent="0">
              <a:buNone/>
            </a:pPr>
            <a:endParaRPr lang="en-US" dirty="0"/>
          </a:p>
        </p:txBody>
      </p:sp>
    </p:spTree>
    <p:extLst>
      <p:ext uri="{BB962C8B-B14F-4D97-AF65-F5344CB8AC3E}">
        <p14:creationId xmlns:p14="http://schemas.microsoft.com/office/powerpoint/2010/main" val="1325721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Accessibility</a:t>
            </a:r>
            <a:endParaRPr lang="en-US" dirty="0" smtClean="0"/>
          </a:p>
          <a:p>
            <a:pPr marL="0" indent="0">
              <a:buNone/>
            </a:pPr>
            <a:r>
              <a:rPr lang="en-US" dirty="0" smtClean="0"/>
              <a:t>Can be run locally using the command: </a:t>
            </a:r>
            <a:r>
              <a:rPr lang="en-US" b="1" dirty="0" smtClean="0"/>
              <a:t>streamlit</a:t>
            </a:r>
            <a:r>
              <a:rPr lang="en-US" b="1" dirty="0" smtClean="0"/>
              <a:t> run </a:t>
            </a:r>
            <a:r>
              <a:rPr lang="en-US" b="1" dirty="0" smtClean="0"/>
              <a:t>clear_app.py</a:t>
            </a:r>
            <a:endParaRPr lang="en-US" b="1" dirty="0" smtClean="0"/>
          </a:p>
          <a:p>
            <a:pPr marL="0" indent="0">
              <a:buNone/>
            </a:pPr>
            <a:r>
              <a:rPr lang="en-US" dirty="0" smtClean="0"/>
              <a:t>The app provides a </a:t>
            </a:r>
            <a:r>
              <a:rPr lang="en-US" b="1" dirty="0" smtClean="0"/>
              <a:t>real-time, interactive experience</a:t>
            </a:r>
            <a:r>
              <a:rPr lang="en-US" dirty="0" smtClean="0"/>
              <a:t> for testing the model on different environmental scenarios.</a:t>
            </a:r>
          </a:p>
          <a:p>
            <a:pPr marL="0" indent="0">
              <a:buNone/>
            </a:pPr>
            <a:endParaRPr lang="en-US" dirty="0"/>
          </a:p>
        </p:txBody>
      </p:sp>
    </p:spTree>
    <p:extLst>
      <p:ext uri="{BB962C8B-B14F-4D97-AF65-F5344CB8AC3E}">
        <p14:creationId xmlns:p14="http://schemas.microsoft.com/office/powerpoint/2010/main" val="464132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using anaconda prompt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0672"/>
            <a:ext cx="10146853" cy="4848726"/>
          </a:xfrm>
        </p:spPr>
      </p:pic>
    </p:spTree>
    <p:extLst>
      <p:ext uri="{BB962C8B-B14F-4D97-AF65-F5344CB8AC3E}">
        <p14:creationId xmlns:p14="http://schemas.microsoft.com/office/powerpoint/2010/main" val="34530678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for deployed model</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3827" y="1487043"/>
            <a:ext cx="8738647" cy="4761357"/>
          </a:xfrm>
        </p:spPr>
      </p:pic>
    </p:spTree>
    <p:extLst>
      <p:ext uri="{BB962C8B-B14F-4D97-AF65-F5344CB8AC3E}">
        <p14:creationId xmlns:p14="http://schemas.microsoft.com/office/powerpoint/2010/main" val="41273785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2620" y="1967316"/>
            <a:ext cx="9012024" cy="4281084"/>
          </a:xfrm>
        </p:spPr>
      </p:pic>
    </p:spTree>
    <p:extLst>
      <p:ext uri="{BB962C8B-B14F-4D97-AF65-F5344CB8AC3E}">
        <p14:creationId xmlns:p14="http://schemas.microsoft.com/office/powerpoint/2010/main" val="3127484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description </a:t>
            </a:r>
            <a:endParaRPr lang="en-US" dirty="0"/>
          </a:p>
        </p:txBody>
      </p:sp>
      <p:sp>
        <p:nvSpPr>
          <p:cNvPr id="3" name="Content Placeholder 2"/>
          <p:cNvSpPr>
            <a:spLocks noGrp="1"/>
          </p:cNvSpPr>
          <p:nvPr>
            <p:ph idx="1"/>
          </p:nvPr>
        </p:nvSpPr>
        <p:spPr>
          <a:xfrm>
            <a:off x="838200" y="1690688"/>
            <a:ext cx="10515600" cy="4486275"/>
          </a:xfrm>
        </p:spPr>
        <p:txBody>
          <a:bodyPr/>
          <a:lstStyle/>
          <a:p>
            <a:pPr algn="just"/>
            <a:r>
              <a:rPr lang="en-US" dirty="0" smtClean="0"/>
              <a:t>The </a:t>
            </a:r>
            <a:r>
              <a:rPr lang="en-US" dirty="0" smtClean="0"/>
              <a:t>Air Quality </a:t>
            </a:r>
            <a:r>
              <a:rPr lang="en-US" dirty="0" smtClean="0"/>
              <a:t>dataset contains daily measurements of environmental factors in New York from </a:t>
            </a:r>
            <a:r>
              <a:rPr lang="en-US" b="1" dirty="0" smtClean="0"/>
              <a:t>May to September</a:t>
            </a:r>
            <a:r>
              <a:rPr lang="en-US" dirty="0" smtClean="0"/>
              <a:t>. It includes variables such as </a:t>
            </a:r>
            <a:r>
              <a:rPr lang="en-US" b="1" dirty="0" smtClean="0"/>
              <a:t>Ozone</a:t>
            </a:r>
            <a:r>
              <a:rPr lang="en-US" dirty="0" smtClean="0"/>
              <a:t> (target), </a:t>
            </a:r>
            <a:r>
              <a:rPr lang="en-US" b="1" dirty="0" smtClean="0"/>
              <a:t>Solar</a:t>
            </a:r>
            <a:r>
              <a:rPr lang="en-US" dirty="0" smtClean="0"/>
              <a:t> </a:t>
            </a:r>
            <a:r>
              <a:rPr lang="en-US" dirty="0" smtClean="0"/>
              <a:t>(solar radiation), </a:t>
            </a:r>
            <a:r>
              <a:rPr lang="en-US" b="1" dirty="0" smtClean="0"/>
              <a:t>Wind</a:t>
            </a:r>
            <a:r>
              <a:rPr lang="en-US" dirty="0" smtClean="0"/>
              <a:t>, </a:t>
            </a:r>
            <a:r>
              <a:rPr lang="en-US" b="1" dirty="0" smtClean="0"/>
              <a:t>Temperature</a:t>
            </a:r>
            <a:r>
              <a:rPr lang="en-US" dirty="0" smtClean="0"/>
              <a:t>, and </a:t>
            </a:r>
            <a:r>
              <a:rPr lang="en-US" b="1" dirty="0" smtClean="0"/>
              <a:t>Month</a:t>
            </a:r>
            <a:r>
              <a:rPr lang="en-US" dirty="0" smtClean="0"/>
              <a:t>. The dataset is used to predict ozone concentration based on environmental conditions. Missing values are handled before training the model. This dataset enables analysis of how weather and seasonal factors influence ozone levels and supports building a predictive model for air quality assessment.</a:t>
            </a:r>
            <a:endParaRPr lang="en-US" dirty="0"/>
          </a:p>
        </p:txBody>
      </p:sp>
    </p:spTree>
    <p:extLst>
      <p:ext uri="{BB962C8B-B14F-4D97-AF65-F5344CB8AC3E}">
        <p14:creationId xmlns:p14="http://schemas.microsoft.com/office/powerpoint/2010/main" val="4183519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913" y="1244337"/>
            <a:ext cx="10891887" cy="581287"/>
          </a:xfrm>
        </p:spPr>
        <p:txBody>
          <a:bodyPr>
            <a:normAutofit fontScale="90000"/>
          </a:bodyPr>
          <a:lstStyle/>
          <a:p>
            <a:r>
              <a:rPr lang="en-US" dirty="0" smtClean="0"/>
              <a:t>Exploratory Data Analysis (EDA) Findings</a:t>
            </a:r>
            <a:r>
              <a:rPr lang="en-US" dirty="0"/>
              <a:t/>
            </a:r>
            <a:br>
              <a:rPr lang="en-US" dirty="0"/>
            </a:br>
            <a:r>
              <a:rPr lang="en-US" dirty="0" smtClean="0"/>
              <a:t/>
            </a:r>
            <a:br>
              <a:rPr lang="en-US" dirty="0" smtClean="0"/>
            </a:br>
            <a:r>
              <a:rPr lang="en-US" dirty="0" smtClean="0"/>
              <a:t>     1.Dataset overview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The dataset contains </a:t>
            </a:r>
            <a:r>
              <a:rPr lang="en-US" b="1" dirty="0" smtClean="0"/>
              <a:t>153 observations</a:t>
            </a:r>
            <a:r>
              <a:rPr lang="en-US" dirty="0" smtClean="0"/>
              <a:t> and </a:t>
            </a:r>
            <a:r>
              <a:rPr lang="en-US" b="1" dirty="0" smtClean="0"/>
              <a:t>6 columns</a:t>
            </a:r>
            <a:r>
              <a:rPr lang="en-US" dirty="0" smtClean="0"/>
              <a:t>:</a:t>
            </a:r>
          </a:p>
          <a:p>
            <a:pPr marL="0" indent="0" algn="just">
              <a:buNone/>
            </a:pPr>
            <a:r>
              <a:rPr lang="en-US" dirty="0" smtClean="0"/>
              <a:t>Wind ,Ozone ,</a:t>
            </a:r>
            <a:r>
              <a:rPr lang="en-US" dirty="0" smtClean="0"/>
              <a:t>Solar.R,Temp</a:t>
            </a:r>
            <a:r>
              <a:rPr lang="en-US" dirty="0"/>
              <a:t>,</a:t>
            </a:r>
            <a:r>
              <a:rPr lang="en-US" dirty="0" smtClean="0"/>
              <a:t>Month</a:t>
            </a:r>
            <a:r>
              <a:rPr lang="en-US" dirty="0" smtClean="0"/>
              <a:t> </a:t>
            </a:r>
          </a:p>
          <a:p>
            <a:pPr marL="0" indent="0">
              <a:buNone/>
            </a:pPr>
            <a:endParaRPr lang="en-US" dirty="0"/>
          </a:p>
          <a:p>
            <a:pPr marL="0" indent="0">
              <a:buNone/>
            </a:pPr>
            <a:r>
              <a:rPr lang="en-US" dirty="0" smtClean="0"/>
              <a:t>After removing missing values, the dataset is </a:t>
            </a:r>
            <a:r>
              <a:rPr lang="en-US" b="1" dirty="0" smtClean="0"/>
              <a:t>clean and ready for modeling</a:t>
            </a:r>
            <a:r>
              <a:rPr lang="en-US" dirty="0" smtClean="0"/>
              <a:t>.</a:t>
            </a:r>
          </a:p>
          <a:p>
            <a:pPr marL="0" indent="0">
              <a:buNone/>
            </a:pPr>
            <a:endParaRPr lang="en-US" dirty="0" smtClean="0"/>
          </a:p>
          <a:p>
            <a:pPr marL="0" indent="0">
              <a:buNone/>
            </a:pPr>
            <a:endParaRPr lang="en-US" dirty="0" smtClean="0"/>
          </a:p>
        </p:txBody>
      </p:sp>
      <p:sp>
        <p:nvSpPr>
          <p:cNvPr id="6" name="Rectangle 3"/>
          <p:cNvSpPr>
            <a:spLocks noChangeArrowheads="1"/>
          </p:cNvSpPr>
          <p:nvPr/>
        </p:nvSpPr>
        <p:spPr bwMode="auto">
          <a:xfrm rot="10592479" flipV="1">
            <a:off x="1338606" y="2728217"/>
            <a:ext cx="76639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0263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2. Summary Statistics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80610490"/>
              </p:ext>
            </p:extLst>
          </p:nvPr>
        </p:nvGraphicFramePr>
        <p:xfrm>
          <a:off x="339366" y="1564846"/>
          <a:ext cx="11014434" cy="4468308"/>
        </p:xfrm>
        <a:graphic>
          <a:graphicData uri="http://schemas.openxmlformats.org/drawingml/2006/table">
            <a:tbl>
              <a:tblPr/>
              <a:tblGrid>
                <a:gridCol w="1835739">
                  <a:extLst>
                    <a:ext uri="{9D8B030D-6E8A-4147-A177-3AD203B41FA5}">
                      <a16:colId xmlns:a16="http://schemas.microsoft.com/office/drawing/2014/main" val="765410099"/>
                    </a:ext>
                  </a:extLst>
                </a:gridCol>
                <a:gridCol w="1835739">
                  <a:extLst>
                    <a:ext uri="{9D8B030D-6E8A-4147-A177-3AD203B41FA5}">
                      <a16:colId xmlns:a16="http://schemas.microsoft.com/office/drawing/2014/main" val="3037465625"/>
                    </a:ext>
                  </a:extLst>
                </a:gridCol>
                <a:gridCol w="1835739">
                  <a:extLst>
                    <a:ext uri="{9D8B030D-6E8A-4147-A177-3AD203B41FA5}">
                      <a16:colId xmlns:a16="http://schemas.microsoft.com/office/drawing/2014/main" val="3993969973"/>
                    </a:ext>
                  </a:extLst>
                </a:gridCol>
                <a:gridCol w="1835739">
                  <a:extLst>
                    <a:ext uri="{9D8B030D-6E8A-4147-A177-3AD203B41FA5}">
                      <a16:colId xmlns:a16="http://schemas.microsoft.com/office/drawing/2014/main" val="3191899317"/>
                    </a:ext>
                  </a:extLst>
                </a:gridCol>
                <a:gridCol w="1835739">
                  <a:extLst>
                    <a:ext uri="{9D8B030D-6E8A-4147-A177-3AD203B41FA5}">
                      <a16:colId xmlns:a16="http://schemas.microsoft.com/office/drawing/2014/main" val="656684998"/>
                    </a:ext>
                  </a:extLst>
                </a:gridCol>
                <a:gridCol w="1835739">
                  <a:extLst>
                    <a:ext uri="{9D8B030D-6E8A-4147-A177-3AD203B41FA5}">
                      <a16:colId xmlns:a16="http://schemas.microsoft.com/office/drawing/2014/main" val="3234440967"/>
                    </a:ext>
                  </a:extLst>
                </a:gridCol>
              </a:tblGrid>
              <a:tr h="744718">
                <a:tc>
                  <a:txBody>
                    <a:bodyPr/>
                    <a:lstStyle/>
                    <a:p>
                      <a:r>
                        <a:rPr lang="en-US" dirty="0"/>
                        <a:t>Feature</a:t>
                      </a:r>
                    </a:p>
                  </a:txBody>
                  <a:tcPr anchor="ctr">
                    <a:lnL>
                      <a:noFill/>
                    </a:lnL>
                    <a:lnR>
                      <a:noFill/>
                    </a:lnR>
                    <a:lnT>
                      <a:noFill/>
                    </a:lnT>
                    <a:lnB>
                      <a:noFill/>
                    </a:lnB>
                  </a:tcPr>
                </a:tc>
                <a:tc>
                  <a:txBody>
                    <a:bodyPr/>
                    <a:lstStyle/>
                    <a:p>
                      <a:r>
                        <a:rPr lang="en-US" dirty="0"/>
                        <a:t>Min</a:t>
                      </a:r>
                    </a:p>
                  </a:txBody>
                  <a:tcPr anchor="ctr">
                    <a:lnL>
                      <a:noFill/>
                    </a:lnL>
                    <a:lnR>
                      <a:noFill/>
                    </a:lnR>
                    <a:lnT>
                      <a:noFill/>
                    </a:lnT>
                    <a:lnB>
                      <a:noFill/>
                    </a:lnB>
                  </a:tcPr>
                </a:tc>
                <a:tc>
                  <a:txBody>
                    <a:bodyPr/>
                    <a:lstStyle/>
                    <a:p>
                      <a:r>
                        <a:rPr lang="en-US" dirty="0"/>
                        <a:t>Max</a:t>
                      </a:r>
                    </a:p>
                  </a:txBody>
                  <a:tcPr anchor="ctr">
                    <a:lnL>
                      <a:noFill/>
                    </a:lnL>
                    <a:lnR>
                      <a:noFill/>
                    </a:lnR>
                    <a:lnT>
                      <a:noFill/>
                    </a:lnT>
                    <a:lnB>
                      <a:noFill/>
                    </a:lnB>
                  </a:tcPr>
                </a:tc>
                <a:tc>
                  <a:txBody>
                    <a:bodyPr/>
                    <a:lstStyle/>
                    <a:p>
                      <a:r>
                        <a:rPr lang="en-US" dirty="0"/>
                        <a:t>Mean</a:t>
                      </a:r>
                    </a:p>
                  </a:txBody>
                  <a:tcPr anchor="ctr">
                    <a:lnL>
                      <a:noFill/>
                    </a:lnL>
                    <a:lnR>
                      <a:noFill/>
                    </a:lnR>
                    <a:lnT>
                      <a:noFill/>
                    </a:lnT>
                    <a:lnB>
                      <a:noFill/>
                    </a:lnB>
                  </a:tcPr>
                </a:tc>
                <a:tc>
                  <a:txBody>
                    <a:bodyPr/>
                    <a:lstStyle/>
                    <a:p>
                      <a:r>
                        <a:rPr lang="en-US" dirty="0"/>
                        <a:t>Median</a:t>
                      </a:r>
                    </a:p>
                  </a:txBody>
                  <a:tcPr anchor="ctr">
                    <a:lnL>
                      <a:noFill/>
                    </a:lnL>
                    <a:lnR>
                      <a:noFill/>
                    </a:lnR>
                    <a:lnT>
                      <a:noFill/>
                    </a:lnT>
                    <a:lnB>
                      <a:noFill/>
                    </a:lnB>
                  </a:tcPr>
                </a:tc>
                <a:tc>
                  <a:txBody>
                    <a:bodyPr/>
                    <a:lstStyle/>
                    <a:p>
                      <a:r>
                        <a:rPr lang="en-US" dirty="0"/>
                        <a:t>Std Dev</a:t>
                      </a:r>
                    </a:p>
                  </a:txBody>
                  <a:tcPr anchor="ctr">
                    <a:lnL>
                      <a:noFill/>
                    </a:lnL>
                    <a:lnR>
                      <a:noFill/>
                    </a:lnR>
                    <a:lnT>
                      <a:noFill/>
                    </a:lnT>
                    <a:lnB>
                      <a:noFill/>
                    </a:lnB>
                  </a:tcPr>
                </a:tc>
                <a:extLst>
                  <a:ext uri="{0D108BD9-81ED-4DB2-BD59-A6C34878D82A}">
                    <a16:rowId xmlns:a16="http://schemas.microsoft.com/office/drawing/2014/main" val="2771765101"/>
                  </a:ext>
                </a:extLst>
              </a:tr>
              <a:tr h="744718">
                <a:tc>
                  <a:txBody>
                    <a:bodyPr/>
                    <a:lstStyle/>
                    <a:p>
                      <a:r>
                        <a:rPr lang="en-US" dirty="0"/>
                        <a:t>Ozone</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tc>
                  <a:txBody>
                    <a:bodyPr/>
                    <a:lstStyle/>
                    <a:p>
                      <a:r>
                        <a:rPr lang="en-US" dirty="0"/>
                        <a:t>168</a:t>
                      </a:r>
                    </a:p>
                  </a:txBody>
                  <a:tcPr anchor="ctr">
                    <a:lnL>
                      <a:noFill/>
                    </a:lnL>
                    <a:lnR>
                      <a:noFill/>
                    </a:lnR>
                    <a:lnT>
                      <a:noFill/>
                    </a:lnT>
                    <a:lnB>
                      <a:noFill/>
                    </a:lnB>
                  </a:tcPr>
                </a:tc>
                <a:tc>
                  <a:txBody>
                    <a:bodyPr/>
                    <a:lstStyle/>
                    <a:p>
                      <a:r>
                        <a:rPr lang="en-US" dirty="0"/>
                        <a:t>42.1</a:t>
                      </a:r>
                    </a:p>
                  </a:txBody>
                  <a:tcPr anchor="ctr">
                    <a:lnL>
                      <a:noFill/>
                    </a:lnL>
                    <a:lnR>
                      <a:noFill/>
                    </a:lnR>
                    <a:lnT>
                      <a:noFill/>
                    </a:lnT>
                    <a:lnB>
                      <a:noFill/>
                    </a:lnB>
                  </a:tcPr>
                </a:tc>
                <a:tc>
                  <a:txBody>
                    <a:bodyPr/>
                    <a:lstStyle/>
                    <a:p>
                      <a:r>
                        <a:rPr lang="en-US" dirty="0"/>
                        <a:t>31</a:t>
                      </a:r>
                    </a:p>
                  </a:txBody>
                  <a:tcPr anchor="ctr">
                    <a:lnL>
                      <a:noFill/>
                    </a:lnL>
                    <a:lnR>
                      <a:noFill/>
                    </a:lnR>
                    <a:lnT>
                      <a:noFill/>
                    </a:lnT>
                    <a:lnB>
                      <a:noFill/>
                    </a:lnB>
                  </a:tcPr>
                </a:tc>
                <a:tc>
                  <a:txBody>
                    <a:bodyPr/>
                    <a:lstStyle/>
                    <a:p>
                      <a:r>
                        <a:rPr lang="en-US" dirty="0"/>
                        <a:t>32.8</a:t>
                      </a:r>
                    </a:p>
                  </a:txBody>
                  <a:tcPr anchor="ctr">
                    <a:lnL>
                      <a:noFill/>
                    </a:lnL>
                    <a:lnR>
                      <a:noFill/>
                    </a:lnR>
                    <a:lnT>
                      <a:noFill/>
                    </a:lnT>
                    <a:lnB>
                      <a:noFill/>
                    </a:lnB>
                  </a:tcPr>
                </a:tc>
                <a:extLst>
                  <a:ext uri="{0D108BD9-81ED-4DB2-BD59-A6C34878D82A}">
                    <a16:rowId xmlns:a16="http://schemas.microsoft.com/office/drawing/2014/main" val="1259441226"/>
                  </a:ext>
                </a:extLst>
              </a:tr>
              <a:tr h="744718">
                <a:tc>
                  <a:txBody>
                    <a:bodyPr/>
                    <a:lstStyle/>
                    <a:p>
                      <a:r>
                        <a:rPr lang="en-US" dirty="0"/>
                        <a:t>Solar.R</a:t>
                      </a:r>
                    </a:p>
                  </a:txBody>
                  <a:tcPr anchor="ctr">
                    <a:lnL>
                      <a:noFill/>
                    </a:lnL>
                    <a:lnR>
                      <a:noFill/>
                    </a:lnR>
                    <a:lnT>
                      <a:noFill/>
                    </a:lnT>
                    <a:lnB>
                      <a:noFill/>
                    </a:lnB>
                  </a:tcPr>
                </a:tc>
                <a:tc>
                  <a:txBody>
                    <a:bodyPr/>
                    <a:lstStyle/>
                    <a:p>
                      <a:r>
                        <a:rPr lang="en-US" dirty="0"/>
                        <a:t>7</a:t>
                      </a:r>
                    </a:p>
                  </a:txBody>
                  <a:tcPr anchor="ctr">
                    <a:lnL>
                      <a:noFill/>
                    </a:lnL>
                    <a:lnR>
                      <a:noFill/>
                    </a:lnR>
                    <a:lnT>
                      <a:noFill/>
                    </a:lnT>
                    <a:lnB>
                      <a:noFill/>
                    </a:lnB>
                  </a:tcPr>
                </a:tc>
                <a:tc>
                  <a:txBody>
                    <a:bodyPr/>
                    <a:lstStyle/>
                    <a:p>
                      <a:r>
                        <a:rPr lang="en-US" dirty="0"/>
                        <a:t>334</a:t>
                      </a:r>
                    </a:p>
                  </a:txBody>
                  <a:tcPr anchor="ctr">
                    <a:lnL>
                      <a:noFill/>
                    </a:lnL>
                    <a:lnR>
                      <a:noFill/>
                    </a:lnR>
                    <a:lnT>
                      <a:noFill/>
                    </a:lnT>
                    <a:lnB>
                      <a:noFill/>
                    </a:lnB>
                  </a:tcPr>
                </a:tc>
                <a:tc>
                  <a:txBody>
                    <a:bodyPr/>
                    <a:lstStyle/>
                    <a:p>
                      <a:r>
                        <a:rPr lang="en-US" dirty="0"/>
                        <a:t>185.9</a:t>
                      </a:r>
                    </a:p>
                  </a:txBody>
                  <a:tcPr anchor="ctr">
                    <a:lnL>
                      <a:noFill/>
                    </a:lnL>
                    <a:lnR>
                      <a:noFill/>
                    </a:lnR>
                    <a:lnT>
                      <a:noFill/>
                    </a:lnT>
                    <a:lnB>
                      <a:noFill/>
                    </a:lnB>
                  </a:tcPr>
                </a:tc>
                <a:tc>
                  <a:txBody>
                    <a:bodyPr/>
                    <a:lstStyle/>
                    <a:p>
                      <a:r>
                        <a:rPr lang="en-US" dirty="0"/>
                        <a:t>190</a:t>
                      </a:r>
                    </a:p>
                  </a:txBody>
                  <a:tcPr anchor="ctr">
                    <a:lnL>
                      <a:noFill/>
                    </a:lnL>
                    <a:lnR>
                      <a:noFill/>
                    </a:lnR>
                    <a:lnT>
                      <a:noFill/>
                    </a:lnT>
                    <a:lnB>
                      <a:noFill/>
                    </a:lnB>
                  </a:tcPr>
                </a:tc>
                <a:tc>
                  <a:txBody>
                    <a:bodyPr/>
                    <a:lstStyle/>
                    <a:p>
                      <a:r>
                        <a:rPr lang="en-US" dirty="0"/>
                        <a:t>90.8</a:t>
                      </a:r>
                    </a:p>
                  </a:txBody>
                  <a:tcPr anchor="ctr">
                    <a:lnL>
                      <a:noFill/>
                    </a:lnL>
                    <a:lnR>
                      <a:noFill/>
                    </a:lnR>
                    <a:lnT>
                      <a:noFill/>
                    </a:lnT>
                    <a:lnB>
                      <a:noFill/>
                    </a:lnB>
                  </a:tcPr>
                </a:tc>
                <a:extLst>
                  <a:ext uri="{0D108BD9-81ED-4DB2-BD59-A6C34878D82A}">
                    <a16:rowId xmlns:a16="http://schemas.microsoft.com/office/drawing/2014/main" val="57356387"/>
                  </a:ext>
                </a:extLst>
              </a:tr>
              <a:tr h="744718">
                <a:tc>
                  <a:txBody>
                    <a:bodyPr/>
                    <a:lstStyle/>
                    <a:p>
                      <a:r>
                        <a:rPr lang="en-US" dirty="0"/>
                        <a:t>Wind</a:t>
                      </a:r>
                    </a:p>
                  </a:txBody>
                  <a:tcPr anchor="ctr">
                    <a:lnL>
                      <a:noFill/>
                    </a:lnL>
                    <a:lnR>
                      <a:noFill/>
                    </a:lnR>
                    <a:lnT>
                      <a:noFill/>
                    </a:lnT>
                    <a:lnB>
                      <a:noFill/>
                    </a:lnB>
                  </a:tcPr>
                </a:tc>
                <a:tc>
                  <a:txBody>
                    <a:bodyPr/>
                    <a:lstStyle/>
                    <a:p>
                      <a:r>
                        <a:rPr lang="en-US" dirty="0"/>
                        <a:t>1.7</a:t>
                      </a:r>
                    </a:p>
                  </a:txBody>
                  <a:tcPr anchor="ctr">
                    <a:lnL>
                      <a:noFill/>
                    </a:lnL>
                    <a:lnR>
                      <a:noFill/>
                    </a:lnR>
                    <a:lnT>
                      <a:noFill/>
                    </a:lnT>
                    <a:lnB>
                      <a:noFill/>
                    </a:lnB>
                  </a:tcPr>
                </a:tc>
                <a:tc>
                  <a:txBody>
                    <a:bodyPr/>
                    <a:lstStyle/>
                    <a:p>
                      <a:r>
                        <a:rPr lang="en-US" dirty="0"/>
                        <a:t>20.7</a:t>
                      </a:r>
                    </a:p>
                  </a:txBody>
                  <a:tcPr anchor="ctr">
                    <a:lnL>
                      <a:noFill/>
                    </a:lnL>
                    <a:lnR>
                      <a:noFill/>
                    </a:lnR>
                    <a:lnT>
                      <a:noFill/>
                    </a:lnT>
                    <a:lnB>
                      <a:noFill/>
                    </a:lnB>
                  </a:tcPr>
                </a:tc>
                <a:tc>
                  <a:txBody>
                    <a:bodyPr/>
                    <a:lstStyle/>
                    <a:p>
                      <a:r>
                        <a:rPr lang="en-US" dirty="0"/>
                        <a:t>9.96</a:t>
                      </a:r>
                    </a:p>
                  </a:txBody>
                  <a:tcPr anchor="ctr">
                    <a:lnL>
                      <a:noFill/>
                    </a:lnL>
                    <a:lnR>
                      <a:noFill/>
                    </a:lnR>
                    <a:lnT>
                      <a:noFill/>
                    </a:lnT>
                    <a:lnB>
                      <a:noFill/>
                    </a:lnB>
                  </a:tcPr>
                </a:tc>
                <a:tc>
                  <a:txBody>
                    <a:bodyPr/>
                    <a:lstStyle/>
                    <a:p>
                      <a:r>
                        <a:rPr lang="en-US" dirty="0"/>
                        <a:t>9.7</a:t>
                      </a:r>
                    </a:p>
                  </a:txBody>
                  <a:tcPr anchor="ctr">
                    <a:lnL>
                      <a:noFill/>
                    </a:lnL>
                    <a:lnR>
                      <a:noFill/>
                    </a:lnR>
                    <a:lnT>
                      <a:noFill/>
                    </a:lnT>
                    <a:lnB>
                      <a:noFill/>
                    </a:lnB>
                  </a:tcPr>
                </a:tc>
                <a:tc>
                  <a:txBody>
                    <a:bodyPr/>
                    <a:lstStyle/>
                    <a:p>
                      <a:r>
                        <a:rPr lang="en-US" dirty="0"/>
                        <a:t>3.5</a:t>
                      </a:r>
                    </a:p>
                  </a:txBody>
                  <a:tcPr anchor="ctr">
                    <a:lnL>
                      <a:noFill/>
                    </a:lnL>
                    <a:lnR>
                      <a:noFill/>
                    </a:lnR>
                    <a:lnT>
                      <a:noFill/>
                    </a:lnT>
                    <a:lnB>
                      <a:noFill/>
                    </a:lnB>
                  </a:tcPr>
                </a:tc>
                <a:extLst>
                  <a:ext uri="{0D108BD9-81ED-4DB2-BD59-A6C34878D82A}">
                    <a16:rowId xmlns:a16="http://schemas.microsoft.com/office/drawing/2014/main" val="187857742"/>
                  </a:ext>
                </a:extLst>
              </a:tr>
              <a:tr h="744718">
                <a:tc>
                  <a:txBody>
                    <a:bodyPr/>
                    <a:lstStyle/>
                    <a:p>
                      <a:r>
                        <a:rPr lang="en-US" dirty="0"/>
                        <a:t>Temp</a:t>
                      </a:r>
                    </a:p>
                  </a:txBody>
                  <a:tcPr anchor="ctr">
                    <a:lnL>
                      <a:noFill/>
                    </a:lnL>
                    <a:lnR>
                      <a:noFill/>
                    </a:lnR>
                    <a:lnT>
                      <a:noFill/>
                    </a:lnT>
                    <a:lnB>
                      <a:noFill/>
                    </a:lnB>
                  </a:tcPr>
                </a:tc>
                <a:tc>
                  <a:txBody>
                    <a:bodyPr/>
                    <a:lstStyle/>
                    <a:p>
                      <a:r>
                        <a:rPr lang="en-US" dirty="0"/>
                        <a:t>57</a:t>
                      </a:r>
                    </a:p>
                  </a:txBody>
                  <a:tcPr anchor="ctr">
                    <a:lnL>
                      <a:noFill/>
                    </a:lnL>
                    <a:lnR>
                      <a:noFill/>
                    </a:lnR>
                    <a:lnT>
                      <a:noFill/>
                    </a:lnT>
                    <a:lnB>
                      <a:noFill/>
                    </a:lnB>
                  </a:tcPr>
                </a:tc>
                <a:tc>
                  <a:txBody>
                    <a:bodyPr/>
                    <a:lstStyle/>
                    <a:p>
                      <a:r>
                        <a:rPr lang="en-US" dirty="0"/>
                        <a:t>97</a:t>
                      </a:r>
                    </a:p>
                  </a:txBody>
                  <a:tcPr anchor="ctr">
                    <a:lnL>
                      <a:noFill/>
                    </a:lnL>
                    <a:lnR>
                      <a:noFill/>
                    </a:lnR>
                    <a:lnT>
                      <a:noFill/>
                    </a:lnT>
                    <a:lnB>
                      <a:noFill/>
                    </a:lnB>
                  </a:tcPr>
                </a:tc>
                <a:tc>
                  <a:txBody>
                    <a:bodyPr/>
                    <a:lstStyle/>
                    <a:p>
                      <a:r>
                        <a:rPr lang="en-US" dirty="0"/>
                        <a:t>79.1</a:t>
                      </a:r>
                    </a:p>
                  </a:txBody>
                  <a:tcPr anchor="ctr">
                    <a:lnL>
                      <a:noFill/>
                    </a:lnL>
                    <a:lnR>
                      <a:noFill/>
                    </a:lnR>
                    <a:lnT>
                      <a:noFill/>
                    </a:lnT>
                    <a:lnB>
                      <a:noFill/>
                    </a:lnB>
                  </a:tcPr>
                </a:tc>
                <a:tc>
                  <a:txBody>
                    <a:bodyPr/>
                    <a:lstStyle/>
                    <a:p>
                      <a:r>
                        <a:rPr lang="en-US" dirty="0"/>
                        <a:t>79</a:t>
                      </a:r>
                    </a:p>
                  </a:txBody>
                  <a:tcPr anchor="ctr">
                    <a:lnL>
                      <a:noFill/>
                    </a:lnL>
                    <a:lnR>
                      <a:noFill/>
                    </a:lnR>
                    <a:lnT>
                      <a:noFill/>
                    </a:lnT>
                    <a:lnB>
                      <a:noFill/>
                    </a:lnB>
                  </a:tcPr>
                </a:tc>
                <a:tc>
                  <a:txBody>
                    <a:bodyPr/>
                    <a:lstStyle/>
                    <a:p>
                      <a:r>
                        <a:rPr lang="en-US" dirty="0"/>
                        <a:t>6.9</a:t>
                      </a:r>
                    </a:p>
                  </a:txBody>
                  <a:tcPr anchor="ctr">
                    <a:lnL>
                      <a:noFill/>
                    </a:lnL>
                    <a:lnR>
                      <a:noFill/>
                    </a:lnR>
                    <a:lnT>
                      <a:noFill/>
                    </a:lnT>
                    <a:lnB>
                      <a:noFill/>
                    </a:lnB>
                  </a:tcPr>
                </a:tc>
                <a:extLst>
                  <a:ext uri="{0D108BD9-81ED-4DB2-BD59-A6C34878D82A}">
                    <a16:rowId xmlns:a16="http://schemas.microsoft.com/office/drawing/2014/main" val="1799415732"/>
                  </a:ext>
                </a:extLst>
              </a:tr>
              <a:tr h="744718">
                <a:tc>
                  <a:txBody>
                    <a:bodyPr/>
                    <a:lstStyle/>
                    <a:p>
                      <a:r>
                        <a:rPr lang="en-US" dirty="0"/>
                        <a:t>Month</a:t>
                      </a:r>
                    </a:p>
                  </a:txBody>
                  <a:tcPr anchor="ctr">
                    <a:lnL>
                      <a:noFill/>
                    </a:lnL>
                    <a:lnR>
                      <a:noFill/>
                    </a:lnR>
                    <a:lnT>
                      <a:noFill/>
                    </a:lnT>
                    <a:lnB>
                      <a:noFill/>
                    </a:lnB>
                  </a:tcPr>
                </a:tc>
                <a:tc>
                  <a:txBody>
                    <a:bodyPr/>
                    <a:lstStyle/>
                    <a:p>
                      <a:r>
                        <a:rPr lang="en-US" dirty="0"/>
                        <a:t>5</a:t>
                      </a:r>
                    </a:p>
                  </a:txBody>
                  <a:tcPr anchor="ctr">
                    <a:lnL>
                      <a:noFill/>
                    </a:lnL>
                    <a:lnR>
                      <a:noFill/>
                    </a:lnR>
                    <a:lnT>
                      <a:noFill/>
                    </a:lnT>
                    <a:lnB>
                      <a:noFill/>
                    </a:lnB>
                  </a:tcPr>
                </a:tc>
                <a:tc>
                  <a:txBody>
                    <a:bodyPr/>
                    <a:lstStyle/>
                    <a:p>
                      <a:r>
                        <a:rPr lang="en-US" dirty="0"/>
                        <a:t>9</a:t>
                      </a:r>
                    </a:p>
                  </a:txBody>
                  <a:tcPr anchor="ctr">
                    <a:lnL>
                      <a:noFill/>
                    </a:lnL>
                    <a:lnR>
                      <a:noFill/>
                    </a:lnR>
                    <a:lnT>
                      <a:noFill/>
                    </a:lnT>
                    <a:lnB>
                      <a:noFill/>
                    </a:lnB>
                  </a:tcPr>
                </a:tc>
                <a:tc>
                  <a:txBody>
                    <a:bodyPr/>
                    <a:lstStyle/>
                    <a:p>
                      <a:r>
                        <a:rPr lang="en-US" dirty="0"/>
                        <a:t>7.0</a:t>
                      </a:r>
                    </a:p>
                  </a:txBody>
                  <a:tcPr anchor="ctr">
                    <a:lnL>
                      <a:noFill/>
                    </a:lnL>
                    <a:lnR>
                      <a:noFill/>
                    </a:lnR>
                    <a:lnT>
                      <a:noFill/>
                    </a:lnT>
                    <a:lnB>
                      <a:noFill/>
                    </a:lnB>
                  </a:tcPr>
                </a:tc>
                <a:tc>
                  <a:txBody>
                    <a:bodyPr/>
                    <a:lstStyle/>
                    <a:p>
                      <a:r>
                        <a:rPr lang="en-US" dirty="0"/>
                        <a:t>7</a:t>
                      </a:r>
                    </a:p>
                  </a:txBody>
                  <a:tcPr anchor="ctr">
                    <a:lnL>
                      <a:noFill/>
                    </a:lnL>
                    <a:lnR>
                      <a:noFill/>
                    </a:lnR>
                    <a:lnT>
                      <a:noFill/>
                    </a:lnT>
                    <a:lnB>
                      <a:noFill/>
                    </a:lnB>
                  </a:tcPr>
                </a:tc>
                <a:tc>
                  <a:txBody>
                    <a:bodyPr/>
                    <a:lstStyle/>
                    <a:p>
                      <a:r>
                        <a:rPr lang="en-US" dirty="0"/>
                        <a:t>1.4</a:t>
                      </a:r>
                    </a:p>
                  </a:txBody>
                  <a:tcPr anchor="ctr">
                    <a:lnL>
                      <a:noFill/>
                    </a:lnL>
                    <a:lnR>
                      <a:noFill/>
                    </a:lnR>
                    <a:lnT>
                      <a:noFill/>
                    </a:lnT>
                    <a:lnB>
                      <a:noFill/>
                    </a:lnB>
                  </a:tcPr>
                </a:tc>
                <a:extLst>
                  <a:ext uri="{0D108BD9-81ED-4DB2-BD59-A6C34878D82A}">
                    <a16:rowId xmlns:a16="http://schemas.microsoft.com/office/drawing/2014/main" val="321076263"/>
                  </a:ext>
                </a:extLst>
              </a:tr>
            </a:tbl>
          </a:graphicData>
        </a:graphic>
      </p:graphicFrame>
    </p:spTree>
    <p:extLst>
      <p:ext uri="{BB962C8B-B14F-4D97-AF65-F5344CB8AC3E}">
        <p14:creationId xmlns:p14="http://schemas.microsoft.com/office/powerpoint/2010/main" val="421281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Correlation Insights</a:t>
            </a:r>
            <a:endParaRPr lang="en-US" dirty="0"/>
          </a:p>
        </p:txBody>
      </p:sp>
      <p:sp>
        <p:nvSpPr>
          <p:cNvPr id="3" name="Content Placeholder 2"/>
          <p:cNvSpPr>
            <a:spLocks noGrp="1"/>
          </p:cNvSpPr>
          <p:nvPr>
            <p:ph idx="1"/>
          </p:nvPr>
        </p:nvSpPr>
        <p:spPr/>
        <p:txBody>
          <a:bodyPr/>
          <a:lstStyle/>
          <a:p>
            <a:r>
              <a:rPr lang="en-US" dirty="0" smtClean="0"/>
              <a:t>Ozone is </a:t>
            </a:r>
            <a:r>
              <a:rPr lang="en-US" b="1" dirty="0" smtClean="0"/>
              <a:t>positively correlated with Temperature and </a:t>
            </a:r>
            <a:r>
              <a:rPr lang="en-US" b="1" dirty="0" smtClean="0"/>
              <a:t>Solar.R</a:t>
            </a:r>
            <a:r>
              <a:rPr lang="en-US" dirty="0" smtClean="0"/>
              <a:t>, meaning higher temperatures and solar radiation tend to increase ozone levels.</a:t>
            </a:r>
          </a:p>
          <a:p>
            <a:r>
              <a:rPr lang="en-US" dirty="0" smtClean="0"/>
              <a:t>Ozone is </a:t>
            </a:r>
            <a:r>
              <a:rPr lang="en-US" b="1" dirty="0" smtClean="0"/>
              <a:t>negatively correlated with Wind</a:t>
            </a:r>
            <a:r>
              <a:rPr lang="en-US" dirty="0" smtClean="0"/>
              <a:t>, indicating stronger winds reduce ozone concentration by dispersing pollutants.</a:t>
            </a:r>
          </a:p>
          <a:p>
            <a:r>
              <a:rPr lang="en-US" dirty="0" smtClean="0"/>
              <a:t>Month shows a mild seasonal pattern, with </a:t>
            </a:r>
            <a:r>
              <a:rPr lang="en-US" b="1" dirty="0" smtClean="0"/>
              <a:t>higher ozone in summer months (July–August)</a:t>
            </a:r>
            <a:r>
              <a:rPr lang="en-US" dirty="0" smtClean="0"/>
              <a:t>.</a:t>
            </a:r>
            <a:endParaRPr lang="en-US" dirty="0"/>
          </a:p>
        </p:txBody>
      </p:sp>
    </p:spTree>
    <p:extLst>
      <p:ext uri="{BB962C8B-B14F-4D97-AF65-F5344CB8AC3E}">
        <p14:creationId xmlns:p14="http://schemas.microsoft.com/office/powerpoint/2010/main" val="1239854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Distribution of Key Features</a:t>
            </a:r>
            <a:endParaRPr lang="en-US" dirty="0"/>
          </a:p>
        </p:txBody>
      </p:sp>
      <p:sp>
        <p:nvSpPr>
          <p:cNvPr id="5" name="Content Placeholder 4"/>
          <p:cNvSpPr>
            <a:spLocks noGrp="1"/>
          </p:cNvSpPr>
          <p:nvPr>
            <p:ph idx="1"/>
          </p:nvPr>
        </p:nvSpPr>
        <p:spPr>
          <a:xfrm>
            <a:off x="838200" y="1432874"/>
            <a:ext cx="10515600" cy="4744089"/>
          </a:xfrm>
        </p:spPr>
        <p:txBody>
          <a:bodyPr/>
          <a:lstStyle/>
          <a:p>
            <a:r>
              <a:rPr lang="en-US" dirty="0" smtClean="0"/>
              <a:t>Ozone : Skewed towards lower values; most days have ozone below 50 ppb.</a:t>
            </a:r>
          </a:p>
          <a:p>
            <a:r>
              <a:rPr lang="en-US" b="1" dirty="0" smtClean="0"/>
              <a:t>Temperature</a:t>
            </a:r>
            <a:r>
              <a:rPr lang="en-US" dirty="0" smtClean="0"/>
              <a:t>: Mostly between 70–85°F, typical for summer months.</a:t>
            </a:r>
          </a:p>
          <a:p>
            <a:r>
              <a:rPr lang="en-US" b="1" dirty="0" smtClean="0"/>
              <a:t>Wind</a:t>
            </a:r>
            <a:r>
              <a:rPr lang="en-US" dirty="0" smtClean="0"/>
              <a:t>: Most values between 5–15 mph.</a:t>
            </a:r>
            <a:endParaRPr lang="en-US" dirty="0"/>
          </a:p>
        </p:txBody>
      </p:sp>
    </p:spTree>
    <p:extLst>
      <p:ext uri="{BB962C8B-B14F-4D97-AF65-F5344CB8AC3E}">
        <p14:creationId xmlns:p14="http://schemas.microsoft.com/office/powerpoint/2010/main" val="3250516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Observations</a:t>
            </a:r>
            <a:endParaRPr lang="en-US" dirty="0"/>
          </a:p>
        </p:txBody>
      </p:sp>
      <p:sp>
        <p:nvSpPr>
          <p:cNvPr id="3" name="Content Placeholder 2"/>
          <p:cNvSpPr>
            <a:spLocks noGrp="1"/>
          </p:cNvSpPr>
          <p:nvPr>
            <p:ph idx="1"/>
          </p:nvPr>
        </p:nvSpPr>
        <p:spPr>
          <a:xfrm>
            <a:off x="546755" y="1470581"/>
            <a:ext cx="10807045" cy="4791223"/>
          </a:xfrm>
        </p:spPr>
        <p:txBody>
          <a:bodyPr>
            <a:normAutofit/>
          </a:bodyPr>
          <a:lstStyle/>
          <a:p>
            <a:pPr algn="just"/>
            <a:r>
              <a:rPr lang="en-US" b="1" dirty="0" smtClean="0"/>
              <a:t>High ozone days</a:t>
            </a:r>
            <a:r>
              <a:rPr lang="en-US" dirty="0" smtClean="0"/>
              <a:t> often occur on </a:t>
            </a:r>
            <a:r>
              <a:rPr lang="en-US" b="1" dirty="0" smtClean="0"/>
              <a:t>hot, sunny, low-wind days</a:t>
            </a:r>
            <a:r>
              <a:rPr lang="en-US" dirty="0" smtClean="0"/>
              <a:t>, consistent with environmental science principles.</a:t>
            </a:r>
          </a:p>
          <a:p>
            <a:pPr algn="just"/>
            <a:r>
              <a:rPr lang="en-US" b="1" dirty="0" smtClean="0"/>
              <a:t>Seasonal trend</a:t>
            </a:r>
            <a:r>
              <a:rPr lang="en-US" dirty="0" smtClean="0"/>
              <a:t>: Ozone levels peak in </a:t>
            </a:r>
            <a:r>
              <a:rPr lang="en-US" b="1" dirty="0" smtClean="0"/>
              <a:t>July and August</a:t>
            </a:r>
            <a:r>
              <a:rPr lang="en-US" dirty="0" smtClean="0"/>
              <a:t>.</a:t>
            </a:r>
          </a:p>
          <a:p>
            <a:pPr algn="just"/>
            <a:r>
              <a:rPr lang="en-US" b="1" dirty="0" smtClean="0"/>
              <a:t>Data is suitable for predictive modeling</a:t>
            </a:r>
            <a:r>
              <a:rPr lang="en-US" dirty="0" smtClean="0"/>
              <a:t>, as clear relationships exist between environmental features and ozone.</a:t>
            </a:r>
          </a:p>
          <a:p>
            <a:pPr marL="0" indent="0">
              <a:buNone/>
            </a:pPr>
            <a:endParaRPr lang="en-US" dirty="0"/>
          </a:p>
        </p:txBody>
      </p:sp>
    </p:spTree>
    <p:extLst>
      <p:ext uri="{BB962C8B-B14F-4D97-AF65-F5344CB8AC3E}">
        <p14:creationId xmlns:p14="http://schemas.microsoft.com/office/powerpoint/2010/main" val="55914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Conclusion from EDA</a:t>
            </a:r>
          </a:p>
        </p:txBody>
      </p:sp>
      <p:sp>
        <p:nvSpPr>
          <p:cNvPr id="3" name="Content Placeholder 2"/>
          <p:cNvSpPr>
            <a:spLocks noGrp="1"/>
          </p:cNvSpPr>
          <p:nvPr>
            <p:ph idx="1"/>
          </p:nvPr>
        </p:nvSpPr>
        <p:spPr>
          <a:xfrm>
            <a:off x="612742" y="1611984"/>
            <a:ext cx="10741058" cy="4564979"/>
          </a:xfrm>
        </p:spPr>
        <p:txBody>
          <a:bodyPr/>
          <a:lstStyle/>
          <a:p>
            <a:pPr marL="0" indent="0" algn="just">
              <a:buNone/>
            </a:pPr>
            <a:r>
              <a:rPr lang="en-US" dirty="0" smtClean="0"/>
              <a:t>Temperature, </a:t>
            </a:r>
            <a:r>
              <a:rPr lang="en-US" dirty="0" smtClean="0"/>
              <a:t>Solar.R</a:t>
            </a:r>
            <a:r>
              <a:rPr lang="en-US" dirty="0" smtClean="0"/>
              <a:t>, and Wind are the </a:t>
            </a:r>
            <a:r>
              <a:rPr lang="en-US" b="1" dirty="0" smtClean="0"/>
              <a:t>most influential features</a:t>
            </a:r>
            <a:r>
              <a:rPr lang="en-US" dirty="0" smtClean="0"/>
              <a:t> for predicting ozone.</a:t>
            </a:r>
          </a:p>
          <a:p>
            <a:pPr marL="0" indent="0" algn="just">
              <a:buNone/>
            </a:pPr>
            <a:r>
              <a:rPr lang="en-US" dirty="0" smtClean="0"/>
              <a:t>The dataset exhibits </a:t>
            </a:r>
            <a:r>
              <a:rPr lang="en-US" b="1" dirty="0" smtClean="0"/>
              <a:t>predictable patterns</a:t>
            </a:r>
            <a:r>
              <a:rPr lang="en-US" dirty="0" smtClean="0"/>
              <a:t>, making it suitable for building a </a:t>
            </a:r>
            <a:r>
              <a:rPr lang="en-US" b="1" dirty="0" smtClean="0"/>
              <a:t>Random Forest Regression model</a:t>
            </a:r>
            <a:r>
              <a:rPr lang="en-US" dirty="0" smtClean="0"/>
              <a:t> to forecast ozone and assess air quality.</a:t>
            </a:r>
          </a:p>
        </p:txBody>
      </p:sp>
    </p:spTree>
    <p:extLst>
      <p:ext uri="{BB962C8B-B14F-4D97-AF65-F5344CB8AC3E}">
        <p14:creationId xmlns:p14="http://schemas.microsoft.com/office/powerpoint/2010/main" val="1988939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462</TotalTime>
  <Words>1114</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Century Gothic</vt:lpstr>
      <vt:lpstr>Wingdings 3</vt:lpstr>
      <vt:lpstr>Ion</vt:lpstr>
      <vt:lpstr>Predictive Air Quality Assessment: Ozone Level Prediction using Machine Learning</vt:lpstr>
      <vt:lpstr>     Problem statement </vt:lpstr>
      <vt:lpstr>Dataset description </vt:lpstr>
      <vt:lpstr>Exploratory Data Analysis (EDA) Findings       1.Dataset overview   </vt:lpstr>
      <vt:lpstr> 2. Summary Statistics</vt:lpstr>
      <vt:lpstr>3. Correlation Insights</vt:lpstr>
      <vt:lpstr>4. Distribution of Key Features</vt:lpstr>
      <vt:lpstr>5. Observations</vt:lpstr>
      <vt:lpstr>Conclusion from EDA</vt:lpstr>
      <vt:lpstr>Feature engineering steps applied and justification  1. Feature Selection</vt:lpstr>
      <vt:lpstr>2.Handling Missing Values</vt:lpstr>
      <vt:lpstr>3.Feature Scaling / Normalization</vt:lpstr>
      <vt:lpstr>4.Encoding Categorical Features</vt:lpstr>
      <vt:lpstr>5.Feature Creation / Interaction Terms</vt:lpstr>
      <vt:lpstr>Model building and evaluation process</vt:lpstr>
      <vt:lpstr>PowerPoint Presentation</vt:lpstr>
      <vt:lpstr>PowerPoint Presentation</vt:lpstr>
      <vt:lpstr>Model deployment details </vt:lpstr>
      <vt:lpstr>PowerPoint Presentation</vt:lpstr>
      <vt:lpstr>PowerPoint Presentation</vt:lpstr>
      <vt:lpstr>PowerPoint Presentation</vt:lpstr>
      <vt:lpstr>Access using anaconda prompt</vt:lpstr>
      <vt:lpstr>Screenshots for deployed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Air Quality Assessment: Ozone Level Prediction using Machine Learning</dc:title>
  <dc:creator>USER</dc:creator>
  <cp:lastModifiedBy>USER</cp:lastModifiedBy>
  <cp:revision>25</cp:revision>
  <dcterms:created xsi:type="dcterms:W3CDTF">2025-09-23T07:15:02Z</dcterms:created>
  <dcterms:modified xsi:type="dcterms:W3CDTF">2025-09-25T09:48:48Z</dcterms:modified>
</cp:coreProperties>
</file>