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1448" r:id="rId2"/>
    <p:sldId id="1449" r:id="rId3"/>
    <p:sldId id="1450" r:id="rId4"/>
    <p:sldId id="2186" r:id="rId5"/>
    <p:sldId id="2187" r:id="rId6"/>
    <p:sldId id="357" r:id="rId7"/>
    <p:sldId id="2188" r:id="rId8"/>
    <p:sldId id="2198" r:id="rId9"/>
    <p:sldId id="375" r:id="rId10"/>
    <p:sldId id="2197" r:id="rId11"/>
    <p:sldId id="3078" r:id="rId12"/>
    <p:sldId id="3080" r:id="rId13"/>
    <p:sldId id="2199" r:id="rId14"/>
    <p:sldId id="2216" r:id="rId15"/>
    <p:sldId id="2214" r:id="rId16"/>
    <p:sldId id="2210" r:id="rId17"/>
    <p:sldId id="3081" r:id="rId18"/>
    <p:sldId id="2189" r:id="rId19"/>
    <p:sldId id="2192" r:id="rId20"/>
    <p:sldId id="2191" r:id="rId21"/>
    <p:sldId id="2190" r:id="rId22"/>
    <p:sldId id="2196" r:id="rId23"/>
    <p:sldId id="2193" r:id="rId24"/>
    <p:sldId id="2201" r:id="rId25"/>
    <p:sldId id="2209" r:id="rId26"/>
    <p:sldId id="2213" r:id="rId27"/>
    <p:sldId id="2203" r:id="rId28"/>
    <p:sldId id="2204" r:id="rId29"/>
    <p:sldId id="2205" r:id="rId30"/>
    <p:sldId id="2194" r:id="rId31"/>
    <p:sldId id="2195" r:id="rId32"/>
    <p:sldId id="3083" r:id="rId33"/>
    <p:sldId id="3082" r:id="rId34"/>
    <p:sldId id="3084" r:id="rId35"/>
    <p:sldId id="2208" r:id="rId36"/>
    <p:sldId id="3077" r:id="rId37"/>
    <p:sldId id="3079" r:id="rId38"/>
    <p:sldId id="22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F368C9-C63D-4898-8FEF-EB89327D6D05}" v="6402" dt="2018-08-05T21:59:03.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02" autoAdjust="0"/>
    <p:restoredTop sz="85408" autoAdjust="0"/>
  </p:normalViewPr>
  <p:slideViewPr>
    <p:cSldViewPr snapToGrid="0">
      <p:cViewPr varScale="1">
        <p:scale>
          <a:sx n="91" d="100"/>
          <a:sy n="91" d="100"/>
        </p:scale>
        <p:origin x="16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E3D94-5B4C-49EA-946A-7B18AEDFE250}" type="doc">
      <dgm:prSet loTypeId="urn:microsoft.com/office/officeart/2018/2/layout/IconVerticalSolidList" loCatId="icon" qsTypeId="urn:microsoft.com/office/officeart/2005/8/quickstyle/simple4" qsCatId="simple" csTypeId="urn:microsoft.com/office/officeart/2005/8/colors/colorful3" csCatId="colorful" phldr="1"/>
      <dgm:spPr/>
      <dgm:t>
        <a:bodyPr/>
        <a:lstStyle/>
        <a:p>
          <a:endParaRPr lang="en-US"/>
        </a:p>
      </dgm:t>
    </dgm:pt>
    <dgm:pt modelId="{8534587D-977E-4ED8-B89D-A9AE9093E21B}">
      <dgm:prSet/>
      <dgm:spPr/>
      <dgm:t>
        <a:bodyPr/>
        <a:lstStyle/>
        <a:p>
          <a:pPr>
            <a:lnSpc>
              <a:spcPct val="100000"/>
            </a:lnSpc>
          </a:pPr>
          <a:r>
            <a:rPr lang="en-US" dirty="0"/>
            <a:t>Migrate – to windows containers</a:t>
          </a:r>
        </a:p>
      </dgm:t>
    </dgm:pt>
    <dgm:pt modelId="{5A5FB7A8-B8F8-4920-989A-283CC2E791D0}" type="parTrans" cxnId="{D0CD3C8A-4B06-45DF-A14A-4B8DF00C1367}">
      <dgm:prSet/>
      <dgm:spPr/>
      <dgm:t>
        <a:bodyPr/>
        <a:lstStyle/>
        <a:p>
          <a:endParaRPr lang="en-US"/>
        </a:p>
      </dgm:t>
    </dgm:pt>
    <dgm:pt modelId="{85693383-E658-4419-9D85-8A0331FCEF86}" type="sibTrans" cxnId="{D0CD3C8A-4B06-45DF-A14A-4B8DF00C1367}">
      <dgm:prSet/>
      <dgm:spPr/>
      <dgm:t>
        <a:bodyPr/>
        <a:lstStyle/>
        <a:p>
          <a:endParaRPr lang="en-US"/>
        </a:p>
      </dgm:t>
    </dgm:pt>
    <dgm:pt modelId="{C88C47E6-7E93-4ABF-B06D-74D324B6C7BD}">
      <dgm:prSet/>
      <dgm:spPr/>
      <dgm:t>
        <a:bodyPr/>
        <a:lstStyle/>
        <a:p>
          <a:pPr>
            <a:lnSpc>
              <a:spcPct val="100000"/>
            </a:lnSpc>
          </a:pPr>
          <a:r>
            <a:rPr lang="en-US" dirty="0"/>
            <a:t>Rewrite – in modern version of </a:t>
          </a:r>
          <a:r>
            <a:rPr lang="en-US" dirty="0" err="1"/>
            <a:t>.net</a:t>
          </a:r>
          <a:r>
            <a:rPr lang="en-US" dirty="0"/>
            <a:t>, or </a:t>
          </a:r>
          <a:r>
            <a:rPr lang="en-US" dirty="0" err="1"/>
            <a:t>.net</a:t>
          </a:r>
          <a:r>
            <a:rPr lang="en-US" dirty="0"/>
            <a:t> core, then </a:t>
          </a:r>
          <a:r>
            <a:rPr lang="en-US" dirty="0" err="1"/>
            <a:t>containterize</a:t>
          </a:r>
          <a:endParaRPr lang="en-US" dirty="0"/>
        </a:p>
      </dgm:t>
    </dgm:pt>
    <dgm:pt modelId="{F71A2EE6-3F27-40CB-8AB6-D239EAAD6D98}" type="parTrans" cxnId="{DC420C53-53C2-42FD-BEDA-791E87006368}">
      <dgm:prSet/>
      <dgm:spPr/>
      <dgm:t>
        <a:bodyPr/>
        <a:lstStyle/>
        <a:p>
          <a:endParaRPr lang="en-US"/>
        </a:p>
      </dgm:t>
    </dgm:pt>
    <dgm:pt modelId="{598E3636-DBA9-4AF6-8ADC-59106A0E2340}" type="sibTrans" cxnId="{DC420C53-53C2-42FD-BEDA-791E87006368}">
      <dgm:prSet/>
      <dgm:spPr/>
      <dgm:t>
        <a:bodyPr/>
        <a:lstStyle/>
        <a:p>
          <a:endParaRPr lang="en-US"/>
        </a:p>
      </dgm:t>
    </dgm:pt>
    <dgm:pt modelId="{3EF159A2-1747-45A2-8ADD-B227C2ED3A55}">
      <dgm:prSet/>
      <dgm:spPr/>
      <dgm:t>
        <a:bodyPr/>
        <a:lstStyle/>
        <a:p>
          <a:pPr>
            <a:lnSpc>
              <a:spcPct val="100000"/>
            </a:lnSpc>
          </a:pPr>
          <a:r>
            <a:rPr lang="en-US" dirty="0"/>
            <a:t>Maintain – maybe keeping a legacy VM is the best path forward</a:t>
          </a:r>
        </a:p>
      </dgm:t>
    </dgm:pt>
    <dgm:pt modelId="{C58284EB-3213-4E14-A623-67E65ACF8A90}" type="parTrans" cxnId="{68434D88-A69C-451B-A0DB-DD2B43561633}">
      <dgm:prSet/>
      <dgm:spPr/>
      <dgm:t>
        <a:bodyPr/>
        <a:lstStyle/>
        <a:p>
          <a:endParaRPr lang="en-US"/>
        </a:p>
      </dgm:t>
    </dgm:pt>
    <dgm:pt modelId="{759EFF8C-085A-4172-94D7-E2A28A8965A7}" type="sibTrans" cxnId="{68434D88-A69C-451B-A0DB-DD2B43561633}">
      <dgm:prSet/>
      <dgm:spPr/>
      <dgm:t>
        <a:bodyPr/>
        <a:lstStyle/>
        <a:p>
          <a:endParaRPr lang="en-US"/>
        </a:p>
      </dgm:t>
    </dgm:pt>
    <dgm:pt modelId="{B258266A-E130-4DD7-97C6-5FC7EFB8195B}">
      <dgm:prSet/>
      <dgm:spPr/>
      <dgm:t>
        <a:bodyPr/>
        <a:lstStyle/>
        <a:p>
          <a:pPr>
            <a:lnSpc>
              <a:spcPct val="100000"/>
            </a:lnSpc>
          </a:pPr>
          <a:r>
            <a:rPr lang="en-US" dirty="0"/>
            <a:t>Redeploy - to a PaaS service such as Web Apps on Azure</a:t>
          </a:r>
        </a:p>
      </dgm:t>
    </dgm:pt>
    <dgm:pt modelId="{D46C5E78-F062-47E1-847D-CEC099C28F2E}" type="parTrans" cxnId="{255655E4-B7FA-4454-9F44-C1B4788DB82B}">
      <dgm:prSet/>
      <dgm:spPr/>
      <dgm:t>
        <a:bodyPr/>
        <a:lstStyle/>
        <a:p>
          <a:endParaRPr lang="en-US"/>
        </a:p>
      </dgm:t>
    </dgm:pt>
    <dgm:pt modelId="{1670ACEE-0314-4DB8-B7F0-F6FC33D20757}" type="sibTrans" cxnId="{255655E4-B7FA-4454-9F44-C1B4788DB82B}">
      <dgm:prSet/>
      <dgm:spPr/>
      <dgm:t>
        <a:bodyPr/>
        <a:lstStyle/>
        <a:p>
          <a:endParaRPr lang="en-US"/>
        </a:p>
      </dgm:t>
    </dgm:pt>
    <dgm:pt modelId="{5DF15A34-D143-4A1F-9EB2-FF4A3A241096}" type="pres">
      <dgm:prSet presAssocID="{967E3D94-5B4C-49EA-946A-7B18AEDFE250}" presName="root" presStyleCnt="0">
        <dgm:presLayoutVars>
          <dgm:dir/>
          <dgm:resizeHandles val="exact"/>
        </dgm:presLayoutVars>
      </dgm:prSet>
      <dgm:spPr/>
    </dgm:pt>
    <dgm:pt modelId="{DCF8987B-DF1E-448A-9FED-84E44401B822}" type="pres">
      <dgm:prSet presAssocID="{8534587D-977E-4ED8-B89D-A9AE9093E21B}" presName="compNode" presStyleCnt="0"/>
      <dgm:spPr/>
    </dgm:pt>
    <dgm:pt modelId="{D081AB98-1AC8-473E-9830-F64C88852DDF}" type="pres">
      <dgm:prSet presAssocID="{8534587D-977E-4ED8-B89D-A9AE9093E21B}" presName="bgRect" presStyleLbl="bgShp" presStyleIdx="0" presStyleCnt="4"/>
      <dgm:spPr/>
    </dgm:pt>
    <dgm:pt modelId="{BB622D9A-F051-4F99-AAF8-D80F048B9C89}" type="pres">
      <dgm:prSet presAssocID="{8534587D-977E-4ED8-B89D-A9AE9093E21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ools"/>
        </a:ext>
      </dgm:extLst>
    </dgm:pt>
    <dgm:pt modelId="{F889B408-209E-484F-B9E0-623124E72677}" type="pres">
      <dgm:prSet presAssocID="{8534587D-977E-4ED8-B89D-A9AE9093E21B}" presName="spaceRect" presStyleCnt="0"/>
      <dgm:spPr/>
    </dgm:pt>
    <dgm:pt modelId="{0E2E6D23-7266-4343-BDE3-5A14B59FFFC2}" type="pres">
      <dgm:prSet presAssocID="{8534587D-977E-4ED8-B89D-A9AE9093E21B}" presName="parTx" presStyleLbl="revTx" presStyleIdx="0" presStyleCnt="4">
        <dgm:presLayoutVars>
          <dgm:chMax val="0"/>
          <dgm:chPref val="0"/>
        </dgm:presLayoutVars>
      </dgm:prSet>
      <dgm:spPr/>
    </dgm:pt>
    <dgm:pt modelId="{5333CE46-9B3B-46B3-90E1-BAF56D3AABE9}" type="pres">
      <dgm:prSet presAssocID="{85693383-E658-4419-9D85-8A0331FCEF86}" presName="sibTrans" presStyleCnt="0"/>
      <dgm:spPr/>
    </dgm:pt>
    <dgm:pt modelId="{7B45D7D3-7101-4F9F-BFBE-C4BB2498FBAB}" type="pres">
      <dgm:prSet presAssocID="{C88C47E6-7E93-4ABF-B06D-74D324B6C7BD}" presName="compNode" presStyleCnt="0"/>
      <dgm:spPr/>
    </dgm:pt>
    <dgm:pt modelId="{3A89B854-D434-46CE-B2BF-D1BE4C654AB7}" type="pres">
      <dgm:prSet presAssocID="{C88C47E6-7E93-4ABF-B06D-74D324B6C7BD}" presName="bgRect" presStyleLbl="bgShp" presStyleIdx="1" presStyleCnt="4"/>
      <dgm:spPr/>
    </dgm:pt>
    <dgm:pt modelId="{42B204A4-436C-454C-AF57-C9A1C423ACF8}" type="pres">
      <dgm:prSet presAssocID="{C88C47E6-7E93-4ABF-B06D-74D324B6C7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ammer"/>
        </a:ext>
      </dgm:extLst>
    </dgm:pt>
    <dgm:pt modelId="{42E8625B-C29D-4D5C-A73E-7FCB40108A1C}" type="pres">
      <dgm:prSet presAssocID="{C88C47E6-7E93-4ABF-B06D-74D324B6C7BD}" presName="spaceRect" presStyleCnt="0"/>
      <dgm:spPr/>
    </dgm:pt>
    <dgm:pt modelId="{C512D39F-6AFE-46D9-B804-573397A0B471}" type="pres">
      <dgm:prSet presAssocID="{C88C47E6-7E93-4ABF-B06D-74D324B6C7BD}" presName="parTx" presStyleLbl="revTx" presStyleIdx="1" presStyleCnt="4">
        <dgm:presLayoutVars>
          <dgm:chMax val="0"/>
          <dgm:chPref val="0"/>
        </dgm:presLayoutVars>
      </dgm:prSet>
      <dgm:spPr/>
    </dgm:pt>
    <dgm:pt modelId="{4DC3D6FD-9483-4EDF-916B-27DB9EE1712F}" type="pres">
      <dgm:prSet presAssocID="{598E3636-DBA9-4AF6-8ADC-59106A0E2340}" presName="sibTrans" presStyleCnt="0"/>
      <dgm:spPr/>
    </dgm:pt>
    <dgm:pt modelId="{800D4DDC-215F-4964-8207-5305A7790042}" type="pres">
      <dgm:prSet presAssocID="{B258266A-E130-4DD7-97C6-5FC7EFB8195B}" presName="compNode" presStyleCnt="0"/>
      <dgm:spPr/>
    </dgm:pt>
    <dgm:pt modelId="{F1E7F8B5-AD73-49FE-BAF5-C23440BA7DBE}" type="pres">
      <dgm:prSet presAssocID="{B258266A-E130-4DD7-97C6-5FC7EFB8195B}" presName="bgRect" presStyleLbl="bgShp" presStyleIdx="2" presStyleCnt="4"/>
      <dgm:spPr/>
    </dgm:pt>
    <dgm:pt modelId="{E6A41B5E-EF3B-45E2-8E75-35522D3D66E3}" type="pres">
      <dgm:prSet presAssocID="{B258266A-E130-4DD7-97C6-5FC7EFB8195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rewdriver"/>
        </a:ext>
      </dgm:extLst>
    </dgm:pt>
    <dgm:pt modelId="{26C84D86-F630-46F6-93A4-E262AA35B843}" type="pres">
      <dgm:prSet presAssocID="{B258266A-E130-4DD7-97C6-5FC7EFB8195B}" presName="spaceRect" presStyleCnt="0"/>
      <dgm:spPr/>
    </dgm:pt>
    <dgm:pt modelId="{464E61E8-D601-4674-8D41-2F3123C757EE}" type="pres">
      <dgm:prSet presAssocID="{B258266A-E130-4DD7-97C6-5FC7EFB8195B}" presName="parTx" presStyleLbl="revTx" presStyleIdx="2" presStyleCnt="4">
        <dgm:presLayoutVars>
          <dgm:chMax val="0"/>
          <dgm:chPref val="0"/>
        </dgm:presLayoutVars>
      </dgm:prSet>
      <dgm:spPr/>
    </dgm:pt>
    <dgm:pt modelId="{1BE5F82D-2AF4-4993-AB0F-E5C4E067B5FE}" type="pres">
      <dgm:prSet presAssocID="{1670ACEE-0314-4DB8-B7F0-F6FC33D20757}" presName="sibTrans" presStyleCnt="0"/>
      <dgm:spPr/>
    </dgm:pt>
    <dgm:pt modelId="{137D12E6-3CCD-4E34-B7F6-BDB902079943}" type="pres">
      <dgm:prSet presAssocID="{3EF159A2-1747-45A2-8ADD-B227C2ED3A55}" presName="compNode" presStyleCnt="0"/>
      <dgm:spPr/>
    </dgm:pt>
    <dgm:pt modelId="{D2D3B0E9-31FA-48E8-8048-C73BFBFFBFD4}" type="pres">
      <dgm:prSet presAssocID="{3EF159A2-1747-45A2-8ADD-B227C2ED3A55}" presName="bgRect" presStyleLbl="bgShp" presStyleIdx="3" presStyleCnt="4"/>
      <dgm:spPr/>
    </dgm:pt>
    <dgm:pt modelId="{8955BB7C-774D-43F8-82C3-24A77C3F3B2C}" type="pres">
      <dgm:prSet presAssocID="{3EF159A2-1747-45A2-8ADD-B227C2ED3A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aint"/>
        </a:ext>
      </dgm:extLst>
    </dgm:pt>
    <dgm:pt modelId="{6224260C-49F8-48F3-8487-53C47A7AB19D}" type="pres">
      <dgm:prSet presAssocID="{3EF159A2-1747-45A2-8ADD-B227C2ED3A55}" presName="spaceRect" presStyleCnt="0"/>
      <dgm:spPr/>
    </dgm:pt>
    <dgm:pt modelId="{B312E94C-012D-4C10-ACC3-8ED411C90320}" type="pres">
      <dgm:prSet presAssocID="{3EF159A2-1747-45A2-8ADD-B227C2ED3A55}" presName="parTx" presStyleLbl="revTx" presStyleIdx="3" presStyleCnt="4">
        <dgm:presLayoutVars>
          <dgm:chMax val="0"/>
          <dgm:chPref val="0"/>
        </dgm:presLayoutVars>
      </dgm:prSet>
      <dgm:spPr/>
    </dgm:pt>
  </dgm:ptLst>
  <dgm:cxnLst>
    <dgm:cxn modelId="{B4AB533F-6B9D-4AD3-9315-A1E150827015}" type="presOf" srcId="{B258266A-E130-4DD7-97C6-5FC7EFB8195B}" destId="{464E61E8-D601-4674-8D41-2F3123C757EE}" srcOrd="0" destOrd="0" presId="urn:microsoft.com/office/officeart/2018/2/layout/IconVerticalSolidList"/>
    <dgm:cxn modelId="{DC420C53-53C2-42FD-BEDA-791E87006368}" srcId="{967E3D94-5B4C-49EA-946A-7B18AEDFE250}" destId="{C88C47E6-7E93-4ABF-B06D-74D324B6C7BD}" srcOrd="1" destOrd="0" parTransId="{F71A2EE6-3F27-40CB-8AB6-D239EAAD6D98}" sibTransId="{598E3636-DBA9-4AF6-8ADC-59106A0E2340}"/>
    <dgm:cxn modelId="{68434D88-A69C-451B-A0DB-DD2B43561633}" srcId="{967E3D94-5B4C-49EA-946A-7B18AEDFE250}" destId="{3EF159A2-1747-45A2-8ADD-B227C2ED3A55}" srcOrd="3" destOrd="0" parTransId="{C58284EB-3213-4E14-A623-67E65ACF8A90}" sibTransId="{759EFF8C-085A-4172-94D7-E2A28A8965A7}"/>
    <dgm:cxn modelId="{D0CD3C8A-4B06-45DF-A14A-4B8DF00C1367}" srcId="{967E3D94-5B4C-49EA-946A-7B18AEDFE250}" destId="{8534587D-977E-4ED8-B89D-A9AE9093E21B}" srcOrd="0" destOrd="0" parTransId="{5A5FB7A8-B8F8-4920-989A-283CC2E791D0}" sibTransId="{85693383-E658-4419-9D85-8A0331FCEF86}"/>
    <dgm:cxn modelId="{FBA8838D-92A2-42C0-95D3-7A4FD4625483}" type="presOf" srcId="{C88C47E6-7E93-4ABF-B06D-74D324B6C7BD}" destId="{C512D39F-6AFE-46D9-B804-573397A0B471}" srcOrd="0" destOrd="0" presId="urn:microsoft.com/office/officeart/2018/2/layout/IconVerticalSolidList"/>
    <dgm:cxn modelId="{9A399DD6-C517-41C9-96D4-07858A540D8D}" type="presOf" srcId="{967E3D94-5B4C-49EA-946A-7B18AEDFE250}" destId="{5DF15A34-D143-4A1F-9EB2-FF4A3A241096}" srcOrd="0" destOrd="0" presId="urn:microsoft.com/office/officeart/2018/2/layout/IconVerticalSolidList"/>
    <dgm:cxn modelId="{D73EBDD6-F7F5-4D1F-964F-71B2BE5B03F9}" type="presOf" srcId="{3EF159A2-1747-45A2-8ADD-B227C2ED3A55}" destId="{B312E94C-012D-4C10-ACC3-8ED411C90320}" srcOrd="0" destOrd="0" presId="urn:microsoft.com/office/officeart/2018/2/layout/IconVerticalSolidList"/>
    <dgm:cxn modelId="{255655E4-B7FA-4454-9F44-C1B4788DB82B}" srcId="{967E3D94-5B4C-49EA-946A-7B18AEDFE250}" destId="{B258266A-E130-4DD7-97C6-5FC7EFB8195B}" srcOrd="2" destOrd="0" parTransId="{D46C5E78-F062-47E1-847D-CEC099C28F2E}" sibTransId="{1670ACEE-0314-4DB8-B7F0-F6FC33D20757}"/>
    <dgm:cxn modelId="{04B510EA-1AA9-4DE9-BFA8-2DCBF27EACE3}" type="presOf" srcId="{8534587D-977E-4ED8-B89D-A9AE9093E21B}" destId="{0E2E6D23-7266-4343-BDE3-5A14B59FFFC2}" srcOrd="0" destOrd="0" presId="urn:microsoft.com/office/officeart/2018/2/layout/IconVerticalSolidList"/>
    <dgm:cxn modelId="{0C066B12-C11F-40E0-A1F8-E93203618BB0}" type="presParOf" srcId="{5DF15A34-D143-4A1F-9EB2-FF4A3A241096}" destId="{DCF8987B-DF1E-448A-9FED-84E44401B822}" srcOrd="0" destOrd="0" presId="urn:microsoft.com/office/officeart/2018/2/layout/IconVerticalSolidList"/>
    <dgm:cxn modelId="{F572B186-38A4-4669-AD0E-0B4074FF250D}" type="presParOf" srcId="{DCF8987B-DF1E-448A-9FED-84E44401B822}" destId="{D081AB98-1AC8-473E-9830-F64C88852DDF}" srcOrd="0" destOrd="0" presId="urn:microsoft.com/office/officeart/2018/2/layout/IconVerticalSolidList"/>
    <dgm:cxn modelId="{89A43EE0-17EE-4AFC-AB6E-D7470CADB2B6}" type="presParOf" srcId="{DCF8987B-DF1E-448A-9FED-84E44401B822}" destId="{BB622D9A-F051-4F99-AAF8-D80F048B9C89}" srcOrd="1" destOrd="0" presId="urn:microsoft.com/office/officeart/2018/2/layout/IconVerticalSolidList"/>
    <dgm:cxn modelId="{1AA51177-92E1-4844-8672-25259CC8109A}" type="presParOf" srcId="{DCF8987B-DF1E-448A-9FED-84E44401B822}" destId="{F889B408-209E-484F-B9E0-623124E72677}" srcOrd="2" destOrd="0" presId="urn:microsoft.com/office/officeart/2018/2/layout/IconVerticalSolidList"/>
    <dgm:cxn modelId="{AD4C7393-C5A6-48D4-8607-70EDE20A4DEA}" type="presParOf" srcId="{DCF8987B-DF1E-448A-9FED-84E44401B822}" destId="{0E2E6D23-7266-4343-BDE3-5A14B59FFFC2}" srcOrd="3" destOrd="0" presId="urn:microsoft.com/office/officeart/2018/2/layout/IconVerticalSolidList"/>
    <dgm:cxn modelId="{74FCED9E-0645-41EC-85AE-D100B4C99B8A}" type="presParOf" srcId="{5DF15A34-D143-4A1F-9EB2-FF4A3A241096}" destId="{5333CE46-9B3B-46B3-90E1-BAF56D3AABE9}" srcOrd="1" destOrd="0" presId="urn:microsoft.com/office/officeart/2018/2/layout/IconVerticalSolidList"/>
    <dgm:cxn modelId="{55E00E0D-AC40-424C-BFF7-32E81A6E9088}" type="presParOf" srcId="{5DF15A34-D143-4A1F-9EB2-FF4A3A241096}" destId="{7B45D7D3-7101-4F9F-BFBE-C4BB2498FBAB}" srcOrd="2" destOrd="0" presId="urn:microsoft.com/office/officeart/2018/2/layout/IconVerticalSolidList"/>
    <dgm:cxn modelId="{73C8A0D5-4667-4D31-B06F-2177987FAB98}" type="presParOf" srcId="{7B45D7D3-7101-4F9F-BFBE-C4BB2498FBAB}" destId="{3A89B854-D434-46CE-B2BF-D1BE4C654AB7}" srcOrd="0" destOrd="0" presId="urn:microsoft.com/office/officeart/2018/2/layout/IconVerticalSolidList"/>
    <dgm:cxn modelId="{578DAA5F-B1BD-488F-B4C1-9F42351A042F}" type="presParOf" srcId="{7B45D7D3-7101-4F9F-BFBE-C4BB2498FBAB}" destId="{42B204A4-436C-454C-AF57-C9A1C423ACF8}" srcOrd="1" destOrd="0" presId="urn:microsoft.com/office/officeart/2018/2/layout/IconVerticalSolidList"/>
    <dgm:cxn modelId="{4C47DF9B-25F0-44E2-B229-23FDFD2E9865}" type="presParOf" srcId="{7B45D7D3-7101-4F9F-BFBE-C4BB2498FBAB}" destId="{42E8625B-C29D-4D5C-A73E-7FCB40108A1C}" srcOrd="2" destOrd="0" presId="urn:microsoft.com/office/officeart/2018/2/layout/IconVerticalSolidList"/>
    <dgm:cxn modelId="{0D9DD40A-71E7-4971-845D-385CACF8382D}" type="presParOf" srcId="{7B45D7D3-7101-4F9F-BFBE-C4BB2498FBAB}" destId="{C512D39F-6AFE-46D9-B804-573397A0B471}" srcOrd="3" destOrd="0" presId="urn:microsoft.com/office/officeart/2018/2/layout/IconVerticalSolidList"/>
    <dgm:cxn modelId="{73C122D6-C660-43E7-AB28-AA8C2835AF70}" type="presParOf" srcId="{5DF15A34-D143-4A1F-9EB2-FF4A3A241096}" destId="{4DC3D6FD-9483-4EDF-916B-27DB9EE1712F}" srcOrd="3" destOrd="0" presId="urn:microsoft.com/office/officeart/2018/2/layout/IconVerticalSolidList"/>
    <dgm:cxn modelId="{15E6254C-C16D-4A73-92E1-F0D6BF0C34B7}" type="presParOf" srcId="{5DF15A34-D143-4A1F-9EB2-FF4A3A241096}" destId="{800D4DDC-215F-4964-8207-5305A7790042}" srcOrd="4" destOrd="0" presId="urn:microsoft.com/office/officeart/2018/2/layout/IconVerticalSolidList"/>
    <dgm:cxn modelId="{0DAB7884-8A0D-4F46-9279-B87A751A9120}" type="presParOf" srcId="{800D4DDC-215F-4964-8207-5305A7790042}" destId="{F1E7F8B5-AD73-49FE-BAF5-C23440BA7DBE}" srcOrd="0" destOrd="0" presId="urn:microsoft.com/office/officeart/2018/2/layout/IconVerticalSolidList"/>
    <dgm:cxn modelId="{3AA9F282-95E5-4BAF-89CD-1A323D8573A5}" type="presParOf" srcId="{800D4DDC-215F-4964-8207-5305A7790042}" destId="{E6A41B5E-EF3B-45E2-8E75-35522D3D66E3}" srcOrd="1" destOrd="0" presId="urn:microsoft.com/office/officeart/2018/2/layout/IconVerticalSolidList"/>
    <dgm:cxn modelId="{00E81D80-77D3-470E-A5C4-EEE344FF93F3}" type="presParOf" srcId="{800D4DDC-215F-4964-8207-5305A7790042}" destId="{26C84D86-F630-46F6-93A4-E262AA35B843}" srcOrd="2" destOrd="0" presId="urn:microsoft.com/office/officeart/2018/2/layout/IconVerticalSolidList"/>
    <dgm:cxn modelId="{30D35C70-0C38-48FA-B924-FF74AD14B488}" type="presParOf" srcId="{800D4DDC-215F-4964-8207-5305A7790042}" destId="{464E61E8-D601-4674-8D41-2F3123C757EE}" srcOrd="3" destOrd="0" presId="urn:microsoft.com/office/officeart/2018/2/layout/IconVerticalSolidList"/>
    <dgm:cxn modelId="{95DF4F33-9657-42FF-84A9-68C967DA3A2C}" type="presParOf" srcId="{5DF15A34-D143-4A1F-9EB2-FF4A3A241096}" destId="{1BE5F82D-2AF4-4993-AB0F-E5C4E067B5FE}" srcOrd="5" destOrd="0" presId="urn:microsoft.com/office/officeart/2018/2/layout/IconVerticalSolidList"/>
    <dgm:cxn modelId="{A647C242-296E-4EBE-8ED4-16B8A77BB472}" type="presParOf" srcId="{5DF15A34-D143-4A1F-9EB2-FF4A3A241096}" destId="{137D12E6-3CCD-4E34-B7F6-BDB902079943}" srcOrd="6" destOrd="0" presId="urn:microsoft.com/office/officeart/2018/2/layout/IconVerticalSolidList"/>
    <dgm:cxn modelId="{DDBEEFC6-394C-4076-AE4A-8B75E07F7994}" type="presParOf" srcId="{137D12E6-3CCD-4E34-B7F6-BDB902079943}" destId="{D2D3B0E9-31FA-48E8-8048-C73BFBFFBFD4}" srcOrd="0" destOrd="0" presId="urn:microsoft.com/office/officeart/2018/2/layout/IconVerticalSolidList"/>
    <dgm:cxn modelId="{06BA4D34-F3D9-4605-9250-9781F16CA1C9}" type="presParOf" srcId="{137D12E6-3CCD-4E34-B7F6-BDB902079943}" destId="{8955BB7C-774D-43F8-82C3-24A77C3F3B2C}" srcOrd="1" destOrd="0" presId="urn:microsoft.com/office/officeart/2018/2/layout/IconVerticalSolidList"/>
    <dgm:cxn modelId="{BDB42F3D-139A-44D6-A880-B7E09491F406}" type="presParOf" srcId="{137D12E6-3CCD-4E34-B7F6-BDB902079943}" destId="{6224260C-49F8-48F3-8487-53C47A7AB19D}" srcOrd="2" destOrd="0" presId="urn:microsoft.com/office/officeart/2018/2/layout/IconVerticalSolidList"/>
    <dgm:cxn modelId="{26E27E09-B1C4-4528-913C-485236EF2835}" type="presParOf" srcId="{137D12E6-3CCD-4E34-B7F6-BDB902079943}" destId="{B312E94C-012D-4C10-ACC3-8ED411C903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1AB98-1AC8-473E-9830-F64C88852DDF}">
      <dsp:nvSpPr>
        <dsp:cNvPr id="0" name=""/>
        <dsp:cNvSpPr/>
      </dsp:nvSpPr>
      <dsp:spPr>
        <a:xfrm>
          <a:off x="0" y="1639"/>
          <a:ext cx="5918602" cy="83082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622D9A-F051-4F99-AAF8-D80F048B9C89}">
      <dsp:nvSpPr>
        <dsp:cNvPr id="0" name=""/>
        <dsp:cNvSpPr/>
      </dsp:nvSpPr>
      <dsp:spPr>
        <a:xfrm>
          <a:off x="251324" y="188575"/>
          <a:ext cx="456954" cy="4569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2E6D23-7266-4343-BDE3-5A14B59FFFC2}">
      <dsp:nvSpPr>
        <dsp:cNvPr id="0" name=""/>
        <dsp:cNvSpPr/>
      </dsp:nvSpPr>
      <dsp:spPr>
        <a:xfrm>
          <a:off x="959603" y="1639"/>
          <a:ext cx="4958998" cy="830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9" tIns="87929" rIns="87929" bIns="87929" numCol="1" spcCol="1270" anchor="ctr" anchorCtr="0">
          <a:noAutofit/>
        </a:bodyPr>
        <a:lstStyle/>
        <a:p>
          <a:pPr marL="0" lvl="0" indent="0" algn="l" defTabSz="933450">
            <a:lnSpc>
              <a:spcPct val="100000"/>
            </a:lnSpc>
            <a:spcBef>
              <a:spcPct val="0"/>
            </a:spcBef>
            <a:spcAft>
              <a:spcPct val="35000"/>
            </a:spcAft>
            <a:buNone/>
          </a:pPr>
          <a:r>
            <a:rPr lang="en-US" sz="2100" kern="1200" dirty="0"/>
            <a:t>Migrate – to windows containers</a:t>
          </a:r>
        </a:p>
      </dsp:txBody>
      <dsp:txXfrm>
        <a:off x="959603" y="1639"/>
        <a:ext cx="4958998" cy="830825"/>
      </dsp:txXfrm>
    </dsp:sp>
    <dsp:sp modelId="{3A89B854-D434-46CE-B2BF-D1BE4C654AB7}">
      <dsp:nvSpPr>
        <dsp:cNvPr id="0" name=""/>
        <dsp:cNvSpPr/>
      </dsp:nvSpPr>
      <dsp:spPr>
        <a:xfrm>
          <a:off x="0" y="1040171"/>
          <a:ext cx="5918602" cy="83082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2B204A4-436C-454C-AF57-C9A1C423ACF8}">
      <dsp:nvSpPr>
        <dsp:cNvPr id="0" name=""/>
        <dsp:cNvSpPr/>
      </dsp:nvSpPr>
      <dsp:spPr>
        <a:xfrm>
          <a:off x="251324" y="1227106"/>
          <a:ext cx="456954" cy="4569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512D39F-6AFE-46D9-B804-573397A0B471}">
      <dsp:nvSpPr>
        <dsp:cNvPr id="0" name=""/>
        <dsp:cNvSpPr/>
      </dsp:nvSpPr>
      <dsp:spPr>
        <a:xfrm>
          <a:off x="959603" y="1040171"/>
          <a:ext cx="4958998" cy="830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9" tIns="87929" rIns="87929" bIns="87929" numCol="1" spcCol="1270" anchor="ctr" anchorCtr="0">
          <a:noAutofit/>
        </a:bodyPr>
        <a:lstStyle/>
        <a:p>
          <a:pPr marL="0" lvl="0" indent="0" algn="l" defTabSz="933450">
            <a:lnSpc>
              <a:spcPct val="100000"/>
            </a:lnSpc>
            <a:spcBef>
              <a:spcPct val="0"/>
            </a:spcBef>
            <a:spcAft>
              <a:spcPct val="35000"/>
            </a:spcAft>
            <a:buNone/>
          </a:pPr>
          <a:r>
            <a:rPr lang="en-US" sz="2100" kern="1200" dirty="0"/>
            <a:t>Rewrite – in modern version of </a:t>
          </a:r>
          <a:r>
            <a:rPr lang="en-US" sz="2100" kern="1200" dirty="0" err="1"/>
            <a:t>.net</a:t>
          </a:r>
          <a:r>
            <a:rPr lang="en-US" sz="2100" kern="1200" dirty="0"/>
            <a:t>, or </a:t>
          </a:r>
          <a:r>
            <a:rPr lang="en-US" sz="2100" kern="1200" dirty="0" err="1"/>
            <a:t>.net</a:t>
          </a:r>
          <a:r>
            <a:rPr lang="en-US" sz="2100" kern="1200" dirty="0"/>
            <a:t> core, then </a:t>
          </a:r>
          <a:r>
            <a:rPr lang="en-US" sz="2100" kern="1200" dirty="0" err="1"/>
            <a:t>containterize</a:t>
          </a:r>
          <a:endParaRPr lang="en-US" sz="2100" kern="1200" dirty="0"/>
        </a:p>
      </dsp:txBody>
      <dsp:txXfrm>
        <a:off x="959603" y="1040171"/>
        <a:ext cx="4958998" cy="830825"/>
      </dsp:txXfrm>
    </dsp:sp>
    <dsp:sp modelId="{F1E7F8B5-AD73-49FE-BAF5-C23440BA7DBE}">
      <dsp:nvSpPr>
        <dsp:cNvPr id="0" name=""/>
        <dsp:cNvSpPr/>
      </dsp:nvSpPr>
      <dsp:spPr>
        <a:xfrm>
          <a:off x="0" y="2078703"/>
          <a:ext cx="5918602" cy="83082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6A41B5E-EF3B-45E2-8E75-35522D3D66E3}">
      <dsp:nvSpPr>
        <dsp:cNvPr id="0" name=""/>
        <dsp:cNvSpPr/>
      </dsp:nvSpPr>
      <dsp:spPr>
        <a:xfrm>
          <a:off x="251324" y="2265638"/>
          <a:ext cx="456954" cy="4569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64E61E8-D601-4674-8D41-2F3123C757EE}">
      <dsp:nvSpPr>
        <dsp:cNvPr id="0" name=""/>
        <dsp:cNvSpPr/>
      </dsp:nvSpPr>
      <dsp:spPr>
        <a:xfrm>
          <a:off x="959603" y="2078703"/>
          <a:ext cx="4958998" cy="830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9" tIns="87929" rIns="87929" bIns="87929" numCol="1" spcCol="1270" anchor="ctr" anchorCtr="0">
          <a:noAutofit/>
        </a:bodyPr>
        <a:lstStyle/>
        <a:p>
          <a:pPr marL="0" lvl="0" indent="0" algn="l" defTabSz="933450">
            <a:lnSpc>
              <a:spcPct val="100000"/>
            </a:lnSpc>
            <a:spcBef>
              <a:spcPct val="0"/>
            </a:spcBef>
            <a:spcAft>
              <a:spcPct val="35000"/>
            </a:spcAft>
            <a:buNone/>
          </a:pPr>
          <a:r>
            <a:rPr lang="en-US" sz="2100" kern="1200" dirty="0"/>
            <a:t>Redeploy - to a PaaS service such as Web Apps on Azure</a:t>
          </a:r>
        </a:p>
      </dsp:txBody>
      <dsp:txXfrm>
        <a:off x="959603" y="2078703"/>
        <a:ext cx="4958998" cy="830825"/>
      </dsp:txXfrm>
    </dsp:sp>
    <dsp:sp modelId="{D2D3B0E9-31FA-48E8-8048-C73BFBFFBFD4}">
      <dsp:nvSpPr>
        <dsp:cNvPr id="0" name=""/>
        <dsp:cNvSpPr/>
      </dsp:nvSpPr>
      <dsp:spPr>
        <a:xfrm>
          <a:off x="0" y="3117235"/>
          <a:ext cx="5918602" cy="83082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955BB7C-774D-43F8-82C3-24A77C3F3B2C}">
      <dsp:nvSpPr>
        <dsp:cNvPr id="0" name=""/>
        <dsp:cNvSpPr/>
      </dsp:nvSpPr>
      <dsp:spPr>
        <a:xfrm>
          <a:off x="251324" y="3304170"/>
          <a:ext cx="456954" cy="4569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12E94C-012D-4C10-ACC3-8ED411C90320}">
      <dsp:nvSpPr>
        <dsp:cNvPr id="0" name=""/>
        <dsp:cNvSpPr/>
      </dsp:nvSpPr>
      <dsp:spPr>
        <a:xfrm>
          <a:off x="959603" y="3117235"/>
          <a:ext cx="4958998" cy="830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9" tIns="87929" rIns="87929" bIns="87929" numCol="1" spcCol="1270" anchor="ctr" anchorCtr="0">
          <a:noAutofit/>
        </a:bodyPr>
        <a:lstStyle/>
        <a:p>
          <a:pPr marL="0" lvl="0" indent="0" algn="l" defTabSz="933450">
            <a:lnSpc>
              <a:spcPct val="100000"/>
            </a:lnSpc>
            <a:spcBef>
              <a:spcPct val="0"/>
            </a:spcBef>
            <a:spcAft>
              <a:spcPct val="35000"/>
            </a:spcAft>
            <a:buNone/>
          </a:pPr>
          <a:r>
            <a:rPr lang="en-US" sz="2100" kern="1200" dirty="0"/>
            <a:t>Maintain – maybe keeping a legacy VM is the best path forward</a:t>
          </a:r>
        </a:p>
      </dsp:txBody>
      <dsp:txXfrm>
        <a:off x="959603" y="3117235"/>
        <a:ext cx="4958998" cy="8308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2C1A1-9035-4A3C-8DFC-9C7E0A09F4EA}" type="datetimeFigureOut">
              <a:rPr lang="en-US" smtClean="0"/>
              <a:t>9/24/2018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BD8EC-DE4D-4F92-BF3C-A522CD0D1CE7}" type="slidenum">
              <a:rPr lang="en-US" smtClean="0"/>
              <a:t>‹#›</a:t>
            </a:fld>
            <a:endParaRPr lang="en-US" dirty="0"/>
          </a:p>
        </p:txBody>
      </p:sp>
    </p:spTree>
    <p:extLst>
      <p:ext uri="{BB962C8B-B14F-4D97-AF65-F5344CB8AC3E}">
        <p14:creationId xmlns:p14="http://schemas.microsoft.com/office/powerpoint/2010/main" val="184867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9/24/2018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4080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D8EC-DE4D-4F92-BF3C-A522CD0D1CE7}" type="slidenum">
              <a:rPr lang="en-US" smtClean="0"/>
              <a:t>37</a:t>
            </a:fld>
            <a:endParaRPr lang="en-US" dirty="0"/>
          </a:p>
        </p:txBody>
      </p:sp>
    </p:spTree>
    <p:extLst>
      <p:ext uri="{BB962C8B-B14F-4D97-AF65-F5344CB8AC3E}">
        <p14:creationId xmlns:p14="http://schemas.microsoft.com/office/powerpoint/2010/main" val="171679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9/24/2018 10:59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462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9/24/2018 10:59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9900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9/24/2018 10:59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91732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9/24/2018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7784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9/24/2018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8108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9/24/2018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2694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D8EC-DE4D-4F92-BF3C-A522CD0D1CE7}" type="slidenum">
              <a:rPr lang="en-US" smtClean="0"/>
              <a:t>12</a:t>
            </a:fld>
            <a:endParaRPr lang="en-US" dirty="0"/>
          </a:p>
        </p:txBody>
      </p:sp>
    </p:spTree>
    <p:extLst>
      <p:ext uri="{BB962C8B-B14F-4D97-AF65-F5344CB8AC3E}">
        <p14:creationId xmlns:p14="http://schemas.microsoft.com/office/powerpoint/2010/main" val="273177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D8EC-DE4D-4F92-BF3C-A522CD0D1CE7}" type="slidenum">
              <a:rPr lang="en-US" smtClean="0"/>
              <a:t>28</a:t>
            </a:fld>
            <a:endParaRPr lang="en-US" dirty="0"/>
          </a:p>
        </p:txBody>
      </p:sp>
    </p:spTree>
    <p:extLst>
      <p:ext uri="{BB962C8B-B14F-4D97-AF65-F5344CB8AC3E}">
        <p14:creationId xmlns:p14="http://schemas.microsoft.com/office/powerpoint/2010/main" val="380813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4BD8EC-DE4D-4F92-BF3C-A522CD0D1CE7}" type="slidenum">
              <a:rPr lang="en-US" smtClean="0"/>
              <a:t>36</a:t>
            </a:fld>
            <a:endParaRPr lang="en-US" dirty="0"/>
          </a:p>
        </p:txBody>
      </p:sp>
    </p:spTree>
    <p:extLst>
      <p:ext uri="{BB962C8B-B14F-4D97-AF65-F5344CB8AC3E}">
        <p14:creationId xmlns:p14="http://schemas.microsoft.com/office/powerpoint/2010/main" val="151396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DDA7-E48D-4ABB-ADE2-B9CB7C59E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35098-39BE-4B70-9341-FF24706AD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AF517-8BA7-47DF-9E39-9A03CD24F52D}"/>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F001E1EC-2E8C-4C03-8B0D-FEAD2A94DE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48AE9E-BFB6-4641-9958-7AC853140D8F}"/>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216275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9B5-41A8-4B4C-A6ED-3C3127A1C6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C7E47-04DC-4E77-8E3F-55B55772C2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22DC2-4BD6-492D-8A5A-DF32CB59BF8D}"/>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B3B5456E-4CAB-4C6D-8E62-AE49F7C732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BDCFF-01BD-4440-87BB-D74EF24D69EA}"/>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160630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E61D92-8F58-4E56-9846-C4A8AC71A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E39A9-E24E-4942-ACCA-BADEE200AF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5D6C0-796A-498F-A0F8-86D10E527C7F}"/>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E5540E74-10F3-4BC4-A6FA-95C8D3203F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D8DC8D-E4CB-4970-AA97-3833CF0F5C21}"/>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408878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00000"/>
        </a:solidFill>
        <a:effectLst/>
      </p:bgPr>
    </p:bg>
    <p:spTree>
      <p:nvGrpSpPr>
        <p:cNvPr id="1" name=""/>
        <p:cNvGrpSpPr/>
        <p:nvPr/>
      </p:nvGrpSpPr>
      <p:grpSpPr>
        <a:xfrm>
          <a:off x="0" y="0"/>
          <a:ext cx="0" cy="0"/>
          <a:chOff x="0" y="0"/>
          <a:chExt cx="0" cy="0"/>
        </a:xfrm>
      </p:grpSpPr>
      <p:sp>
        <p:nvSpPr>
          <p:cNvPr id="10" name="TextBox 9"/>
          <p:cNvSpPr txBox="1"/>
          <p:nvPr userDrawn="1"/>
        </p:nvSpPr>
        <p:spPr>
          <a:xfrm>
            <a:off x="14041" y="-82018"/>
            <a:ext cx="12296412" cy="6880336"/>
          </a:xfrm>
          <a:prstGeom prst="rect">
            <a:avLst/>
          </a:prstGeom>
          <a:noFill/>
        </p:spPr>
        <p:txBody>
          <a:bodyPr wrap="square" rtlCol="0">
            <a:spAutoFit/>
          </a:bodyPr>
          <a:lstStyle/>
          <a:p>
            <a:r>
              <a:rPr lang="en-NZ" sz="1765" dirty="0">
                <a:solidFill>
                  <a:schemeClr val="bg1"/>
                </a:solidFill>
                <a:latin typeface="Segoe UI Light" panose="020B0502040204020203" pitchFamily="34" charset="0"/>
                <a:cs typeface="Segoe UI Light" panose="020B0502040204020203" pitchFamily="34" charset="0"/>
              </a:rPr>
              <a:t>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a:t>
            </a:r>
          </a:p>
        </p:txBody>
      </p:sp>
      <p:sp>
        <p:nvSpPr>
          <p:cNvPr id="13" name="Rectangle 12"/>
          <p:cNvSpPr/>
          <p:nvPr userDrawn="1"/>
        </p:nvSpPr>
        <p:spPr>
          <a:xfrm>
            <a:off x="2316" y="-19601"/>
            <a:ext cx="12192000" cy="6864509"/>
          </a:xfrm>
          <a:prstGeom prst="rect">
            <a:avLst/>
          </a:prstGeom>
          <a:gradFill flip="none" rotWithShape="1">
            <a:gsLst>
              <a:gs pos="54000">
                <a:srgbClr val="000000">
                  <a:alpha val="62000"/>
                </a:srgbClr>
              </a:gs>
              <a:gs pos="80000">
                <a:schemeClr val="tx1"/>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765" dirty="0"/>
          </a:p>
        </p:txBody>
      </p:sp>
      <p:sp>
        <p:nvSpPr>
          <p:cNvPr id="14" name="Rectangle 13"/>
          <p:cNvSpPr/>
          <p:nvPr userDrawn="1"/>
        </p:nvSpPr>
        <p:spPr bwMode="auto">
          <a:xfrm>
            <a:off x="2316" y="5942004"/>
            <a:ext cx="12192000" cy="89639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endParaRPr>
          </a:p>
        </p:txBody>
      </p:sp>
      <p:pic>
        <p:nvPicPr>
          <p:cNvPr id="15" name="Picture 14"/>
          <p:cNvPicPr>
            <a:picLocks noChangeAspect="1"/>
          </p:cNvPicPr>
          <p:nvPr userDrawn="1"/>
        </p:nvPicPr>
        <p:blipFill>
          <a:blip r:embed="rId2"/>
          <a:stretch>
            <a:fillRect/>
          </a:stretch>
        </p:blipFill>
        <p:spPr>
          <a:xfrm>
            <a:off x="281830" y="6237788"/>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81830" y="178991"/>
            <a:ext cx="11443481" cy="2077911"/>
          </a:xfrm>
          <a:solidFill>
            <a:srgbClr val="000000"/>
          </a:solidFill>
        </p:spPr>
        <p:txBody>
          <a:bodyPr lIns="146304" tIns="91440" rIns="146304" bIns="91440" anchor="t" anchorCtr="0"/>
          <a:lstStyle>
            <a:lvl1pPr>
              <a:defRPr sz="5882" spc="-98" baseline="0">
                <a:solidFill>
                  <a:schemeClr val="bg1"/>
                </a:solidFill>
              </a:defRPr>
            </a:lvl1pPr>
          </a:lstStyle>
          <a:p>
            <a:r>
              <a:rPr lang="en-US" dirty="0"/>
              <a:t>Presentation title</a:t>
            </a:r>
          </a:p>
        </p:txBody>
      </p:sp>
      <p:sp>
        <p:nvSpPr>
          <p:cNvPr id="9" name="Text Placeholder 4"/>
          <p:cNvSpPr>
            <a:spLocks noGrp="1"/>
          </p:cNvSpPr>
          <p:nvPr>
            <p:ph type="body" sz="quarter" idx="12" hasCustomPrompt="1"/>
          </p:nvPr>
        </p:nvSpPr>
        <p:spPr bwMode="white">
          <a:xfrm>
            <a:off x="268617" y="3428999"/>
            <a:ext cx="7490303" cy="813419"/>
          </a:xfrm>
          <a:solidFill>
            <a:srgbClr val="000000"/>
          </a:solidFill>
        </p:spPr>
        <p:txBody>
          <a:bodyPr lIns="146304" tIns="109728" rIns="146304" bIns="109728">
            <a:noAutofit/>
          </a:bodyPr>
          <a:lstStyle>
            <a:lvl1pPr marL="0" indent="0">
              <a:spcBef>
                <a:spcPts val="0"/>
              </a:spcBef>
              <a:buNone/>
              <a:defRPr sz="3137" spc="0" baseline="0">
                <a:solidFill>
                  <a:schemeClr val="bg1"/>
                </a:solidFill>
                <a:latin typeface="+mj-lt"/>
              </a:defRPr>
            </a:lvl1pPr>
          </a:lstStyle>
          <a:p>
            <a:pPr lvl="0"/>
            <a:r>
              <a:rPr lang="en-US" dirty="0"/>
              <a:t>Speaker Name</a:t>
            </a:r>
          </a:p>
        </p:txBody>
      </p:sp>
      <p:pic>
        <p:nvPicPr>
          <p:cNvPr id="2" name="Picture 1">
            <a:extLst>
              <a:ext uri="{FF2B5EF4-FFF2-40B4-BE49-F238E27FC236}">
                <a16:creationId xmlns:a16="http://schemas.microsoft.com/office/drawing/2014/main" id="{F9209B67-FD4E-4B62-A738-A590FD0A465D}"/>
              </a:ext>
            </a:extLst>
          </p:cNvPr>
          <p:cNvPicPr>
            <a:picLocks noChangeAspect="1"/>
          </p:cNvPicPr>
          <p:nvPr userDrawn="1"/>
        </p:nvPicPr>
        <p:blipFill>
          <a:blip r:embed="rId4"/>
          <a:stretch>
            <a:fillRect/>
          </a:stretch>
        </p:blipFill>
        <p:spPr>
          <a:xfrm>
            <a:off x="9649647" y="5942004"/>
            <a:ext cx="2528312" cy="819426"/>
          </a:xfrm>
          <a:prstGeom prst="rect">
            <a:avLst/>
          </a:prstGeom>
        </p:spPr>
      </p:pic>
    </p:spTree>
    <p:extLst>
      <p:ext uri="{BB962C8B-B14F-4D97-AF65-F5344CB8AC3E}">
        <p14:creationId xmlns:p14="http://schemas.microsoft.com/office/powerpoint/2010/main" val="239481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000000"/>
        </a:solidFill>
        <a:effectLst/>
      </p:bgPr>
    </p:bg>
    <p:spTree>
      <p:nvGrpSpPr>
        <p:cNvPr id="1" name=""/>
        <p:cNvGrpSpPr/>
        <p:nvPr/>
      </p:nvGrpSpPr>
      <p:grpSpPr>
        <a:xfrm>
          <a:off x="0" y="0"/>
          <a:ext cx="0" cy="0"/>
          <a:chOff x="0" y="0"/>
          <a:chExt cx="0" cy="0"/>
        </a:xfrm>
      </p:grpSpPr>
      <p:sp>
        <p:nvSpPr>
          <p:cNvPr id="10" name="TextBox 9"/>
          <p:cNvSpPr txBox="1"/>
          <p:nvPr userDrawn="1"/>
        </p:nvSpPr>
        <p:spPr>
          <a:xfrm>
            <a:off x="14041" y="-82018"/>
            <a:ext cx="12296412" cy="6880336"/>
          </a:xfrm>
          <a:prstGeom prst="rect">
            <a:avLst/>
          </a:prstGeom>
          <a:noFill/>
        </p:spPr>
        <p:txBody>
          <a:bodyPr wrap="square" rtlCol="0">
            <a:spAutoFit/>
          </a:bodyPr>
          <a:lstStyle/>
          <a:p>
            <a:r>
              <a:rPr lang="en-NZ" sz="1765" dirty="0">
                <a:solidFill>
                  <a:schemeClr val="bg1"/>
                </a:solidFill>
                <a:latin typeface="Segoe UI Light" panose="020B0502040204020203" pitchFamily="34" charset="0"/>
                <a:cs typeface="Segoe UI Light" panose="020B0502040204020203" pitchFamily="34" charset="0"/>
              </a:rPr>
              <a:t>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01</a:t>
            </a:r>
          </a:p>
        </p:txBody>
      </p:sp>
      <p:sp>
        <p:nvSpPr>
          <p:cNvPr id="13" name="Rectangle 12"/>
          <p:cNvSpPr/>
          <p:nvPr userDrawn="1"/>
        </p:nvSpPr>
        <p:spPr>
          <a:xfrm>
            <a:off x="2316" y="-19601"/>
            <a:ext cx="12192000" cy="6864509"/>
          </a:xfrm>
          <a:prstGeom prst="rect">
            <a:avLst/>
          </a:prstGeom>
          <a:gradFill flip="none" rotWithShape="1">
            <a:gsLst>
              <a:gs pos="54000">
                <a:srgbClr val="000000">
                  <a:alpha val="62000"/>
                </a:srgbClr>
              </a:gs>
              <a:gs pos="80000">
                <a:schemeClr val="tx1"/>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765" dirty="0"/>
          </a:p>
        </p:txBody>
      </p:sp>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a:extLst>
              <a:ext uri="{FF2B5EF4-FFF2-40B4-BE49-F238E27FC236}">
                <a16:creationId xmlns:a16="http://schemas.microsoft.com/office/drawing/2014/main" id="{4C907488-35C1-4D7C-8C3F-B38B204221A9}"/>
              </a:ext>
            </a:extLst>
          </p:cNvPr>
          <p:cNvSpPr>
            <a:spLocks noGrp="1"/>
          </p:cNvSpPr>
          <p:nvPr>
            <p:ph type="title"/>
          </p:nvPr>
        </p:nvSpPr>
        <p:spPr>
          <a:xfrm>
            <a:off x="601895" y="2695368"/>
            <a:ext cx="10515600" cy="1325563"/>
          </a:xfrm>
          <a:gradFill flip="none" rotWithShape="1">
            <a:gsLst>
              <a:gs pos="0">
                <a:schemeClr val="tx1"/>
              </a:gs>
              <a:gs pos="74000">
                <a:schemeClr val="tx1">
                  <a:alpha val="44000"/>
                </a:schemeClr>
              </a:gs>
              <a:gs pos="83000">
                <a:srgbClr val="000000">
                  <a:alpha val="28000"/>
                </a:srgbClr>
              </a:gs>
              <a:gs pos="100000">
                <a:srgbClr val="000000">
                  <a:alpha val="0"/>
                </a:srgbClr>
              </a:gs>
            </a:gsLst>
            <a:lin ang="0" scaled="1"/>
            <a:tileRect/>
          </a:gradFill>
        </p:spPr>
        <p:txBody>
          <a:bodyPr>
            <a:normAutofit/>
          </a:bodyPr>
          <a:lstStyle>
            <a:lvl1pPr>
              <a:defRPr sz="4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988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7B72-C31F-4240-8AAA-8486C192A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FD8BB-7B0B-4279-A43C-2BABC00F16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052B8-391F-4365-B8F9-4D0010479774}"/>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C79F9C00-CECD-4D37-AB4A-EC6FE7E677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904FEE-29D7-42A1-9249-E9FCE3C3644C}"/>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252456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1F78-4941-49AD-B20D-FC3568650C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68B84C-5575-448C-9078-3E38B8391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64C956-4094-4896-BFC9-40C701B9E2C4}"/>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6364904D-5838-4C6B-9206-F156514980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3F228A-6DF0-4C1D-91E8-0628F4DE06CA}"/>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262673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FC99-79E1-483B-B816-A4042975D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818BC-9825-4683-9F61-BC8E436211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EF906-FA55-41B1-BC12-70067583AF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8208C-EB8C-4BF2-B65E-809F01FFAA27}"/>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6" name="Footer Placeholder 5">
            <a:extLst>
              <a:ext uri="{FF2B5EF4-FFF2-40B4-BE49-F238E27FC236}">
                <a16:creationId xmlns:a16="http://schemas.microsoft.com/office/drawing/2014/main" id="{0F5FF3DB-7EFB-4187-9189-E7783BA10A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CF5AB-547F-49BE-80E9-9B2375C8DE5E}"/>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417971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56D7-FE31-42D3-B303-FE321C38CC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A4B96-0E32-41D8-92D7-17428A8AE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4B9EA7-ADA5-4A24-966F-6D5D43F6FB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33893-E00C-4747-AC67-D57B05D4F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19FB62-DE6A-4E89-9A31-AB6873DF0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D1EE1E-A186-401E-9E0A-9FFF98A7E953}"/>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8" name="Footer Placeholder 7">
            <a:extLst>
              <a:ext uri="{FF2B5EF4-FFF2-40B4-BE49-F238E27FC236}">
                <a16:creationId xmlns:a16="http://schemas.microsoft.com/office/drawing/2014/main" id="{92682E55-1D7E-4F7D-902C-55423B8B22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23EAE8-EB66-41A3-BDBE-CFA75D94AA93}"/>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373066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9AA0-E26B-4765-9071-B9E2E2781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229B7-C8F0-4326-AB2B-B4C09BE69911}"/>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4" name="Footer Placeholder 3">
            <a:extLst>
              <a:ext uri="{FF2B5EF4-FFF2-40B4-BE49-F238E27FC236}">
                <a16:creationId xmlns:a16="http://schemas.microsoft.com/office/drawing/2014/main" id="{D1B4630E-70C1-4C89-95D4-A79E688103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8995D9A-89CA-4D0F-9CF7-A66B19925FC5}"/>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219022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5DA4C-7701-4383-9DF7-D39EC89D5C1D}"/>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3" name="Footer Placeholder 2">
            <a:extLst>
              <a:ext uri="{FF2B5EF4-FFF2-40B4-BE49-F238E27FC236}">
                <a16:creationId xmlns:a16="http://schemas.microsoft.com/office/drawing/2014/main" id="{D8840204-80CC-42A7-85F7-2C9BEFE5C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42188A-F986-4C16-AC87-337CA135106E}"/>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12655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DDB7-A059-410C-B736-EEAC16B54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72FF3C-430D-4155-961B-802899B20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6A155-1296-480A-B397-488E0C2D0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F0246B-D74F-43C1-A004-4752E99C3790}"/>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6" name="Footer Placeholder 5">
            <a:extLst>
              <a:ext uri="{FF2B5EF4-FFF2-40B4-BE49-F238E27FC236}">
                <a16:creationId xmlns:a16="http://schemas.microsoft.com/office/drawing/2014/main" id="{C5B9E722-D85F-43C6-A6A5-D35365CB48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2D3DBC1-0132-41EC-B1B6-A9746F9E581C}"/>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401551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A236-C998-4C70-9CA2-F9CBD6456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AF59C1-8FB1-4FFC-9961-768E96BAF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5838D3-CD2E-42C4-9A58-340421E7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201792-A956-4C8D-8E22-03FE6D9EB7F1}"/>
              </a:ext>
            </a:extLst>
          </p:cNvPr>
          <p:cNvSpPr>
            <a:spLocks noGrp="1"/>
          </p:cNvSpPr>
          <p:nvPr>
            <p:ph type="dt" sz="half" idx="10"/>
          </p:nvPr>
        </p:nvSpPr>
        <p:spPr/>
        <p:txBody>
          <a:bodyPr/>
          <a:lstStyle/>
          <a:p>
            <a:fld id="{05815E26-DF7F-464A-B73E-D611D716EEEC}" type="datetimeFigureOut">
              <a:rPr lang="en-US" smtClean="0"/>
              <a:t>9/24/2018</a:t>
            </a:fld>
            <a:endParaRPr lang="en-US" dirty="0"/>
          </a:p>
        </p:txBody>
      </p:sp>
      <p:sp>
        <p:nvSpPr>
          <p:cNvPr id="6" name="Footer Placeholder 5">
            <a:extLst>
              <a:ext uri="{FF2B5EF4-FFF2-40B4-BE49-F238E27FC236}">
                <a16:creationId xmlns:a16="http://schemas.microsoft.com/office/drawing/2014/main" id="{FCB318AD-FF76-4C59-ABB2-93D1A10DE3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D73E7B-48F1-4A6A-8108-436FEB99ECC2}"/>
              </a:ext>
            </a:extLst>
          </p:cNvPr>
          <p:cNvSpPr>
            <a:spLocks noGrp="1"/>
          </p:cNvSpPr>
          <p:nvPr>
            <p:ph type="sldNum" sz="quarter" idx="12"/>
          </p:nvPr>
        </p:nvSpPr>
        <p:spPr/>
        <p:txBody>
          <a:bodyPr/>
          <a:lstStyle/>
          <a:p>
            <a:fld id="{4FAE515A-06CD-4538-9AAC-5EB1D7DC4B44}" type="slidenum">
              <a:rPr lang="en-US" smtClean="0"/>
              <a:t>‹#›</a:t>
            </a:fld>
            <a:endParaRPr lang="en-US" dirty="0"/>
          </a:p>
        </p:txBody>
      </p:sp>
    </p:spTree>
    <p:extLst>
      <p:ext uri="{BB962C8B-B14F-4D97-AF65-F5344CB8AC3E}">
        <p14:creationId xmlns:p14="http://schemas.microsoft.com/office/powerpoint/2010/main" val="381835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7C41-9632-4F9A-B124-07993A964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A16780-E70F-4111-9CD8-BEAFC220E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0AC0B-9796-47CF-918D-95B9FD306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15E26-DF7F-464A-B73E-D611D716EEEC}" type="datetimeFigureOut">
              <a:rPr lang="en-US" smtClean="0"/>
              <a:t>9/24/2018</a:t>
            </a:fld>
            <a:endParaRPr lang="en-US" dirty="0"/>
          </a:p>
        </p:txBody>
      </p:sp>
      <p:sp>
        <p:nvSpPr>
          <p:cNvPr id="5" name="Footer Placeholder 4">
            <a:extLst>
              <a:ext uri="{FF2B5EF4-FFF2-40B4-BE49-F238E27FC236}">
                <a16:creationId xmlns:a16="http://schemas.microsoft.com/office/drawing/2014/main" id="{B734000B-D368-4B24-A225-FC58E23CD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B8CF78-4077-46FF-A978-03132B577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E515A-06CD-4538-9AAC-5EB1D7DC4B44}" type="slidenum">
              <a:rPr lang="en-US" smtClean="0"/>
              <a:t>‹#›</a:t>
            </a:fld>
            <a:endParaRPr lang="en-US" dirty="0"/>
          </a:p>
        </p:txBody>
      </p:sp>
    </p:spTree>
    <p:extLst>
      <p:ext uri="{BB962C8B-B14F-4D97-AF65-F5344CB8AC3E}">
        <p14:creationId xmlns:p14="http://schemas.microsoft.com/office/powerpoint/2010/main" val="255870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5.sv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1.sv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4.emf"/></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paulbouwer/windows-containers-worksho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hyperlink" Target="http://aka.ms/NZopenhack"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svg"/><Relationship Id="rId1" Type="http://schemas.openxmlformats.org/officeDocument/2006/relationships/slideLayout" Target="../slideLayouts/slideLayout6.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86047" y="3880669"/>
            <a:ext cx="5756790" cy="1623627"/>
          </a:xfrm>
        </p:spPr>
        <p:txBody>
          <a:bodyPr/>
          <a:lstStyle/>
          <a:p>
            <a:r>
              <a:rPr lang="en-NZ" dirty="0"/>
              <a:t>Regan Murphy</a:t>
            </a:r>
          </a:p>
          <a:p>
            <a:r>
              <a:rPr lang="en-NZ" sz="1961" dirty="0"/>
              <a:t>Software Engineer</a:t>
            </a:r>
          </a:p>
          <a:p>
            <a:r>
              <a:rPr lang="en-NZ" sz="1961" dirty="0"/>
              <a:t>Microsoft</a:t>
            </a:r>
          </a:p>
          <a:p>
            <a:endParaRPr lang="en-NZ" sz="1961" dirty="0"/>
          </a:p>
          <a:p>
            <a:r>
              <a:rPr lang="en-NZ" sz="1961" dirty="0"/>
              <a:t>     @nzregs</a:t>
            </a:r>
          </a:p>
        </p:txBody>
      </p:sp>
      <p:pic>
        <p:nvPicPr>
          <p:cNvPr id="6" name="Picture 5"/>
          <p:cNvPicPr>
            <a:picLocks noChangeAspect="1"/>
          </p:cNvPicPr>
          <p:nvPr/>
        </p:nvPicPr>
        <p:blipFill>
          <a:blip r:embed="rId3"/>
          <a:stretch>
            <a:fillRect/>
          </a:stretch>
        </p:blipFill>
        <p:spPr>
          <a:xfrm>
            <a:off x="370864" y="5068792"/>
            <a:ext cx="537855" cy="537855"/>
          </a:xfrm>
          <a:prstGeom prst="rect">
            <a:avLst/>
          </a:prstGeom>
        </p:spPr>
      </p:pic>
      <p:sp>
        <p:nvSpPr>
          <p:cNvPr id="7" name="Oval 6">
            <a:extLst>
              <a:ext uri="{FF2B5EF4-FFF2-40B4-BE49-F238E27FC236}">
                <a16:creationId xmlns:a16="http://schemas.microsoft.com/office/drawing/2014/main" id="{3E629DCD-557A-422D-890A-42D85E9E9B15}"/>
              </a:ext>
            </a:extLst>
          </p:cNvPr>
          <p:cNvSpPr/>
          <p:nvPr/>
        </p:nvSpPr>
        <p:spPr bwMode="auto">
          <a:xfrm>
            <a:off x="5253777" y="3498574"/>
            <a:ext cx="1401582" cy="140158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35A38C4D-D109-43F9-8883-A155D606F884}"/>
              </a:ext>
            </a:extLst>
          </p:cNvPr>
          <p:cNvSpPr>
            <a:spLocks noGrp="1"/>
          </p:cNvSpPr>
          <p:nvPr>
            <p:ph type="title"/>
          </p:nvPr>
        </p:nvSpPr>
        <p:spPr>
          <a:xfrm>
            <a:off x="328936" y="310784"/>
            <a:ext cx="11722259" cy="1661853"/>
          </a:xfrm>
        </p:spPr>
        <p:txBody>
          <a:bodyPr>
            <a:normAutofit fontScale="90000"/>
          </a:bodyPr>
          <a:lstStyle/>
          <a:p>
            <a:r>
              <a:rPr lang="en-US" dirty="0"/>
              <a:t>Move legacy apps to Windows Containers</a:t>
            </a:r>
            <a:br>
              <a:rPr lang="en-US" dirty="0"/>
            </a:br>
            <a:r>
              <a:rPr lang="en-US" sz="3600" dirty="0"/>
              <a:t>(to take advantage of modern infrastructure and orchestration)</a:t>
            </a:r>
            <a:endParaRPr lang="en-US" dirty="0"/>
          </a:p>
        </p:txBody>
      </p:sp>
    </p:spTree>
    <p:extLst>
      <p:ext uri="{BB962C8B-B14F-4D97-AF65-F5344CB8AC3E}">
        <p14:creationId xmlns:p14="http://schemas.microsoft.com/office/powerpoint/2010/main" val="228691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32B53A-0BB1-447B-B1FF-39EAC03EC286}"/>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Windows Server container versions</a:t>
            </a:r>
          </a:p>
        </p:txBody>
      </p:sp>
      <p:sp>
        <p:nvSpPr>
          <p:cNvPr id="3" name="Content Placeholder 2">
            <a:extLst>
              <a:ext uri="{FF2B5EF4-FFF2-40B4-BE49-F238E27FC236}">
                <a16:creationId xmlns:a16="http://schemas.microsoft.com/office/drawing/2014/main" id="{744A2239-976E-48DF-A663-4161D26B1602}"/>
              </a:ext>
            </a:extLst>
          </p:cNvPr>
          <p:cNvSpPr>
            <a:spLocks noGrp="1"/>
          </p:cNvSpPr>
          <p:nvPr>
            <p:ph sz="half" idx="1"/>
          </p:nvPr>
        </p:nvSpPr>
        <p:spPr>
          <a:xfrm>
            <a:off x="4380855" y="1412489"/>
            <a:ext cx="3427283" cy="4363844"/>
          </a:xfrm>
        </p:spPr>
        <p:txBody>
          <a:bodyPr>
            <a:normAutofit/>
          </a:bodyPr>
          <a:lstStyle/>
          <a:p>
            <a:pPr marL="0" indent="0">
              <a:buNone/>
            </a:pPr>
            <a:r>
              <a:rPr lang="en-US" sz="2000" b="1" dirty="0"/>
              <a:t>Windows Server Core</a:t>
            </a:r>
          </a:p>
          <a:p>
            <a:r>
              <a:rPr lang="en-US" sz="2000" dirty="0"/>
              <a:t>Use for legacy application</a:t>
            </a:r>
          </a:p>
          <a:p>
            <a:r>
              <a:rPr lang="en-US" sz="2000" dirty="0"/>
              <a:t>Includes full .NET framework</a:t>
            </a:r>
          </a:p>
          <a:p>
            <a:r>
              <a:rPr lang="en-US" sz="2000" dirty="0"/>
              <a:t>Can run IIS and Windows Services</a:t>
            </a:r>
          </a:p>
          <a:p>
            <a:r>
              <a:rPr lang="en-US" sz="2000" dirty="0"/>
              <a:t>Larger Container Sizes (GBs)</a:t>
            </a:r>
          </a:p>
        </p:txBody>
      </p:sp>
      <p:cxnSp>
        <p:nvCxnSpPr>
          <p:cNvPr id="15" name="Straight Connector 1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53AE91-C833-45E6-BFF7-1C51F8B9D29F}"/>
              </a:ext>
            </a:extLst>
          </p:cNvPr>
          <p:cNvSpPr>
            <a:spLocks noGrp="1"/>
          </p:cNvSpPr>
          <p:nvPr>
            <p:ph sz="half" idx="2"/>
          </p:nvPr>
        </p:nvSpPr>
        <p:spPr>
          <a:xfrm>
            <a:off x="8451604" y="1412489"/>
            <a:ext cx="3197701" cy="4363844"/>
          </a:xfrm>
        </p:spPr>
        <p:txBody>
          <a:bodyPr>
            <a:normAutofit/>
          </a:bodyPr>
          <a:lstStyle/>
          <a:p>
            <a:pPr marL="0" indent="0">
              <a:buNone/>
            </a:pPr>
            <a:r>
              <a:rPr lang="en-US" sz="2000" b="1" dirty="0"/>
              <a:t>Nano Server</a:t>
            </a:r>
          </a:p>
          <a:p>
            <a:r>
              <a:rPr lang="en-US" sz="2000" dirty="0"/>
              <a:t>Use for cloud-first applications</a:t>
            </a:r>
          </a:p>
          <a:p>
            <a:r>
              <a:rPr lang="en-US" sz="2000" dirty="0" err="1"/>
              <a:t>Optimised</a:t>
            </a:r>
            <a:r>
              <a:rPr lang="en-US" sz="2000" dirty="0"/>
              <a:t> for .NET Core</a:t>
            </a:r>
          </a:p>
          <a:p>
            <a:r>
              <a:rPr lang="en-US" sz="2000" dirty="0" err="1"/>
              <a:t>Powershell</a:t>
            </a:r>
            <a:r>
              <a:rPr lang="en-US" sz="2000" dirty="0"/>
              <a:t> Core, .NET Core, and WMI not included</a:t>
            </a:r>
          </a:p>
          <a:p>
            <a:r>
              <a:rPr lang="en-US" sz="2000" dirty="0"/>
              <a:t>Available as container image only from 1709</a:t>
            </a:r>
          </a:p>
          <a:p>
            <a:endParaRPr lang="en-US" sz="2000" dirty="0"/>
          </a:p>
        </p:txBody>
      </p:sp>
      <p:pic>
        <p:nvPicPr>
          <p:cNvPr id="14" name="Picture 13">
            <a:extLst>
              <a:ext uri="{FF2B5EF4-FFF2-40B4-BE49-F238E27FC236}">
                <a16:creationId xmlns:a16="http://schemas.microsoft.com/office/drawing/2014/main" id="{DFEABAE7-822D-42DE-BEEA-CEC584B257AF}"/>
              </a:ext>
            </a:extLst>
          </p:cNvPr>
          <p:cNvPicPr>
            <a:picLocks noChangeAspect="1"/>
          </p:cNvPicPr>
          <p:nvPr/>
        </p:nvPicPr>
        <p:blipFill>
          <a:blip r:embed="rId2"/>
          <a:stretch>
            <a:fillRect/>
          </a:stretch>
        </p:blipFill>
        <p:spPr>
          <a:xfrm>
            <a:off x="8451604" y="4607253"/>
            <a:ext cx="3516048" cy="2305473"/>
          </a:xfrm>
          <a:prstGeom prst="rect">
            <a:avLst/>
          </a:prstGeom>
        </p:spPr>
      </p:pic>
      <p:pic>
        <p:nvPicPr>
          <p:cNvPr id="16" name="Picture 15">
            <a:extLst>
              <a:ext uri="{FF2B5EF4-FFF2-40B4-BE49-F238E27FC236}">
                <a16:creationId xmlns:a16="http://schemas.microsoft.com/office/drawing/2014/main" id="{09624937-BF7D-45FD-A55F-63EFB73BB87C}"/>
              </a:ext>
            </a:extLst>
          </p:cNvPr>
          <p:cNvPicPr>
            <a:picLocks noChangeAspect="1"/>
          </p:cNvPicPr>
          <p:nvPr/>
        </p:nvPicPr>
        <p:blipFill>
          <a:blip r:embed="rId3"/>
          <a:stretch>
            <a:fillRect/>
          </a:stretch>
        </p:blipFill>
        <p:spPr>
          <a:xfrm>
            <a:off x="4380782" y="4607253"/>
            <a:ext cx="3495670" cy="2250747"/>
          </a:xfrm>
          <a:prstGeom prst="rect">
            <a:avLst/>
          </a:prstGeom>
        </p:spPr>
      </p:pic>
    </p:spTree>
    <p:extLst>
      <p:ext uri="{BB962C8B-B14F-4D97-AF65-F5344CB8AC3E}">
        <p14:creationId xmlns:p14="http://schemas.microsoft.com/office/powerpoint/2010/main" val="245287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2E2EBA-642F-4D75-858F-D24875270940}"/>
              </a:ext>
            </a:extLst>
          </p:cNvPr>
          <p:cNvSpPr>
            <a:spLocks noGrp="1"/>
          </p:cNvSpPr>
          <p:nvPr>
            <p:ph type="title"/>
          </p:nvPr>
        </p:nvSpPr>
        <p:spPr>
          <a:xfrm>
            <a:off x="601894" y="2695368"/>
            <a:ext cx="10930847" cy="1325563"/>
          </a:xfrm>
        </p:spPr>
        <p:txBody>
          <a:bodyPr/>
          <a:lstStyle/>
          <a:p>
            <a:r>
              <a:rPr lang="en-US" dirty="0"/>
              <a:t>Getting started</a:t>
            </a:r>
          </a:p>
        </p:txBody>
      </p:sp>
    </p:spTree>
    <p:extLst>
      <p:ext uri="{BB962C8B-B14F-4D97-AF65-F5344CB8AC3E}">
        <p14:creationId xmlns:p14="http://schemas.microsoft.com/office/powerpoint/2010/main" val="198005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8DEC158-0966-454B-97F6-8B8DD934AB15}"/>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Migrate?  Rewrite?</a:t>
            </a:r>
            <a:br>
              <a:rPr lang="en-US" sz="4000" dirty="0">
                <a:solidFill>
                  <a:srgbClr val="FFFFFF"/>
                </a:solidFill>
              </a:rPr>
            </a:br>
            <a:r>
              <a:rPr lang="en-US" sz="4000" dirty="0">
                <a:solidFill>
                  <a:srgbClr val="FFFFFF"/>
                </a:solidFill>
              </a:rPr>
              <a:t>Redeploy? Maintain?</a:t>
            </a:r>
          </a:p>
        </p:txBody>
      </p:sp>
      <p:graphicFrame>
        <p:nvGraphicFramePr>
          <p:cNvPr id="5" name="Content Placeholder 2">
            <a:extLst>
              <a:ext uri="{FF2B5EF4-FFF2-40B4-BE49-F238E27FC236}">
                <a16:creationId xmlns:a16="http://schemas.microsoft.com/office/drawing/2014/main" id="{E9210FBE-963A-4ACE-A66D-15D3C35A72BF}"/>
              </a:ext>
            </a:extLst>
          </p:cNvPr>
          <p:cNvGraphicFramePr>
            <a:graphicFrameLocks noGrp="1"/>
          </p:cNvGraphicFramePr>
          <p:nvPr>
            <p:ph idx="1"/>
            <p:extLst>
              <p:ext uri="{D42A27DB-BD31-4B8C-83A1-F6EECF244321}">
                <p14:modId xmlns:p14="http://schemas.microsoft.com/office/powerpoint/2010/main" val="668311506"/>
              </p:ext>
            </p:extLst>
          </p:nvPr>
        </p:nvGraphicFramePr>
        <p:xfrm>
          <a:off x="5492348" y="2222500"/>
          <a:ext cx="5918602" cy="394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ectangle 22" descr="Checklist">
            <a:extLst>
              <a:ext uri="{FF2B5EF4-FFF2-40B4-BE49-F238E27FC236}">
                <a16:creationId xmlns:a16="http://schemas.microsoft.com/office/drawing/2014/main" id="{1A75BAF9-7AC1-4BBC-8817-4AC8490B0BD9}"/>
              </a:ext>
            </a:extLst>
          </p:cNvPr>
          <p:cNvSpPr/>
          <p:nvPr/>
        </p:nvSpPr>
        <p:spPr>
          <a:xfrm>
            <a:off x="5488969" y="927434"/>
            <a:ext cx="590660" cy="590660"/>
          </a:xfrm>
          <a:prstGeom prst="rect">
            <a:avLst/>
          </a:prstGeom>
          <a:blipFill>
            <a:blip r:embed="rId8">
              <a:extLst>
                <a:ext uri="{96DAC541-7B7A-43D3-8B79-37D633B846F1}">
                  <asvg:svgBlip xmlns:asvg="http://schemas.microsoft.com/office/drawing/2016/SVG/main" r:embed="rId9"/>
                </a:ext>
              </a:extLst>
            </a:blip>
            <a:srcRect/>
            <a:stretch>
              <a:fillRect/>
            </a:stretch>
          </a:blipFill>
          <a:ln>
            <a:noFill/>
          </a:ln>
        </p:spPr>
        <p:style>
          <a:lnRef idx="0">
            <a:scrgbClr r="0" g="0" b="0"/>
          </a:lnRef>
          <a:fillRef idx="3">
            <a:scrgbClr r="0" g="0" b="0"/>
          </a:fillRef>
          <a:effectRef idx="2">
            <a:schemeClr val="accent2">
              <a:hueOff val="0"/>
              <a:satOff val="0"/>
              <a:lumOff val="0"/>
              <a:alphaOff val="0"/>
            </a:schemeClr>
          </a:effectRef>
          <a:fontRef idx="minor">
            <a:schemeClr val="lt1"/>
          </a:fontRef>
        </p:style>
      </p:sp>
      <p:grpSp>
        <p:nvGrpSpPr>
          <p:cNvPr id="25" name="Group 24">
            <a:extLst>
              <a:ext uri="{FF2B5EF4-FFF2-40B4-BE49-F238E27FC236}">
                <a16:creationId xmlns:a16="http://schemas.microsoft.com/office/drawing/2014/main" id="{35ADA44E-0D66-48FC-A718-D48038A03F00}"/>
              </a:ext>
            </a:extLst>
          </p:cNvPr>
          <p:cNvGrpSpPr/>
          <p:nvPr/>
        </p:nvGrpSpPr>
        <p:grpSpPr>
          <a:xfrm>
            <a:off x="6404493" y="685800"/>
            <a:ext cx="5252487" cy="1073928"/>
            <a:chOff x="1240387" y="2118"/>
            <a:chExt cx="5252487" cy="1073928"/>
          </a:xfrm>
        </p:grpSpPr>
        <p:sp>
          <p:nvSpPr>
            <p:cNvPr id="33" name="Rectangle 32">
              <a:extLst>
                <a:ext uri="{FF2B5EF4-FFF2-40B4-BE49-F238E27FC236}">
                  <a16:creationId xmlns:a16="http://schemas.microsoft.com/office/drawing/2014/main" id="{DF10F15B-3F6F-40F7-AA2F-85B206B505FE}"/>
                </a:ext>
              </a:extLst>
            </p:cNvPr>
            <p:cNvSpPr/>
            <p:nvPr/>
          </p:nvSpPr>
          <p:spPr>
            <a:xfrm>
              <a:off x="1240387" y="2118"/>
              <a:ext cx="5252487" cy="10739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4" name="TextBox 33">
              <a:extLst>
                <a:ext uri="{FF2B5EF4-FFF2-40B4-BE49-F238E27FC236}">
                  <a16:creationId xmlns:a16="http://schemas.microsoft.com/office/drawing/2014/main" id="{4DB786AA-2C5A-4EDA-93C5-F30BCA5E0B3D}"/>
                </a:ext>
              </a:extLst>
            </p:cNvPr>
            <p:cNvSpPr txBox="1"/>
            <p:nvPr/>
          </p:nvSpPr>
          <p:spPr>
            <a:xfrm>
              <a:off x="1240387" y="2118"/>
              <a:ext cx="5252487" cy="10739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657" tIns="113657" rIns="113657" bIns="113657" numCol="1" spcCol="1270" anchor="ctr" anchorCtr="0">
              <a:noAutofit/>
            </a:bodyPr>
            <a:lstStyle/>
            <a:p>
              <a:pPr marL="0" lvl="0" indent="0" algn="l" defTabSz="800100">
                <a:lnSpc>
                  <a:spcPct val="100000"/>
                </a:lnSpc>
                <a:spcBef>
                  <a:spcPct val="0"/>
                </a:spcBef>
                <a:spcAft>
                  <a:spcPct val="35000"/>
                </a:spcAft>
                <a:buNone/>
              </a:pPr>
              <a:r>
                <a:rPr lang="en-US" sz="1800" kern="1200" dirty="0"/>
                <a:t>Before starting on any project to ‘containerize’ an application, weigh up the pros/cons of the various options. </a:t>
              </a:r>
            </a:p>
          </p:txBody>
        </p:sp>
      </p:grpSp>
    </p:spTree>
    <p:extLst>
      <p:ext uri="{BB962C8B-B14F-4D97-AF65-F5344CB8AC3E}">
        <p14:creationId xmlns:p14="http://schemas.microsoft.com/office/powerpoint/2010/main" val="198880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CB5F24-2256-4F22-BE0F-EF98C83CAA74}"/>
              </a:ext>
            </a:extLst>
          </p:cNvPr>
          <p:cNvSpPr txBox="1"/>
          <p:nvPr/>
        </p:nvSpPr>
        <p:spPr>
          <a:xfrm>
            <a:off x="804673" y="3320859"/>
            <a:ext cx="4573475" cy="2076333"/>
          </a:xfrm>
          <a:prstGeom prst="rect">
            <a:avLst/>
          </a:prstGeom>
        </p:spPr>
        <p:txBody>
          <a:bodyPr vert="horz" lIns="91440" tIns="45720" rIns="91440" bIns="45720" rtlCol="0" anchor="t">
            <a:normAutofit fontScale="55000" lnSpcReduction="20000"/>
          </a:bodyPr>
          <a:lstStyle/>
          <a:p>
            <a:pPr>
              <a:lnSpc>
                <a:spcPct val="90000"/>
              </a:lnSpc>
              <a:spcBef>
                <a:spcPct val="0"/>
              </a:spcBef>
              <a:spcAft>
                <a:spcPts val="600"/>
              </a:spcAft>
            </a:pPr>
            <a:r>
              <a:rPr lang="en-US" sz="5800" kern="1200" dirty="0" err="1">
                <a:solidFill>
                  <a:schemeClr val="bg1"/>
                </a:solidFill>
                <a:latin typeface="+mj-lt"/>
                <a:ea typeface="+mj-ea"/>
                <a:cs typeface="+mj-cs"/>
              </a:rPr>
              <a:t>.net</a:t>
            </a:r>
            <a:r>
              <a:rPr lang="en-US" sz="5800" kern="1200" dirty="0">
                <a:solidFill>
                  <a:schemeClr val="bg1"/>
                </a:solidFill>
                <a:latin typeface="+mj-lt"/>
                <a:ea typeface="+mj-ea"/>
                <a:cs typeface="+mj-cs"/>
              </a:rPr>
              <a:t> application? </a:t>
            </a:r>
          </a:p>
          <a:p>
            <a:pPr>
              <a:lnSpc>
                <a:spcPct val="90000"/>
              </a:lnSpc>
              <a:spcBef>
                <a:spcPct val="0"/>
              </a:spcBef>
              <a:spcAft>
                <a:spcPts val="600"/>
              </a:spcAft>
            </a:pPr>
            <a:endParaRPr lang="en-US" sz="3700" dirty="0">
              <a:solidFill>
                <a:schemeClr val="bg1"/>
              </a:solidFill>
              <a:latin typeface="+mj-lt"/>
              <a:ea typeface="+mj-ea"/>
              <a:cs typeface="+mj-cs"/>
            </a:endParaRPr>
          </a:p>
          <a:p>
            <a:pPr>
              <a:lnSpc>
                <a:spcPct val="90000"/>
              </a:lnSpc>
              <a:spcBef>
                <a:spcPct val="0"/>
              </a:spcBef>
              <a:spcAft>
                <a:spcPts val="600"/>
              </a:spcAft>
            </a:pPr>
            <a:r>
              <a:rPr lang="en-US" sz="3700" dirty="0">
                <a:solidFill>
                  <a:schemeClr val="bg1"/>
                </a:solidFill>
                <a:latin typeface="+mj-lt"/>
                <a:ea typeface="+mj-ea"/>
                <a:cs typeface="+mj-cs"/>
              </a:rPr>
              <a:t>c</a:t>
            </a:r>
            <a:r>
              <a:rPr lang="en-US" sz="3700" kern="1200" dirty="0">
                <a:solidFill>
                  <a:schemeClr val="bg1"/>
                </a:solidFill>
                <a:latin typeface="+mj-lt"/>
                <a:ea typeface="+mj-ea"/>
                <a:cs typeface="+mj-cs"/>
              </a:rPr>
              <a:t>onsider re-writing or re-targeting your application for </a:t>
            </a:r>
            <a:r>
              <a:rPr lang="en-US" sz="3700" kern="1200" dirty="0" err="1">
                <a:solidFill>
                  <a:schemeClr val="bg1"/>
                </a:solidFill>
                <a:latin typeface="+mj-lt"/>
                <a:ea typeface="+mj-ea"/>
                <a:cs typeface="+mj-cs"/>
              </a:rPr>
              <a:t>.net</a:t>
            </a:r>
            <a:r>
              <a:rPr lang="en-US" sz="3700" kern="1200" dirty="0">
                <a:solidFill>
                  <a:schemeClr val="bg1"/>
                </a:solidFill>
                <a:latin typeface="+mj-lt"/>
                <a:ea typeface="+mj-ea"/>
                <a:cs typeface="+mj-cs"/>
              </a:rPr>
              <a:t> core</a:t>
            </a:r>
          </a:p>
          <a:p>
            <a:pPr>
              <a:lnSpc>
                <a:spcPct val="90000"/>
              </a:lnSpc>
              <a:spcBef>
                <a:spcPct val="0"/>
              </a:spcBef>
              <a:spcAft>
                <a:spcPts val="600"/>
              </a:spcAft>
            </a:pPr>
            <a:endParaRPr lang="en-US" sz="3700" dirty="0">
              <a:solidFill>
                <a:schemeClr val="bg1"/>
              </a:solidFill>
              <a:latin typeface="+mj-lt"/>
              <a:ea typeface="+mj-ea"/>
              <a:cs typeface="+mj-cs"/>
            </a:endParaRPr>
          </a:p>
          <a:p>
            <a:pPr>
              <a:lnSpc>
                <a:spcPct val="90000"/>
              </a:lnSpc>
              <a:spcBef>
                <a:spcPct val="0"/>
              </a:spcBef>
              <a:spcAft>
                <a:spcPts val="600"/>
              </a:spcAft>
            </a:pPr>
            <a:r>
              <a:rPr lang="en-US" sz="3700" kern="1200" dirty="0">
                <a:solidFill>
                  <a:schemeClr val="bg1"/>
                </a:solidFill>
                <a:latin typeface="+mj-lt"/>
                <a:ea typeface="+mj-ea"/>
                <a:cs typeface="+mj-cs"/>
              </a:rPr>
              <a:t>you could then use </a:t>
            </a:r>
            <a:r>
              <a:rPr lang="en-US" sz="3700" kern="1200" dirty="0" err="1">
                <a:solidFill>
                  <a:schemeClr val="bg1"/>
                </a:solidFill>
                <a:latin typeface="+mj-lt"/>
                <a:ea typeface="+mj-ea"/>
                <a:cs typeface="+mj-cs"/>
              </a:rPr>
              <a:t>.net</a:t>
            </a:r>
            <a:r>
              <a:rPr lang="en-US" sz="3700" kern="1200" dirty="0">
                <a:solidFill>
                  <a:schemeClr val="bg1"/>
                </a:solidFill>
                <a:latin typeface="+mj-lt"/>
                <a:ea typeface="+mj-ea"/>
                <a:cs typeface="+mj-cs"/>
              </a:rPr>
              <a:t> </a:t>
            </a:r>
            <a:r>
              <a:rPr lang="en-US" sz="3700" dirty="0">
                <a:solidFill>
                  <a:schemeClr val="bg1"/>
                </a:solidFill>
                <a:latin typeface="+mj-lt"/>
                <a:ea typeface="+mj-ea"/>
                <a:cs typeface="+mj-cs"/>
              </a:rPr>
              <a:t>core on either </a:t>
            </a:r>
            <a:r>
              <a:rPr lang="en-US" sz="3700" kern="1200" dirty="0" err="1">
                <a:solidFill>
                  <a:schemeClr val="bg1"/>
                </a:solidFill>
                <a:latin typeface="+mj-lt"/>
                <a:ea typeface="+mj-ea"/>
                <a:cs typeface="+mj-cs"/>
              </a:rPr>
              <a:t>linux</a:t>
            </a:r>
            <a:r>
              <a:rPr lang="en-US" sz="3700" kern="1200" dirty="0">
                <a:solidFill>
                  <a:schemeClr val="bg1"/>
                </a:solidFill>
                <a:latin typeface="+mj-lt"/>
                <a:ea typeface="+mj-ea"/>
                <a:cs typeface="+mj-cs"/>
              </a:rPr>
              <a:t> or windows </a:t>
            </a:r>
            <a:r>
              <a:rPr lang="en-US" sz="3700" kern="1200" dirty="0" err="1">
                <a:solidFill>
                  <a:schemeClr val="bg1"/>
                </a:solidFill>
                <a:latin typeface="+mj-lt"/>
                <a:ea typeface="+mj-ea"/>
                <a:cs typeface="+mj-cs"/>
              </a:rPr>
              <a:t>nanoserver</a:t>
            </a:r>
            <a:r>
              <a:rPr lang="en-US" sz="3700" kern="1200" dirty="0">
                <a:solidFill>
                  <a:schemeClr val="bg1"/>
                </a:solidFill>
                <a:latin typeface="+mj-lt"/>
                <a:ea typeface="+mj-ea"/>
                <a:cs typeface="+mj-cs"/>
              </a:rPr>
              <a:t> containers</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E24C2D-3321-4E70-989D-8B366F1F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424" y="2683652"/>
            <a:ext cx="4333875" cy="2658110"/>
          </a:xfrm>
          <a:prstGeom prst="rect">
            <a:avLst/>
          </a:prstGeom>
        </p:spPr>
      </p:pic>
    </p:spTree>
    <p:extLst>
      <p:ext uri="{BB962C8B-B14F-4D97-AF65-F5344CB8AC3E}">
        <p14:creationId xmlns:p14="http://schemas.microsoft.com/office/powerpoint/2010/main" val="84487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359DE-A27D-41A3-AD0E-CD4430CE4A3A}"/>
              </a:ext>
            </a:extLst>
          </p:cNvPr>
          <p:cNvSpPr>
            <a:spLocks noGrp="1"/>
          </p:cNvSpPr>
          <p:nvPr>
            <p:ph type="title"/>
          </p:nvPr>
        </p:nvSpPr>
        <p:spPr>
          <a:xfrm>
            <a:off x="750242" y="632990"/>
            <a:ext cx="4062643" cy="1043409"/>
          </a:xfrm>
        </p:spPr>
        <p:txBody>
          <a:bodyPr vert="horz" lIns="91440" tIns="45720" rIns="91440" bIns="45720" rtlCol="0" anchor="ctr">
            <a:normAutofit fontScale="90000"/>
          </a:bodyPr>
          <a:lstStyle/>
          <a:p>
            <a:r>
              <a:rPr lang="en-US" b="1" kern="1200" dirty="0">
                <a:solidFill>
                  <a:srgbClr val="4472C4"/>
                </a:solidFill>
                <a:latin typeface="+mj-lt"/>
                <a:ea typeface="+mj-ea"/>
                <a:cs typeface="+mj-cs"/>
              </a:rPr>
              <a:t>Broad support for </a:t>
            </a:r>
            <a:r>
              <a:rPr lang="en-US" b="1" kern="1200" dirty="0" err="1">
                <a:solidFill>
                  <a:srgbClr val="4472C4"/>
                </a:solidFill>
                <a:latin typeface="+mj-lt"/>
                <a:ea typeface="+mj-ea"/>
                <a:cs typeface="+mj-cs"/>
              </a:rPr>
              <a:t>.net</a:t>
            </a:r>
            <a:r>
              <a:rPr lang="en-US" b="1" kern="1200" dirty="0">
                <a:solidFill>
                  <a:srgbClr val="4472C4"/>
                </a:solidFill>
                <a:latin typeface="+mj-lt"/>
                <a:ea typeface="+mj-ea"/>
                <a:cs typeface="+mj-cs"/>
              </a:rPr>
              <a:t> core!</a:t>
            </a:r>
          </a:p>
        </p:txBody>
      </p:sp>
      <p:sp>
        <p:nvSpPr>
          <p:cNvPr id="4" name="Content Placeholder 3">
            <a:extLst>
              <a:ext uri="{FF2B5EF4-FFF2-40B4-BE49-F238E27FC236}">
                <a16:creationId xmlns:a16="http://schemas.microsoft.com/office/drawing/2014/main" id="{B37718B9-F610-4401-83DE-86DB388C2677}"/>
              </a:ext>
            </a:extLst>
          </p:cNvPr>
          <p:cNvSpPr>
            <a:spLocks noGrp="1"/>
          </p:cNvSpPr>
          <p:nvPr>
            <p:ph sz="half" idx="2"/>
          </p:nvPr>
        </p:nvSpPr>
        <p:spPr>
          <a:xfrm>
            <a:off x="518474" y="1774372"/>
            <a:ext cx="4064409" cy="2754086"/>
          </a:xfrm>
        </p:spPr>
        <p:txBody>
          <a:bodyPr vert="horz" lIns="91440" tIns="45720" rIns="91440" bIns="45720" rtlCol="0" anchor="t">
            <a:normAutofit/>
          </a:bodyPr>
          <a:lstStyle/>
          <a:p>
            <a:pPr>
              <a:spcBef>
                <a:spcPct val="0"/>
              </a:spcBef>
              <a:spcAft>
                <a:spcPts val="600"/>
              </a:spcAft>
            </a:pPr>
            <a:r>
              <a:rPr lang="en-US" sz="1800" dirty="0" err="1">
                <a:solidFill>
                  <a:srgbClr val="FFFFFF"/>
                </a:solidFill>
              </a:rPr>
              <a:t>microsoft</a:t>
            </a:r>
            <a:r>
              <a:rPr lang="en-US" sz="1800" dirty="0">
                <a:solidFill>
                  <a:srgbClr val="FFFFFF"/>
                </a:solidFill>
              </a:rPr>
              <a:t>/dotnet images are maintained for both windows and </a:t>
            </a:r>
            <a:r>
              <a:rPr lang="en-US" sz="1800" dirty="0" err="1">
                <a:solidFill>
                  <a:srgbClr val="FFFFFF"/>
                </a:solidFill>
              </a:rPr>
              <a:t>linux</a:t>
            </a:r>
            <a:endParaRPr lang="en-US" sz="1800" dirty="0">
              <a:solidFill>
                <a:srgbClr val="FFFFFF"/>
              </a:solidFill>
            </a:endParaRPr>
          </a:p>
          <a:p>
            <a:pPr>
              <a:spcBef>
                <a:spcPct val="0"/>
              </a:spcBef>
              <a:spcAft>
                <a:spcPts val="600"/>
              </a:spcAft>
            </a:pPr>
            <a:endParaRPr lang="en-US" sz="1800" dirty="0">
              <a:solidFill>
                <a:srgbClr val="FFFFFF"/>
              </a:solidFill>
            </a:endParaRPr>
          </a:p>
          <a:p>
            <a:pPr>
              <a:spcBef>
                <a:spcPct val="0"/>
              </a:spcBef>
              <a:spcAft>
                <a:spcPts val="600"/>
              </a:spcAft>
            </a:pPr>
            <a:r>
              <a:rPr lang="en-US" sz="1800" dirty="0">
                <a:solidFill>
                  <a:srgbClr val="FFFFFF"/>
                </a:solidFill>
              </a:rPr>
              <a:t>there are SDK and runtime images for alpine and bionic </a:t>
            </a:r>
            <a:r>
              <a:rPr lang="en-US" sz="1800" dirty="0" err="1">
                <a:solidFill>
                  <a:srgbClr val="FFFFFF"/>
                </a:solidFill>
              </a:rPr>
              <a:t>linux</a:t>
            </a:r>
            <a:r>
              <a:rPr lang="en-US" sz="1800" dirty="0">
                <a:solidFill>
                  <a:srgbClr val="FFFFFF"/>
                </a:solidFill>
              </a:rPr>
              <a:t> distros, windows </a:t>
            </a:r>
            <a:r>
              <a:rPr lang="en-US" sz="1800" dirty="0" err="1">
                <a:solidFill>
                  <a:srgbClr val="FFFFFF"/>
                </a:solidFill>
              </a:rPr>
              <a:t>nanosever</a:t>
            </a:r>
            <a:endParaRPr lang="en-US" sz="1800" dirty="0">
              <a:solidFill>
                <a:srgbClr val="FFFFFF"/>
              </a:solidFill>
            </a:endParaRPr>
          </a:p>
          <a:p>
            <a:pPr>
              <a:spcBef>
                <a:spcPct val="0"/>
              </a:spcBef>
              <a:spcAft>
                <a:spcPts val="600"/>
              </a:spcAft>
            </a:pPr>
            <a:endParaRPr lang="en-US" sz="1800" dirty="0">
              <a:solidFill>
                <a:srgbClr val="FFFFFF"/>
              </a:solidFill>
            </a:endParaRPr>
          </a:p>
          <a:p>
            <a:pPr>
              <a:spcBef>
                <a:spcPct val="0"/>
              </a:spcBef>
              <a:spcAft>
                <a:spcPts val="600"/>
              </a:spcAft>
            </a:pPr>
            <a:r>
              <a:rPr lang="en-US" sz="1800" dirty="0">
                <a:solidFill>
                  <a:srgbClr val="FFFFFF"/>
                </a:solidFill>
              </a:rPr>
              <a:t>you can also build your own images</a:t>
            </a:r>
          </a:p>
        </p:txBody>
      </p:sp>
      <p:pic>
        <p:nvPicPr>
          <p:cNvPr id="6" name="Content Placeholder 5">
            <a:extLst>
              <a:ext uri="{FF2B5EF4-FFF2-40B4-BE49-F238E27FC236}">
                <a16:creationId xmlns:a16="http://schemas.microsoft.com/office/drawing/2014/main" id="{82CA375B-1E4B-4589-BC3A-9B3FBAE66F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0182" y="231355"/>
            <a:ext cx="5837247" cy="4292951"/>
          </a:xfrm>
          <a:prstGeom prst="rect">
            <a:avLst/>
          </a:prstGeom>
        </p:spPr>
      </p:pic>
      <p:pic>
        <p:nvPicPr>
          <p:cNvPr id="7" name="Picture 6">
            <a:extLst>
              <a:ext uri="{FF2B5EF4-FFF2-40B4-BE49-F238E27FC236}">
                <a16:creationId xmlns:a16="http://schemas.microsoft.com/office/drawing/2014/main" id="{AD33E088-9051-4661-B252-B47FED0BC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316" y="2896502"/>
            <a:ext cx="3869266" cy="3429000"/>
          </a:xfrm>
          <a:prstGeom prst="rect">
            <a:avLst/>
          </a:prstGeom>
        </p:spPr>
      </p:pic>
    </p:spTree>
    <p:extLst>
      <p:ext uri="{BB962C8B-B14F-4D97-AF65-F5344CB8AC3E}">
        <p14:creationId xmlns:p14="http://schemas.microsoft.com/office/powerpoint/2010/main" val="7710831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D7DB437-0F0F-4EAF-B098-2F745DBC3865}"/>
              </a:ext>
            </a:extLst>
          </p:cNvPr>
          <p:cNvPicPr>
            <a:picLocks noGrp="1" noChangeAspect="1"/>
          </p:cNvPicPr>
          <p:nvPr>
            <p:ph sz="half" idx="2"/>
          </p:nvPr>
        </p:nvPicPr>
        <p:blipFill rotWithShape="1">
          <a:blip r:embed="rId2"/>
          <a:stretch/>
        </p:blipFill>
        <p:spPr>
          <a:xfrm>
            <a:off x="327547" y="318089"/>
            <a:ext cx="6407163" cy="4557121"/>
          </a:xfrm>
          <a:prstGeom prst="rect">
            <a:avLst/>
          </a:prstGeom>
        </p:spPr>
      </p:pic>
      <p:sp>
        <p:nvSpPr>
          <p:cNvPr id="31"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88E0999C-51A9-4303-9239-A12757BED4C4}"/>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A Legacy Application</a:t>
            </a:r>
          </a:p>
        </p:txBody>
      </p:sp>
      <p:sp>
        <p:nvSpPr>
          <p:cNvPr id="33"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00C3F08-092C-44B7-A8C6-9EA4E15793F5}"/>
              </a:ext>
            </a:extLst>
          </p:cNvPr>
          <p:cNvSpPr>
            <a:spLocks noGrp="1"/>
          </p:cNvSpPr>
          <p:nvPr>
            <p:ph sz="half" idx="1"/>
          </p:nvPr>
        </p:nvSpPr>
        <p:spPr>
          <a:xfrm>
            <a:off x="8029319" y="917725"/>
            <a:ext cx="3424739" cy="4852362"/>
          </a:xfrm>
        </p:spPr>
        <p:txBody>
          <a:bodyPr vert="horz" lIns="91440" tIns="45720" rIns="91440" bIns="45720" rtlCol="0" anchor="ctr">
            <a:normAutofit/>
          </a:bodyPr>
          <a:lstStyle/>
          <a:p>
            <a:pPr marL="0" indent="0">
              <a:buNone/>
            </a:pPr>
            <a:r>
              <a:rPr lang="en-US" sz="2000" dirty="0">
                <a:solidFill>
                  <a:srgbClr val="FFFFFF"/>
                </a:solidFill>
              </a:rPr>
              <a:t>A traditional application consisting of:</a:t>
            </a:r>
          </a:p>
          <a:p>
            <a:r>
              <a:rPr lang="en-US" sz="2000" dirty="0">
                <a:solidFill>
                  <a:srgbClr val="FFFFFF"/>
                </a:solidFill>
              </a:rPr>
              <a:t>Client-Server “Fat Client” where the internal user connects directly to the SQL Server</a:t>
            </a:r>
          </a:p>
          <a:p>
            <a:r>
              <a:rPr lang="en-US" sz="2000" dirty="0">
                <a:solidFill>
                  <a:srgbClr val="FFFFFF"/>
                </a:solidFill>
              </a:rPr>
              <a:t>3-Tier Application for Web Clients</a:t>
            </a:r>
          </a:p>
          <a:p>
            <a:endParaRPr lang="en-US" sz="2000" dirty="0">
              <a:solidFill>
                <a:srgbClr val="FFFFFF"/>
              </a:solidFill>
            </a:endParaRPr>
          </a:p>
          <a:p>
            <a:pPr marL="0" indent="0">
              <a:buNone/>
            </a:pPr>
            <a:r>
              <a:rPr lang="en-US" sz="2000" dirty="0">
                <a:solidFill>
                  <a:srgbClr val="FFFFFF"/>
                </a:solidFill>
              </a:rPr>
              <a:t>This is a real CRM application, from approx. 2002 – and still deployed as-is today.</a:t>
            </a:r>
          </a:p>
        </p:txBody>
      </p:sp>
    </p:spTree>
    <p:extLst>
      <p:ext uri="{BB962C8B-B14F-4D97-AF65-F5344CB8AC3E}">
        <p14:creationId xmlns:p14="http://schemas.microsoft.com/office/powerpoint/2010/main" val="47578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8DA6A4-E569-4424-AD07-1CC7D20F12CC}"/>
              </a:ext>
            </a:extLst>
          </p:cNvPr>
          <p:cNvSpPr>
            <a:spLocks noGrp="1"/>
          </p:cNvSpPr>
          <p:nvPr>
            <p:ph type="title"/>
          </p:nvPr>
        </p:nvSpPr>
        <p:spPr>
          <a:xfrm>
            <a:off x="804672" y="1412489"/>
            <a:ext cx="2871095" cy="2127124"/>
          </a:xfrm>
        </p:spPr>
        <p:txBody>
          <a:bodyPr anchor="t">
            <a:normAutofit/>
          </a:bodyPr>
          <a:lstStyle/>
          <a:p>
            <a:r>
              <a:rPr lang="en-US" sz="3600">
                <a:solidFill>
                  <a:schemeClr val="bg1"/>
                </a:solidFill>
              </a:rPr>
              <a:t>Which components into containers?</a:t>
            </a:r>
          </a:p>
        </p:txBody>
      </p:sp>
      <p:sp>
        <p:nvSpPr>
          <p:cNvPr id="3" name="Content Placeholder 2">
            <a:extLst>
              <a:ext uri="{FF2B5EF4-FFF2-40B4-BE49-F238E27FC236}">
                <a16:creationId xmlns:a16="http://schemas.microsoft.com/office/drawing/2014/main" id="{14F16194-A1BC-4763-89DB-AD6BBA64AE41}"/>
              </a:ext>
            </a:extLst>
          </p:cNvPr>
          <p:cNvSpPr>
            <a:spLocks noGrp="1"/>
          </p:cNvSpPr>
          <p:nvPr>
            <p:ph sz="half" idx="1"/>
          </p:nvPr>
        </p:nvSpPr>
        <p:spPr>
          <a:xfrm>
            <a:off x="5291459" y="1412489"/>
            <a:ext cx="2926080" cy="4363844"/>
          </a:xfrm>
        </p:spPr>
        <p:txBody>
          <a:bodyPr>
            <a:normAutofit fontScale="92500" lnSpcReduction="20000"/>
          </a:bodyPr>
          <a:lstStyle/>
          <a:p>
            <a:pPr marL="0" indent="0">
              <a:buNone/>
            </a:pPr>
            <a:r>
              <a:rPr lang="en-US" sz="2000" b="1" dirty="0"/>
              <a:t>Active Directory Server</a:t>
            </a:r>
          </a:p>
          <a:p>
            <a:pPr marL="0" indent="0">
              <a:buNone/>
            </a:pPr>
            <a:r>
              <a:rPr lang="en-US" sz="2000" dirty="0"/>
              <a:t>No.</a:t>
            </a:r>
          </a:p>
          <a:p>
            <a:pPr marL="0" indent="0">
              <a:buNone/>
            </a:pPr>
            <a:endParaRPr lang="en-US" sz="2000" dirty="0"/>
          </a:p>
          <a:p>
            <a:pPr marL="0" indent="0">
              <a:buNone/>
            </a:pPr>
            <a:r>
              <a:rPr lang="en-US" sz="2000" b="1" dirty="0"/>
              <a:t>SQL Server</a:t>
            </a:r>
          </a:p>
          <a:p>
            <a:pPr marL="0" indent="0">
              <a:buNone/>
            </a:pPr>
            <a:r>
              <a:rPr lang="en-US" sz="2000" dirty="0"/>
              <a:t>This is not a good candidate for a number of reasons. </a:t>
            </a:r>
          </a:p>
          <a:p>
            <a:pPr marL="0" indent="0">
              <a:buNone/>
            </a:pPr>
            <a:endParaRPr lang="en-US" sz="2000" dirty="0"/>
          </a:p>
          <a:p>
            <a:pPr marL="0" indent="0">
              <a:buNone/>
            </a:pPr>
            <a:r>
              <a:rPr lang="en-US" sz="2000" b="1" dirty="0"/>
              <a:t>Middle Tier Application Server </a:t>
            </a:r>
          </a:p>
          <a:p>
            <a:pPr marL="0" indent="0">
              <a:buNone/>
            </a:pPr>
            <a:r>
              <a:rPr lang="en-US" sz="2000" dirty="0"/>
              <a:t>The middle tier application can scale-out and is stateless.</a:t>
            </a:r>
          </a:p>
          <a:p>
            <a:pPr marL="0" indent="0">
              <a:buNone/>
            </a:pPr>
            <a:r>
              <a:rPr lang="en-US" sz="2000" dirty="0"/>
              <a:t>Could be tricky as there is a COM+ component that relies on Windows Authentication. </a:t>
            </a:r>
          </a:p>
          <a:p>
            <a:endParaRPr lang="en-US" sz="2000" dirty="0"/>
          </a:p>
          <a:p>
            <a:pPr marL="0" indent="0">
              <a:buNone/>
            </a:pPr>
            <a:endParaRPr lang="en-US" sz="2000" dirty="0"/>
          </a:p>
        </p:txBody>
      </p:sp>
      <p:sp>
        <p:nvSpPr>
          <p:cNvPr id="4" name="Content Placeholder 3">
            <a:extLst>
              <a:ext uri="{FF2B5EF4-FFF2-40B4-BE49-F238E27FC236}">
                <a16:creationId xmlns:a16="http://schemas.microsoft.com/office/drawing/2014/main" id="{1D182B23-B172-4A14-A3E5-DF97A81C7240}"/>
              </a:ext>
            </a:extLst>
          </p:cNvPr>
          <p:cNvSpPr>
            <a:spLocks noGrp="1"/>
          </p:cNvSpPr>
          <p:nvPr>
            <p:ph sz="half" idx="2"/>
          </p:nvPr>
        </p:nvSpPr>
        <p:spPr>
          <a:xfrm>
            <a:off x="8975583" y="1412489"/>
            <a:ext cx="2926080" cy="4363844"/>
          </a:xfrm>
        </p:spPr>
        <p:txBody>
          <a:bodyPr>
            <a:normAutofit fontScale="92500" lnSpcReduction="20000"/>
          </a:bodyPr>
          <a:lstStyle/>
          <a:p>
            <a:pPr marL="0" indent="0">
              <a:buNone/>
            </a:pPr>
            <a:r>
              <a:rPr lang="en-US" sz="2000" b="1" dirty="0"/>
              <a:t>Web Server</a:t>
            </a:r>
          </a:p>
          <a:p>
            <a:pPr marL="0" indent="0">
              <a:buNone/>
            </a:pPr>
            <a:r>
              <a:rPr lang="en-US" sz="2000" dirty="0"/>
              <a:t>The web server is an excellent candidate for containerization.  </a:t>
            </a:r>
          </a:p>
          <a:p>
            <a:pPr marL="0" indent="0">
              <a:buNone/>
            </a:pPr>
            <a:endParaRPr lang="en-US" sz="2000" dirty="0"/>
          </a:p>
          <a:p>
            <a:pPr marL="0" indent="0">
              <a:buNone/>
            </a:pPr>
            <a:r>
              <a:rPr lang="en-US" sz="2000" dirty="0"/>
              <a:t>There are multiple websites co-hosted on one server that could be split into separate containers</a:t>
            </a:r>
          </a:p>
          <a:p>
            <a:pPr marL="0" indent="0">
              <a:buNone/>
            </a:pPr>
            <a:r>
              <a:rPr lang="en-US" sz="2000" dirty="0"/>
              <a:t>The web server can easily be scaled out (but be careful of session state  in the websites).</a:t>
            </a:r>
          </a:p>
          <a:p>
            <a:pPr marL="0" indent="0">
              <a:buNone/>
            </a:pPr>
            <a:endParaRPr lang="en-US" sz="2000" dirty="0"/>
          </a:p>
          <a:p>
            <a:pPr marL="0" indent="0">
              <a:buNone/>
            </a:pPr>
            <a:r>
              <a:rPr lang="en-US" sz="2000" dirty="0"/>
              <a:t>Classic ASP? DCOM? No worries!</a:t>
            </a:r>
          </a:p>
        </p:txBody>
      </p:sp>
      <p:sp>
        <p:nvSpPr>
          <p:cNvPr id="14" name="Content Placeholder 3">
            <a:extLst>
              <a:ext uri="{FF2B5EF4-FFF2-40B4-BE49-F238E27FC236}">
                <a16:creationId xmlns:a16="http://schemas.microsoft.com/office/drawing/2014/main" id="{FC528BF8-59C9-420B-A08F-BB6A5E00BA34}"/>
              </a:ext>
            </a:extLst>
          </p:cNvPr>
          <p:cNvSpPr txBox="1">
            <a:spLocks/>
          </p:cNvSpPr>
          <p:nvPr/>
        </p:nvSpPr>
        <p:spPr>
          <a:xfrm>
            <a:off x="2633367" y="4317206"/>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0" name="Graphic 9" descr="Database">
            <a:extLst>
              <a:ext uri="{FF2B5EF4-FFF2-40B4-BE49-F238E27FC236}">
                <a16:creationId xmlns:a16="http://schemas.microsoft.com/office/drawing/2014/main" id="{BF2CB400-DDAE-4769-9413-CCE29BB954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9997" y="2290678"/>
            <a:ext cx="574170" cy="574170"/>
          </a:xfrm>
          <a:prstGeom prst="rect">
            <a:avLst/>
          </a:prstGeom>
        </p:spPr>
      </p:pic>
      <p:pic>
        <p:nvPicPr>
          <p:cNvPr id="16" name="Graphic 15" descr="Gears">
            <a:extLst>
              <a:ext uri="{FF2B5EF4-FFF2-40B4-BE49-F238E27FC236}">
                <a16:creationId xmlns:a16="http://schemas.microsoft.com/office/drawing/2014/main" id="{D50EF26E-02A5-47E2-A059-25EABE760A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7021" y="3429000"/>
            <a:ext cx="700122" cy="700122"/>
          </a:xfrm>
          <a:prstGeom prst="rect">
            <a:avLst/>
          </a:prstGeom>
        </p:spPr>
      </p:pic>
      <p:pic>
        <p:nvPicPr>
          <p:cNvPr id="21" name="Graphic 20" descr="World">
            <a:extLst>
              <a:ext uri="{FF2B5EF4-FFF2-40B4-BE49-F238E27FC236}">
                <a16:creationId xmlns:a16="http://schemas.microsoft.com/office/drawing/2014/main" id="{49EE9007-F2CF-4050-8E3A-27E7786BCA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41443" y="1178959"/>
            <a:ext cx="665252" cy="665252"/>
          </a:xfrm>
          <a:prstGeom prst="rect">
            <a:avLst/>
          </a:prstGeom>
        </p:spPr>
      </p:pic>
      <p:pic>
        <p:nvPicPr>
          <p:cNvPr id="23" name="Graphic 22" descr="Hierarchy">
            <a:extLst>
              <a:ext uri="{FF2B5EF4-FFF2-40B4-BE49-F238E27FC236}">
                <a16:creationId xmlns:a16="http://schemas.microsoft.com/office/drawing/2014/main" id="{2F43DCE1-EF26-49FA-8F48-CF4393C5DE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87021" y="1178959"/>
            <a:ext cx="700122" cy="700122"/>
          </a:xfrm>
          <a:prstGeom prst="rect">
            <a:avLst/>
          </a:prstGeom>
        </p:spPr>
      </p:pic>
    </p:spTree>
    <p:extLst>
      <p:ext uri="{BB962C8B-B14F-4D97-AF65-F5344CB8AC3E}">
        <p14:creationId xmlns:p14="http://schemas.microsoft.com/office/powerpoint/2010/main" val="14072568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2E2EBA-642F-4D75-858F-D24875270940}"/>
              </a:ext>
            </a:extLst>
          </p:cNvPr>
          <p:cNvSpPr>
            <a:spLocks noGrp="1"/>
          </p:cNvSpPr>
          <p:nvPr>
            <p:ph type="title"/>
          </p:nvPr>
        </p:nvSpPr>
        <p:spPr>
          <a:xfrm>
            <a:off x="601894" y="2695368"/>
            <a:ext cx="10930847" cy="1325563"/>
          </a:xfrm>
        </p:spPr>
        <p:txBody>
          <a:bodyPr/>
          <a:lstStyle/>
          <a:p>
            <a:r>
              <a:rPr lang="en-US" dirty="0"/>
              <a:t>Get stuck in!</a:t>
            </a:r>
          </a:p>
        </p:txBody>
      </p:sp>
    </p:spTree>
    <p:extLst>
      <p:ext uri="{BB962C8B-B14F-4D97-AF65-F5344CB8AC3E}">
        <p14:creationId xmlns:p14="http://schemas.microsoft.com/office/powerpoint/2010/main" val="106459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D359DE-A27D-41A3-AD0E-CD4430CE4A3A}"/>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b="1" kern="1200" dirty="0">
                <a:solidFill>
                  <a:srgbClr val="4472C4"/>
                </a:solidFill>
                <a:latin typeface="+mj-lt"/>
                <a:ea typeface="+mj-ea"/>
                <a:cs typeface="+mj-cs"/>
              </a:rPr>
              <a:t>no GUI!</a:t>
            </a:r>
          </a:p>
        </p:txBody>
      </p:sp>
      <p:sp>
        <p:nvSpPr>
          <p:cNvPr id="4" name="Content Placeholder 3">
            <a:extLst>
              <a:ext uri="{FF2B5EF4-FFF2-40B4-BE49-F238E27FC236}">
                <a16:creationId xmlns:a16="http://schemas.microsoft.com/office/drawing/2014/main" id="{B37718B9-F610-4401-83DE-86DB388C2677}"/>
              </a:ext>
            </a:extLst>
          </p:cNvPr>
          <p:cNvSpPr>
            <a:spLocks noGrp="1"/>
          </p:cNvSpPr>
          <p:nvPr>
            <p:ph sz="half" idx="2"/>
          </p:nvPr>
        </p:nvSpPr>
        <p:spPr>
          <a:xfrm>
            <a:off x="518474" y="1774372"/>
            <a:ext cx="4064409" cy="2754086"/>
          </a:xfrm>
        </p:spPr>
        <p:txBody>
          <a:bodyPr vert="horz" lIns="91440" tIns="45720" rIns="91440" bIns="45720" rtlCol="0" anchor="t">
            <a:normAutofit fontScale="92500" lnSpcReduction="10000"/>
          </a:bodyPr>
          <a:lstStyle/>
          <a:p>
            <a:pPr marL="0" indent="0">
              <a:buNone/>
            </a:pPr>
            <a:r>
              <a:rPr lang="en-US" sz="1800" dirty="0"/>
              <a:t>There is no GUI in a Windows Server container. </a:t>
            </a:r>
          </a:p>
          <a:p>
            <a:pPr marL="0" indent="0">
              <a:buNone/>
            </a:pPr>
            <a:endParaRPr lang="en-US" sz="1800" dirty="0"/>
          </a:p>
          <a:p>
            <a:pPr marL="0" indent="0">
              <a:buNone/>
            </a:pPr>
            <a:r>
              <a:rPr lang="en-US" sz="1800" dirty="0"/>
              <a:t>You can connect to a running container – e.g. </a:t>
            </a:r>
            <a:r>
              <a:rPr lang="en-US" sz="1800" b="1" dirty="0"/>
              <a:t>docker exec </a:t>
            </a:r>
            <a:r>
              <a:rPr lang="en-US" sz="1800" dirty="0"/>
              <a:t>or </a:t>
            </a:r>
            <a:r>
              <a:rPr lang="en-US" sz="1800" b="1" dirty="0" err="1"/>
              <a:t>kubectl</a:t>
            </a:r>
            <a:r>
              <a:rPr lang="en-US" sz="1800" b="1" dirty="0"/>
              <a:t> exec</a:t>
            </a:r>
            <a:r>
              <a:rPr lang="en-US" sz="1800" dirty="0"/>
              <a:t> - and access a </a:t>
            </a:r>
            <a:r>
              <a:rPr lang="en-US" sz="1800" dirty="0" err="1"/>
              <a:t>cmd</a:t>
            </a:r>
            <a:r>
              <a:rPr lang="en-US" sz="1800" dirty="0"/>
              <a:t> or </a:t>
            </a:r>
            <a:r>
              <a:rPr lang="en-US" sz="1800" dirty="0" err="1"/>
              <a:t>powershell</a:t>
            </a:r>
            <a:r>
              <a:rPr lang="en-US" sz="1800" dirty="0"/>
              <a:t> shell – but this should be for development test/debug only.</a:t>
            </a:r>
          </a:p>
          <a:p>
            <a:pPr marL="0" indent="0">
              <a:buNone/>
            </a:pPr>
            <a:endParaRPr lang="en-US" sz="1800" dirty="0"/>
          </a:p>
          <a:p>
            <a:pPr marL="0" indent="0">
              <a:buNone/>
            </a:pPr>
            <a:r>
              <a:rPr lang="en-US" sz="1800" dirty="0"/>
              <a:t>Persist commands in a </a:t>
            </a:r>
            <a:r>
              <a:rPr lang="en-US" sz="1800" dirty="0" err="1"/>
              <a:t>Dockerfile</a:t>
            </a:r>
            <a:r>
              <a:rPr lang="en-US" sz="1800" dirty="0"/>
              <a:t> (or orchestrator equivalent) instead.</a:t>
            </a:r>
          </a:p>
        </p:txBody>
      </p:sp>
      <p:pic>
        <p:nvPicPr>
          <p:cNvPr id="6" name="Content Placeholder 5">
            <a:extLst>
              <a:ext uri="{FF2B5EF4-FFF2-40B4-BE49-F238E27FC236}">
                <a16:creationId xmlns:a16="http://schemas.microsoft.com/office/drawing/2014/main" id="{82CA375B-1E4B-4589-BC3A-9B3FBAE66F61}"/>
              </a:ext>
            </a:extLst>
          </p:cNvPr>
          <p:cNvPicPr>
            <a:picLocks noGrp="1" noChangeAspect="1"/>
          </p:cNvPicPr>
          <p:nvPr>
            <p:ph sz="half" idx="1"/>
          </p:nvPr>
        </p:nvPicPr>
        <p:blipFill>
          <a:blip r:embed="rId2"/>
          <a:stretch>
            <a:fillRect/>
          </a:stretch>
        </p:blipFill>
        <p:spPr>
          <a:xfrm>
            <a:off x="6038101" y="1739521"/>
            <a:ext cx="5510771" cy="3086032"/>
          </a:xfrm>
          <a:prstGeom prst="rect">
            <a:avLst/>
          </a:prstGeom>
        </p:spPr>
      </p:pic>
      <p:pic>
        <p:nvPicPr>
          <p:cNvPr id="7" name="Picture 6">
            <a:extLst>
              <a:ext uri="{FF2B5EF4-FFF2-40B4-BE49-F238E27FC236}">
                <a16:creationId xmlns:a16="http://schemas.microsoft.com/office/drawing/2014/main" id="{AD33E088-9051-4661-B252-B47FED0BCB0C}"/>
              </a:ext>
            </a:extLst>
          </p:cNvPr>
          <p:cNvPicPr>
            <a:picLocks noChangeAspect="1"/>
          </p:cNvPicPr>
          <p:nvPr/>
        </p:nvPicPr>
        <p:blipFill>
          <a:blip r:embed="rId3"/>
          <a:stretch>
            <a:fillRect/>
          </a:stretch>
        </p:blipFill>
        <p:spPr>
          <a:xfrm>
            <a:off x="6582782" y="2409270"/>
            <a:ext cx="5968483" cy="3429000"/>
          </a:xfrm>
          <a:prstGeom prst="rect">
            <a:avLst/>
          </a:prstGeom>
        </p:spPr>
      </p:pic>
      <p:pic>
        <p:nvPicPr>
          <p:cNvPr id="9" name="Graphic 8" descr="Surprised Face with No Fill">
            <a:extLst>
              <a:ext uri="{FF2B5EF4-FFF2-40B4-BE49-F238E27FC236}">
                <a16:creationId xmlns:a16="http://schemas.microsoft.com/office/drawing/2014/main" id="{69C611B4-8342-42B2-A538-F2FEE5206E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5868" y="647892"/>
            <a:ext cx="914400" cy="914400"/>
          </a:xfrm>
          <a:prstGeom prst="rect">
            <a:avLst/>
          </a:prstGeom>
        </p:spPr>
      </p:pic>
    </p:spTree>
    <p:extLst>
      <p:ext uri="{BB962C8B-B14F-4D97-AF65-F5344CB8AC3E}">
        <p14:creationId xmlns:p14="http://schemas.microsoft.com/office/powerpoint/2010/main" val="84476467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15743D-26C3-497C-8876-549268B8DF1C}"/>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rPr>
              <a:t>Learn cmd and powershell</a:t>
            </a:r>
          </a:p>
        </p:txBody>
      </p:sp>
      <p:sp>
        <p:nvSpPr>
          <p:cNvPr id="3" name="Content Placeholder 2">
            <a:extLst>
              <a:ext uri="{FF2B5EF4-FFF2-40B4-BE49-F238E27FC236}">
                <a16:creationId xmlns:a16="http://schemas.microsoft.com/office/drawing/2014/main" id="{A375A091-96F9-4B5C-968B-E240B36A3F2A}"/>
              </a:ext>
            </a:extLst>
          </p:cNvPr>
          <p:cNvSpPr>
            <a:spLocks noGrp="1"/>
          </p:cNvSpPr>
          <p:nvPr>
            <p:ph sz="half" idx="1"/>
          </p:nvPr>
        </p:nvSpPr>
        <p:spPr>
          <a:xfrm>
            <a:off x="4380855" y="1412489"/>
            <a:ext cx="3427283" cy="4363844"/>
          </a:xfrm>
        </p:spPr>
        <p:txBody>
          <a:bodyPr>
            <a:normAutofit/>
          </a:bodyPr>
          <a:lstStyle/>
          <a:p>
            <a:pPr marL="0" indent="0">
              <a:buNone/>
            </a:pPr>
            <a:r>
              <a:rPr lang="en-US" sz="2000" b="1" dirty="0">
                <a:solidFill>
                  <a:srgbClr val="4472C4"/>
                </a:solidFill>
              </a:rPr>
              <a:t>Command Line </a:t>
            </a:r>
            <a:r>
              <a:rPr lang="en-US" sz="2000" b="1" dirty="0" err="1">
                <a:solidFill>
                  <a:srgbClr val="4472C4"/>
                </a:solidFill>
              </a:rPr>
              <a:t>Utils</a:t>
            </a:r>
            <a:endParaRPr lang="en-US" sz="2000" b="1" dirty="0">
              <a:solidFill>
                <a:srgbClr val="4472C4"/>
              </a:solidFill>
            </a:endParaRPr>
          </a:p>
          <a:p>
            <a:r>
              <a:rPr lang="en-US" sz="2000" b="1" dirty="0" err="1"/>
              <a:t>tasklist</a:t>
            </a:r>
            <a:r>
              <a:rPr lang="en-US" sz="2000" b="1" dirty="0"/>
              <a:t>:</a:t>
            </a:r>
            <a:r>
              <a:rPr lang="en-US" sz="2000" dirty="0"/>
              <a:t> show running tasks</a:t>
            </a:r>
          </a:p>
          <a:p>
            <a:r>
              <a:rPr lang="en-US" sz="2000" b="1" dirty="0" err="1"/>
              <a:t>icacls</a:t>
            </a:r>
            <a:r>
              <a:rPr lang="en-US" sz="2000" b="1" dirty="0"/>
              <a:t>:</a:t>
            </a:r>
            <a:r>
              <a:rPr lang="en-US" sz="2000" dirty="0"/>
              <a:t> set file/folder permissions</a:t>
            </a:r>
          </a:p>
          <a:p>
            <a:r>
              <a:rPr lang="en-US" sz="2000" b="1" dirty="0"/>
              <a:t>appcmd.exe:</a:t>
            </a:r>
            <a:r>
              <a:rPr lang="en-US" sz="2000" dirty="0"/>
              <a:t> configure IIS site settings</a:t>
            </a:r>
          </a:p>
          <a:p>
            <a:r>
              <a:rPr lang="en-US" sz="2000" b="1" dirty="0"/>
              <a:t>dism.exe: </a:t>
            </a:r>
            <a:r>
              <a:rPr lang="en-US" sz="2000" dirty="0"/>
              <a:t>windows features installer</a:t>
            </a:r>
          </a:p>
          <a:p>
            <a:r>
              <a:rPr lang="en-US" sz="2000" b="1" dirty="0"/>
              <a:t>msiexec.exe:</a:t>
            </a:r>
            <a:r>
              <a:rPr lang="en-US" sz="2000" dirty="0"/>
              <a:t> installing packaged apps</a:t>
            </a:r>
          </a:p>
          <a:p>
            <a:r>
              <a:rPr lang="en-US" sz="2000" b="1" dirty="0"/>
              <a:t>regsvr32.exe: </a:t>
            </a:r>
            <a:r>
              <a:rPr lang="en-US" sz="2000" dirty="0"/>
              <a:t>register COM/DCOM components</a:t>
            </a:r>
          </a:p>
        </p:txBody>
      </p:sp>
      <p:cxnSp>
        <p:nvCxnSpPr>
          <p:cNvPr id="14"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1578043-0FA6-4870-B4C3-1A20445031B5}"/>
              </a:ext>
            </a:extLst>
          </p:cNvPr>
          <p:cNvSpPr>
            <a:spLocks noGrp="1"/>
          </p:cNvSpPr>
          <p:nvPr>
            <p:ph sz="half" idx="2"/>
          </p:nvPr>
        </p:nvSpPr>
        <p:spPr>
          <a:xfrm>
            <a:off x="8451604" y="1412489"/>
            <a:ext cx="3197701" cy="4363844"/>
          </a:xfrm>
        </p:spPr>
        <p:txBody>
          <a:bodyPr>
            <a:normAutofit/>
          </a:bodyPr>
          <a:lstStyle/>
          <a:p>
            <a:pPr marL="0" indent="0">
              <a:buNone/>
            </a:pPr>
            <a:r>
              <a:rPr lang="en-US" sz="2000" b="1" dirty="0" err="1">
                <a:solidFill>
                  <a:srgbClr val="4472C4"/>
                </a:solidFill>
              </a:rPr>
              <a:t>Powershell</a:t>
            </a:r>
            <a:endParaRPr lang="en-US" sz="2000" b="1" dirty="0">
              <a:solidFill>
                <a:srgbClr val="4472C4"/>
              </a:solidFill>
            </a:endParaRPr>
          </a:p>
          <a:p>
            <a:r>
              <a:rPr lang="en-US" sz="2000" b="1" dirty="0"/>
              <a:t>Add-</a:t>
            </a:r>
            <a:r>
              <a:rPr lang="en-US" sz="2000" b="1" dirty="0" err="1"/>
              <a:t>WindowsFeature</a:t>
            </a:r>
            <a:r>
              <a:rPr lang="en-US" sz="2000" dirty="0"/>
              <a:t>, </a:t>
            </a:r>
            <a:r>
              <a:rPr lang="en-US" sz="2000" b="1" dirty="0"/>
              <a:t>Enable-</a:t>
            </a:r>
            <a:r>
              <a:rPr lang="en-US" sz="2000" b="1" dirty="0" err="1"/>
              <a:t>WindowsOptionalFeature</a:t>
            </a:r>
            <a:r>
              <a:rPr lang="en-US" sz="2000" dirty="0"/>
              <a:t>: add/install windows features</a:t>
            </a:r>
          </a:p>
          <a:p>
            <a:r>
              <a:rPr lang="en-US" sz="2000" b="1" dirty="0"/>
              <a:t>Get-Process</a:t>
            </a:r>
            <a:r>
              <a:rPr lang="en-US" sz="2000" dirty="0"/>
              <a:t>: show running tasks</a:t>
            </a:r>
          </a:p>
          <a:p>
            <a:r>
              <a:rPr lang="en-US" sz="2000" b="1" dirty="0"/>
              <a:t>Start-Process</a:t>
            </a:r>
            <a:r>
              <a:rPr lang="en-US" sz="2000" dirty="0"/>
              <a:t>: start an app or </a:t>
            </a:r>
            <a:r>
              <a:rPr lang="en-US" sz="2000" dirty="0" err="1"/>
              <a:t>cmd</a:t>
            </a:r>
            <a:endParaRPr lang="en-US" sz="2000" dirty="0"/>
          </a:p>
          <a:p>
            <a:r>
              <a:rPr lang="en-US" sz="2000" b="1" dirty="0"/>
              <a:t>Invoke-</a:t>
            </a:r>
            <a:r>
              <a:rPr lang="en-US" sz="2000" b="1" dirty="0" err="1"/>
              <a:t>WebRequest</a:t>
            </a:r>
            <a:r>
              <a:rPr lang="en-US" sz="2000" dirty="0"/>
              <a:t>: downloading files or making REST calls</a:t>
            </a:r>
          </a:p>
          <a:p>
            <a:endParaRPr lang="en-US" sz="2000" dirty="0"/>
          </a:p>
          <a:p>
            <a:endParaRPr lang="en-US" sz="2000" dirty="0"/>
          </a:p>
        </p:txBody>
      </p:sp>
    </p:spTree>
    <p:extLst>
      <p:ext uri="{BB962C8B-B14F-4D97-AF65-F5344CB8AC3E}">
        <p14:creationId xmlns:p14="http://schemas.microsoft.com/office/powerpoint/2010/main" val="31150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9C5D-FFAC-4027-9B1C-7E8CBAB1B1E2}"/>
              </a:ext>
            </a:extLst>
          </p:cNvPr>
          <p:cNvSpPr>
            <a:spLocks noGrp="1"/>
          </p:cNvSpPr>
          <p:nvPr>
            <p:ph type="title"/>
          </p:nvPr>
        </p:nvSpPr>
        <p:spPr/>
        <p:txBody>
          <a:bodyPr/>
          <a:lstStyle/>
          <a:p>
            <a:pPr algn="ctr"/>
            <a:r>
              <a:rPr lang="en-US" dirty="0"/>
              <a:t>Why </a:t>
            </a:r>
            <a:r>
              <a:rPr lang="en-US" dirty="0" err="1">
                <a:solidFill>
                  <a:schemeClr val="accent1"/>
                </a:solidFill>
                <a:latin typeface="Segoe UI Semibold" panose="020B0702040204020203" pitchFamily="34" charset="0"/>
                <a:cs typeface="Segoe UI Semibold" panose="020B0702040204020203" pitchFamily="34" charset="0"/>
              </a:rPr>
              <a:t>modernise</a:t>
            </a:r>
            <a:r>
              <a:rPr lang="en-US" dirty="0">
                <a:solidFill>
                  <a:schemeClr val="accent1"/>
                </a:solidFill>
                <a:latin typeface="Segoe UI Semibold" panose="020B0702040204020203" pitchFamily="34" charset="0"/>
                <a:cs typeface="Segoe UI Semibold" panose="020B0702040204020203" pitchFamily="34" charset="0"/>
              </a:rPr>
              <a:t>?</a:t>
            </a:r>
            <a:endParaRPr lang="en-US" b="1" dirty="0"/>
          </a:p>
        </p:txBody>
      </p:sp>
      <p:sp>
        <p:nvSpPr>
          <p:cNvPr id="5" name="Text Placeholder 4">
            <a:extLst>
              <a:ext uri="{FF2B5EF4-FFF2-40B4-BE49-F238E27FC236}">
                <a16:creationId xmlns:a16="http://schemas.microsoft.com/office/drawing/2014/main" id="{B5C429E2-4B8D-40C1-927B-56AD6768462D}"/>
              </a:ext>
            </a:extLst>
          </p:cNvPr>
          <p:cNvSpPr>
            <a:spLocks noGrp="1"/>
          </p:cNvSpPr>
          <p:nvPr>
            <p:ph type="body" idx="1"/>
          </p:nvPr>
        </p:nvSpPr>
        <p:spPr/>
        <p:txBody>
          <a:bodyPr/>
          <a:lstStyle/>
          <a:p>
            <a:r>
              <a:rPr lang="en-US" dirty="0"/>
              <a:t>Reasons to </a:t>
            </a:r>
            <a:r>
              <a:rPr lang="en-US" dirty="0" err="1"/>
              <a:t>modernise</a:t>
            </a:r>
            <a:endParaRPr lang="en-US" dirty="0"/>
          </a:p>
        </p:txBody>
      </p:sp>
      <p:sp>
        <p:nvSpPr>
          <p:cNvPr id="3" name="Content Placeholder 2">
            <a:extLst>
              <a:ext uri="{FF2B5EF4-FFF2-40B4-BE49-F238E27FC236}">
                <a16:creationId xmlns:a16="http://schemas.microsoft.com/office/drawing/2014/main" id="{DF7EF0F5-83C9-4867-99D6-50DBC57C5275}"/>
              </a:ext>
            </a:extLst>
          </p:cNvPr>
          <p:cNvSpPr>
            <a:spLocks noGrp="1"/>
          </p:cNvSpPr>
          <p:nvPr>
            <p:ph sz="half" idx="2"/>
          </p:nvPr>
        </p:nvSpPr>
        <p:spPr/>
        <p:txBody>
          <a:bodyPr>
            <a:normAutofit fontScale="77500" lnSpcReduction="20000"/>
          </a:bodyPr>
          <a:lstStyle/>
          <a:p>
            <a:endParaRPr lang="en-US" dirty="0"/>
          </a:p>
          <a:p>
            <a:r>
              <a:rPr lang="en-US" dirty="0"/>
              <a:t>Aging infrastructure</a:t>
            </a:r>
          </a:p>
          <a:p>
            <a:pPr lvl="1"/>
            <a:r>
              <a:rPr lang="en-US" dirty="0"/>
              <a:t>Low efficiency and reliability</a:t>
            </a:r>
          </a:p>
          <a:p>
            <a:pPr lvl="1"/>
            <a:r>
              <a:rPr lang="en-US" dirty="0"/>
              <a:t>High operational costs and </a:t>
            </a:r>
            <a:r>
              <a:rPr lang="en-US" dirty="0" err="1"/>
              <a:t>CapEx</a:t>
            </a:r>
            <a:endParaRPr lang="en-US" dirty="0"/>
          </a:p>
          <a:p>
            <a:pPr lvl="1"/>
            <a:r>
              <a:rPr lang="en-US" dirty="0"/>
              <a:t>Growing security/audit requirements</a:t>
            </a:r>
          </a:p>
          <a:p>
            <a:r>
              <a:rPr lang="en-US" dirty="0"/>
              <a:t>Stagnant Architecture</a:t>
            </a:r>
          </a:p>
          <a:p>
            <a:pPr lvl="1"/>
            <a:r>
              <a:rPr lang="en-US" dirty="0"/>
              <a:t>Legacy stack and code</a:t>
            </a:r>
          </a:p>
          <a:p>
            <a:pPr lvl="1"/>
            <a:r>
              <a:rPr lang="en-US" dirty="0"/>
              <a:t>Long deployment times</a:t>
            </a:r>
          </a:p>
          <a:p>
            <a:pPr lvl="1"/>
            <a:r>
              <a:rPr lang="en-US" dirty="0"/>
              <a:t>Hard (or impossible) to add new functionality</a:t>
            </a:r>
          </a:p>
          <a:p>
            <a:endParaRPr lang="en-US" dirty="0"/>
          </a:p>
        </p:txBody>
      </p:sp>
      <p:sp>
        <p:nvSpPr>
          <p:cNvPr id="6" name="Text Placeholder 5">
            <a:extLst>
              <a:ext uri="{FF2B5EF4-FFF2-40B4-BE49-F238E27FC236}">
                <a16:creationId xmlns:a16="http://schemas.microsoft.com/office/drawing/2014/main" id="{A7774061-EAC3-4821-9BA4-0861C7684CF0}"/>
              </a:ext>
            </a:extLst>
          </p:cNvPr>
          <p:cNvSpPr>
            <a:spLocks noGrp="1"/>
          </p:cNvSpPr>
          <p:nvPr>
            <p:ph type="body" sz="quarter" idx="3"/>
          </p:nvPr>
        </p:nvSpPr>
        <p:spPr/>
        <p:txBody>
          <a:bodyPr/>
          <a:lstStyle/>
          <a:p>
            <a:r>
              <a:rPr lang="en-US" dirty="0"/>
              <a:t>Benefits of </a:t>
            </a:r>
            <a:r>
              <a:rPr lang="en-US" dirty="0" err="1"/>
              <a:t>modernisation</a:t>
            </a:r>
            <a:endParaRPr lang="en-US" dirty="0"/>
          </a:p>
        </p:txBody>
      </p:sp>
      <p:sp>
        <p:nvSpPr>
          <p:cNvPr id="7" name="Content Placeholder 6">
            <a:extLst>
              <a:ext uri="{FF2B5EF4-FFF2-40B4-BE49-F238E27FC236}">
                <a16:creationId xmlns:a16="http://schemas.microsoft.com/office/drawing/2014/main" id="{AC8A65EE-82D8-4AA9-AA91-01656FC2F010}"/>
              </a:ext>
            </a:extLst>
          </p:cNvPr>
          <p:cNvSpPr>
            <a:spLocks noGrp="1"/>
          </p:cNvSpPr>
          <p:nvPr>
            <p:ph sz="quarter" idx="4"/>
          </p:nvPr>
        </p:nvSpPr>
        <p:spPr/>
        <p:txBody>
          <a:bodyPr>
            <a:normAutofit fontScale="77500" lnSpcReduction="20000"/>
          </a:bodyPr>
          <a:lstStyle/>
          <a:p>
            <a:endParaRPr lang="en-US" dirty="0"/>
          </a:p>
          <a:p>
            <a:r>
              <a:rPr lang="en-US" dirty="0"/>
              <a:t>Turn </a:t>
            </a:r>
            <a:r>
              <a:rPr lang="en-US" dirty="0" err="1"/>
              <a:t>CapEx</a:t>
            </a:r>
            <a:r>
              <a:rPr lang="en-US" dirty="0"/>
              <a:t> into </a:t>
            </a:r>
            <a:r>
              <a:rPr lang="en-US" dirty="0" err="1"/>
              <a:t>OpEx</a:t>
            </a:r>
            <a:endParaRPr lang="en-US" dirty="0"/>
          </a:p>
          <a:p>
            <a:r>
              <a:rPr lang="en-US" dirty="0"/>
              <a:t>Increased Operational Efficiency</a:t>
            </a:r>
          </a:p>
          <a:p>
            <a:pPr lvl="1"/>
            <a:r>
              <a:rPr lang="en-US" dirty="0"/>
              <a:t>Get out of the data center business</a:t>
            </a:r>
          </a:p>
          <a:p>
            <a:pPr lvl="1"/>
            <a:r>
              <a:rPr lang="en-US" dirty="0"/>
              <a:t>Meet security and compliance requirements</a:t>
            </a:r>
          </a:p>
          <a:p>
            <a:pPr lvl="1"/>
            <a:r>
              <a:rPr lang="en-US" dirty="0"/>
              <a:t>Reduce time and budget spend on infrastructure management</a:t>
            </a:r>
          </a:p>
          <a:p>
            <a:r>
              <a:rPr lang="en-US" dirty="0"/>
              <a:t>Rapid Innovation</a:t>
            </a:r>
          </a:p>
          <a:p>
            <a:pPr lvl="1"/>
            <a:r>
              <a:rPr lang="en-US" dirty="0"/>
              <a:t>Ship new capabilities faster</a:t>
            </a:r>
          </a:p>
          <a:p>
            <a:pPr lvl="1"/>
            <a:r>
              <a:rPr lang="en-US" dirty="0"/>
              <a:t>Achieve Scalability with confidence</a:t>
            </a:r>
          </a:p>
          <a:p>
            <a:pPr lvl="1"/>
            <a:r>
              <a:rPr lang="en-US" dirty="0"/>
              <a:t>Better collaboration across Business, Ops, IT, and Dev teams</a:t>
            </a:r>
          </a:p>
        </p:txBody>
      </p:sp>
    </p:spTree>
    <p:extLst>
      <p:ext uri="{BB962C8B-B14F-4D97-AF65-F5344CB8AC3E}">
        <p14:creationId xmlns:p14="http://schemas.microsoft.com/office/powerpoint/2010/main" val="88034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2CF124-AB68-419E-8A7C-BBF76BBD5D85}"/>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Deploying legacy packaged apps</a:t>
            </a:r>
          </a:p>
        </p:txBody>
      </p:sp>
      <p:sp>
        <p:nvSpPr>
          <p:cNvPr id="3" name="Content Placeholder 2">
            <a:extLst>
              <a:ext uri="{FF2B5EF4-FFF2-40B4-BE49-F238E27FC236}">
                <a16:creationId xmlns:a16="http://schemas.microsoft.com/office/drawing/2014/main" id="{ED1F635B-1C87-4AFF-8FFB-EE7DAE51F7B0}"/>
              </a:ext>
            </a:extLst>
          </p:cNvPr>
          <p:cNvSpPr>
            <a:spLocks noGrp="1"/>
          </p:cNvSpPr>
          <p:nvPr>
            <p:ph sz="half" idx="1"/>
          </p:nvPr>
        </p:nvSpPr>
        <p:spPr>
          <a:xfrm>
            <a:off x="4380855" y="1412489"/>
            <a:ext cx="3427283" cy="4363844"/>
          </a:xfrm>
        </p:spPr>
        <p:txBody>
          <a:bodyPr>
            <a:normAutofit fontScale="92500" lnSpcReduction="10000"/>
          </a:bodyPr>
          <a:lstStyle/>
          <a:p>
            <a:pPr marL="0" indent="0">
              <a:buNone/>
            </a:pPr>
            <a:r>
              <a:rPr lang="en-US" sz="2000" dirty="0"/>
              <a:t>A lot of legacy apps have installers wrapped up in a “setup.exe” file.</a:t>
            </a:r>
          </a:p>
          <a:p>
            <a:pPr marL="0" indent="0">
              <a:buNone/>
            </a:pPr>
            <a:r>
              <a:rPr lang="en-US" sz="2000" dirty="0"/>
              <a:t>Need to learn how to silently install from setup.exe.</a:t>
            </a:r>
          </a:p>
          <a:p>
            <a:pPr marL="0" indent="0">
              <a:buNone/>
            </a:pPr>
            <a:r>
              <a:rPr lang="en-US" sz="2000" dirty="0"/>
              <a:t>Sometimes the setup.exe doesn’t handle silent installs.  You can then try and extract MSI packages and perform silent install from </a:t>
            </a:r>
            <a:r>
              <a:rPr lang="en-US" sz="2000" dirty="0" err="1"/>
              <a:t>msiexec</a:t>
            </a:r>
            <a:r>
              <a:rPr lang="en-US" sz="2000" dirty="0"/>
              <a:t>.</a:t>
            </a:r>
          </a:p>
          <a:p>
            <a:pPr marL="0" indent="0">
              <a:buNone/>
            </a:pPr>
            <a:r>
              <a:rPr lang="en-US" sz="2000" dirty="0"/>
              <a:t>Installs go a lot smoother if you pre-install any pre-requisites – this avoids multi-step installs.</a:t>
            </a:r>
          </a:p>
          <a:p>
            <a:pPr marL="0" indent="0">
              <a:buNone/>
            </a:pPr>
            <a:r>
              <a:rPr lang="en-US" sz="2000" dirty="0"/>
              <a:t>It helps to set logging to ‘verbose’ when testing/debugging installs</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2873A1D-C318-44CB-97BA-8D52796BF116}"/>
              </a:ext>
            </a:extLst>
          </p:cNvPr>
          <p:cNvSpPr>
            <a:spLocks noGrp="1"/>
          </p:cNvSpPr>
          <p:nvPr>
            <p:ph sz="half" idx="2"/>
          </p:nvPr>
        </p:nvSpPr>
        <p:spPr>
          <a:xfrm>
            <a:off x="8451604" y="1412489"/>
            <a:ext cx="3656488" cy="4363844"/>
          </a:xfrm>
        </p:spPr>
        <p:txBody>
          <a:bodyPr>
            <a:normAutofit fontScale="92500" lnSpcReduction="10000"/>
          </a:bodyPr>
          <a:lstStyle/>
          <a:p>
            <a:pPr marL="0" indent="0">
              <a:buNone/>
            </a:pPr>
            <a:r>
              <a:rPr lang="en-US" sz="2000" dirty="0"/>
              <a:t>Extract MSI (multiple methods)</a:t>
            </a:r>
          </a:p>
          <a:p>
            <a:r>
              <a:rPr lang="en-US" sz="1300" dirty="0">
                <a:latin typeface="Consolas" panose="020B0609020204030204" pitchFamily="49" charset="0"/>
              </a:rPr>
              <a:t>setup.exe /</a:t>
            </a:r>
            <a:r>
              <a:rPr lang="en-US" sz="1300" dirty="0" err="1">
                <a:latin typeface="Consolas" panose="020B0609020204030204" pitchFamily="49" charset="0"/>
              </a:rPr>
              <a:t>extract_all:”c</a:t>
            </a:r>
            <a:r>
              <a:rPr lang="en-US" sz="1300" dirty="0">
                <a:latin typeface="Consolas" panose="020B0609020204030204" pitchFamily="49" charset="0"/>
              </a:rPr>
              <a:t>:\temp\extract”</a:t>
            </a:r>
          </a:p>
          <a:p>
            <a:r>
              <a:rPr lang="en-US" sz="1300" dirty="0">
                <a:latin typeface="Consolas" panose="020B0609020204030204" pitchFamily="49" charset="0"/>
              </a:rPr>
              <a:t>setup.exe /</a:t>
            </a:r>
            <a:r>
              <a:rPr lang="en-US" sz="1300" dirty="0" err="1">
                <a:latin typeface="Consolas" panose="020B0609020204030204" pitchFamily="49" charset="0"/>
              </a:rPr>
              <a:t>extract:”c</a:t>
            </a:r>
            <a:r>
              <a:rPr lang="en-US" sz="1300" dirty="0">
                <a:latin typeface="Consolas" panose="020B0609020204030204" pitchFamily="49" charset="0"/>
              </a:rPr>
              <a:t>:\temp\extract”</a:t>
            </a:r>
          </a:p>
          <a:p>
            <a:r>
              <a:rPr lang="en-US" sz="1300" dirty="0">
                <a:latin typeface="Consolas" panose="020B0609020204030204" pitchFamily="49" charset="0"/>
              </a:rPr>
              <a:t>Try 7zip or other utility</a:t>
            </a:r>
          </a:p>
          <a:p>
            <a:pPr marL="0" indent="0">
              <a:buNone/>
            </a:pPr>
            <a:endParaRPr lang="en-US" sz="2000" dirty="0"/>
          </a:p>
          <a:p>
            <a:pPr marL="0" indent="0">
              <a:buNone/>
            </a:pPr>
            <a:r>
              <a:rPr lang="en-US" sz="2000" dirty="0"/>
              <a:t>Install with verbose logs:</a:t>
            </a:r>
          </a:p>
          <a:p>
            <a:r>
              <a:rPr lang="en-US" sz="1300" dirty="0">
                <a:latin typeface="Consolas" panose="020B0609020204030204" pitchFamily="49" charset="0"/>
              </a:rPr>
              <a:t>setup.exe /s /v”/</a:t>
            </a:r>
            <a:r>
              <a:rPr lang="en-US" sz="1300" dirty="0" err="1">
                <a:latin typeface="Consolas" panose="020B0609020204030204" pitchFamily="49" charset="0"/>
              </a:rPr>
              <a:t>qn</a:t>
            </a:r>
            <a:r>
              <a:rPr lang="en-US" sz="1300" dirty="0">
                <a:latin typeface="Consolas" panose="020B0609020204030204" pitchFamily="49" charset="0"/>
              </a:rPr>
              <a:t> L*V logfile.log”</a:t>
            </a:r>
          </a:p>
          <a:p>
            <a:r>
              <a:rPr lang="en-US" sz="1300" dirty="0">
                <a:latin typeface="Consolas" panose="020B0609020204030204" pitchFamily="49" charset="0"/>
              </a:rPr>
              <a:t>msiexec.exe /</a:t>
            </a:r>
            <a:r>
              <a:rPr lang="en-US" sz="1300" dirty="0" err="1">
                <a:latin typeface="Consolas" panose="020B0609020204030204" pitchFamily="49" charset="0"/>
              </a:rPr>
              <a:t>qn</a:t>
            </a:r>
            <a:r>
              <a:rPr lang="en-US" sz="1300" dirty="0">
                <a:latin typeface="Consolas" panose="020B0609020204030204" pitchFamily="49" charset="0"/>
              </a:rPr>
              <a:t> /lv “logfile.log”</a:t>
            </a:r>
          </a:p>
        </p:txBody>
      </p:sp>
    </p:spTree>
    <p:extLst>
      <p:ext uri="{BB962C8B-B14F-4D97-AF65-F5344CB8AC3E}">
        <p14:creationId xmlns:p14="http://schemas.microsoft.com/office/powerpoint/2010/main" val="1955440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C9379C-1BC3-467C-85B0-0CF1D8E62930}"/>
              </a:ext>
            </a:extLst>
          </p:cNvPr>
          <p:cNvSpPr>
            <a:spLocks noGrp="1"/>
          </p:cNvSpPr>
          <p:nvPr>
            <p:ph type="title"/>
          </p:nvPr>
        </p:nvSpPr>
        <p:spPr>
          <a:xfrm>
            <a:off x="750242" y="632990"/>
            <a:ext cx="4062643" cy="1043409"/>
          </a:xfrm>
        </p:spPr>
        <p:txBody>
          <a:bodyPr vert="horz" lIns="91440" tIns="45720" rIns="91440" bIns="45720" rtlCol="0" anchor="ctr">
            <a:normAutofit/>
          </a:bodyPr>
          <a:lstStyle/>
          <a:p>
            <a:r>
              <a:rPr lang="en-US" sz="3600" kern="1200" dirty="0" err="1">
                <a:solidFill>
                  <a:schemeClr val="tx1"/>
                </a:solidFill>
                <a:latin typeface="+mj-lt"/>
                <a:ea typeface="+mj-ea"/>
                <a:cs typeface="+mj-cs"/>
              </a:rPr>
              <a:t>Dockerfile</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6793104-50F7-4287-A189-E262267B5DD0}"/>
              </a:ext>
            </a:extLst>
          </p:cNvPr>
          <p:cNvSpPr>
            <a:spLocks noGrp="1"/>
          </p:cNvSpPr>
          <p:nvPr>
            <p:ph sz="half" idx="1"/>
          </p:nvPr>
        </p:nvSpPr>
        <p:spPr>
          <a:xfrm>
            <a:off x="518474" y="1774372"/>
            <a:ext cx="4064409" cy="2754086"/>
          </a:xfrm>
        </p:spPr>
        <p:txBody>
          <a:bodyPr vert="horz" lIns="91440" tIns="45720" rIns="91440" bIns="45720" rtlCol="0" anchor="t">
            <a:normAutofit fontScale="92500" lnSpcReduction="10000"/>
          </a:bodyPr>
          <a:lstStyle/>
          <a:p>
            <a:r>
              <a:rPr lang="en-US" sz="1700" dirty="0"/>
              <a:t>Declarative way of building container</a:t>
            </a:r>
          </a:p>
          <a:p>
            <a:r>
              <a:rPr lang="en-US" sz="1700" dirty="0"/>
              <a:t>Containers should be immutable</a:t>
            </a:r>
          </a:p>
          <a:p>
            <a:r>
              <a:rPr lang="en-US" sz="1700" dirty="0"/>
              <a:t>ENTRYPOINT is what runs when container is started up.  Can be an exe or a script</a:t>
            </a:r>
          </a:p>
          <a:p>
            <a:r>
              <a:rPr lang="en-US" sz="1700" dirty="0"/>
              <a:t>If your container starts and finishes a task, it will exit. We set the ENTRYPOINT to “ServiceMonitor.exe” in this example which will watch the IIS web worker and terminate if it stops</a:t>
            </a:r>
          </a:p>
          <a:p>
            <a:r>
              <a:rPr lang="en-US" sz="1700" dirty="0"/>
              <a:t>Images build with “docker build” command</a:t>
            </a:r>
          </a:p>
        </p:txBody>
      </p:sp>
      <p:pic>
        <p:nvPicPr>
          <p:cNvPr id="5" name="Content Placeholder 4">
            <a:extLst>
              <a:ext uri="{FF2B5EF4-FFF2-40B4-BE49-F238E27FC236}">
                <a16:creationId xmlns:a16="http://schemas.microsoft.com/office/drawing/2014/main" id="{BAF393E3-9526-46F6-AA7A-D3DA0D6B71F2}"/>
              </a:ext>
            </a:extLst>
          </p:cNvPr>
          <p:cNvPicPr>
            <a:picLocks noGrp="1" noChangeAspect="1"/>
          </p:cNvPicPr>
          <p:nvPr>
            <p:ph sz="half" idx="2"/>
          </p:nvPr>
        </p:nvPicPr>
        <p:blipFill>
          <a:blip r:embed="rId2"/>
          <a:stretch>
            <a:fillRect/>
          </a:stretch>
        </p:blipFill>
        <p:spPr>
          <a:xfrm>
            <a:off x="6079790" y="643467"/>
            <a:ext cx="5427393" cy="5278140"/>
          </a:xfrm>
          <a:prstGeom prst="rect">
            <a:avLst/>
          </a:prstGeom>
        </p:spPr>
      </p:pic>
    </p:spTree>
    <p:extLst>
      <p:ext uri="{BB962C8B-B14F-4D97-AF65-F5344CB8AC3E}">
        <p14:creationId xmlns:p14="http://schemas.microsoft.com/office/powerpoint/2010/main" val="352116241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9056C1-E719-4118-99B6-BFA0461FDE77}"/>
              </a:ext>
            </a:extLst>
          </p:cNvPr>
          <p:cNvSpPr>
            <a:spLocks noGrp="1"/>
          </p:cNvSpPr>
          <p:nvPr>
            <p:ph type="title"/>
          </p:nvPr>
        </p:nvSpPr>
        <p:spPr>
          <a:xfrm>
            <a:off x="4384039" y="365125"/>
            <a:ext cx="7164493" cy="1325563"/>
          </a:xfrm>
        </p:spPr>
        <p:txBody>
          <a:bodyPr>
            <a:normAutofit/>
          </a:bodyPr>
          <a:lstStyle/>
          <a:p>
            <a:r>
              <a:rPr lang="en-US" sz="3400" dirty="0"/>
              <a:t>Build/Start/Connect/List/Stop/Remove container</a:t>
            </a:r>
          </a:p>
        </p:txBody>
      </p:sp>
      <p:pic>
        <p:nvPicPr>
          <p:cNvPr id="3" name="Picture 2">
            <a:extLst>
              <a:ext uri="{FF2B5EF4-FFF2-40B4-BE49-F238E27FC236}">
                <a16:creationId xmlns:a16="http://schemas.microsoft.com/office/drawing/2014/main" id="{7B2DBDCF-1B8C-4C9F-9FF5-CBDA3FB942DB}"/>
              </a:ext>
            </a:extLst>
          </p:cNvPr>
          <p:cNvPicPr>
            <a:picLocks noChangeAspect="1"/>
          </p:cNvPicPr>
          <p:nvPr/>
        </p:nvPicPr>
        <p:blipFill>
          <a:blip r:embed="rId2"/>
          <a:stretch>
            <a:fillRect/>
          </a:stretch>
        </p:blipFill>
        <p:spPr>
          <a:xfrm>
            <a:off x="480060" y="2439514"/>
            <a:ext cx="3425957" cy="1978490"/>
          </a:xfrm>
          <a:prstGeom prst="rect">
            <a:avLst/>
          </a:prstGeom>
        </p:spPr>
      </p:pic>
      <p:sp>
        <p:nvSpPr>
          <p:cNvPr id="5" name="Content Placeholder 4">
            <a:extLst>
              <a:ext uri="{FF2B5EF4-FFF2-40B4-BE49-F238E27FC236}">
                <a16:creationId xmlns:a16="http://schemas.microsoft.com/office/drawing/2014/main" id="{CE59EEAF-8CEC-45F5-A4A6-3F69A1C93597}"/>
              </a:ext>
            </a:extLst>
          </p:cNvPr>
          <p:cNvSpPr>
            <a:spLocks noGrp="1"/>
          </p:cNvSpPr>
          <p:nvPr>
            <p:ph idx="1"/>
          </p:nvPr>
        </p:nvSpPr>
        <p:spPr>
          <a:xfrm>
            <a:off x="4387515" y="1696362"/>
            <a:ext cx="7161017" cy="4739147"/>
          </a:xfrm>
        </p:spPr>
        <p:txBody>
          <a:bodyPr>
            <a:normAutofit lnSpcReduction="10000"/>
          </a:bodyPr>
          <a:lstStyle/>
          <a:p>
            <a:pPr marL="0" indent="0">
              <a:buNone/>
            </a:pPr>
            <a:r>
              <a:rPr lang="en-US" sz="1400" dirty="0"/>
              <a:t>Build image from </a:t>
            </a:r>
            <a:r>
              <a:rPr lang="en-US" sz="1400" dirty="0" err="1"/>
              <a:t>Dockerfile</a:t>
            </a:r>
            <a:r>
              <a:rPr lang="en-US" sz="1400" dirty="0"/>
              <a:t> in current directory and name/tag web-portal</a:t>
            </a:r>
          </a:p>
          <a:p>
            <a:r>
              <a:rPr lang="en-US" sz="1400" b="1" dirty="0"/>
              <a:t>docker build . –tag web-portal</a:t>
            </a:r>
          </a:p>
          <a:p>
            <a:pPr marL="0" indent="0">
              <a:buNone/>
            </a:pPr>
            <a:r>
              <a:rPr lang="en-US" sz="1400" dirty="0"/>
              <a:t>Start detached, map port 8081 to container port 80, give it name/tag web-portal, use v1 of the web-portal image</a:t>
            </a:r>
          </a:p>
          <a:p>
            <a:r>
              <a:rPr lang="en-US" sz="1400" b="1" dirty="0"/>
              <a:t>docker run –d –p 8081:80 –name web-portal web-portal:v1</a:t>
            </a:r>
          </a:p>
          <a:p>
            <a:pPr marL="0" indent="0">
              <a:buNone/>
            </a:pPr>
            <a:r>
              <a:rPr lang="en-US" sz="1400" dirty="0"/>
              <a:t>Connect to running container, hold “</a:t>
            </a:r>
            <a:r>
              <a:rPr lang="en-US" sz="1400" dirty="0" err="1"/>
              <a:t>tty</a:t>
            </a:r>
            <a:r>
              <a:rPr lang="en-US" sz="1400" dirty="0"/>
              <a:t>” for </a:t>
            </a:r>
            <a:r>
              <a:rPr lang="en-US" sz="1400" dirty="0" err="1"/>
              <a:t>cmd</a:t>
            </a:r>
            <a:r>
              <a:rPr lang="en-US" sz="1400" dirty="0"/>
              <a:t>/</a:t>
            </a:r>
            <a:r>
              <a:rPr lang="en-US" sz="1400" dirty="0" err="1"/>
              <a:t>powershell</a:t>
            </a:r>
            <a:r>
              <a:rPr lang="en-US" sz="1400" dirty="0"/>
              <a:t>:</a:t>
            </a:r>
          </a:p>
          <a:p>
            <a:r>
              <a:rPr lang="en-US" sz="1400" b="1" dirty="0"/>
              <a:t>docker exec –</a:t>
            </a:r>
            <a:r>
              <a:rPr lang="en-US" sz="1400" b="1" dirty="0" err="1"/>
              <a:t>ti</a:t>
            </a:r>
            <a:r>
              <a:rPr lang="en-US" sz="1400" b="1" dirty="0"/>
              <a:t> web-portal cmd.exe</a:t>
            </a:r>
          </a:p>
          <a:p>
            <a:r>
              <a:rPr lang="en-US" sz="1400" b="1" dirty="0"/>
              <a:t>docker exec –</a:t>
            </a:r>
            <a:r>
              <a:rPr lang="en-US" sz="1400" b="1" dirty="0" err="1"/>
              <a:t>ti</a:t>
            </a:r>
            <a:r>
              <a:rPr lang="en-US" sz="1400" b="1" dirty="0"/>
              <a:t> web-portal powershell.exe</a:t>
            </a:r>
          </a:p>
          <a:p>
            <a:pPr marL="0" indent="0">
              <a:buNone/>
            </a:pPr>
            <a:r>
              <a:rPr lang="en-US" sz="1400" dirty="0"/>
              <a:t>Show running/all containers:</a:t>
            </a:r>
          </a:p>
          <a:p>
            <a:r>
              <a:rPr lang="en-US" sz="1400" b="1" dirty="0"/>
              <a:t>docker </a:t>
            </a:r>
            <a:r>
              <a:rPr lang="en-US" sz="1400" b="1" dirty="0" err="1"/>
              <a:t>ps</a:t>
            </a:r>
            <a:r>
              <a:rPr lang="en-US" sz="1400" b="1" dirty="0"/>
              <a:t>  | docker </a:t>
            </a:r>
            <a:r>
              <a:rPr lang="en-US" sz="1400" b="1" dirty="0" err="1"/>
              <a:t>ps</a:t>
            </a:r>
            <a:r>
              <a:rPr lang="en-US" sz="1400" b="1" dirty="0"/>
              <a:t> –a</a:t>
            </a:r>
          </a:p>
          <a:p>
            <a:pPr marL="0" indent="0">
              <a:buNone/>
            </a:pPr>
            <a:r>
              <a:rPr lang="en-US" sz="1400" dirty="0"/>
              <a:t>Stop Container:</a:t>
            </a:r>
          </a:p>
          <a:p>
            <a:r>
              <a:rPr lang="en-US" sz="1400" b="1" dirty="0"/>
              <a:t>docker stop web-portal</a:t>
            </a:r>
          </a:p>
          <a:p>
            <a:pPr marL="0" indent="0">
              <a:buNone/>
            </a:pPr>
            <a:r>
              <a:rPr lang="en-US" sz="1400" dirty="0"/>
              <a:t>Remove container:</a:t>
            </a:r>
          </a:p>
          <a:p>
            <a:r>
              <a:rPr lang="en-US" sz="1400" b="1" dirty="0"/>
              <a:t>docker rm web-portal</a:t>
            </a:r>
          </a:p>
          <a:p>
            <a:pPr marL="0" indent="0">
              <a:buNone/>
            </a:pPr>
            <a:r>
              <a:rPr lang="en-US" sz="1400" dirty="0"/>
              <a:t>Remove image:</a:t>
            </a:r>
          </a:p>
          <a:p>
            <a:r>
              <a:rPr lang="en-US" sz="1400" b="1" dirty="0"/>
              <a:t>docker </a:t>
            </a:r>
            <a:r>
              <a:rPr lang="en-US" sz="1400" b="1" dirty="0" err="1"/>
              <a:t>rmi</a:t>
            </a:r>
            <a:r>
              <a:rPr lang="en-US" sz="1400" b="1" dirty="0"/>
              <a:t> web-portal</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80512257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9" name="Rectangle 21">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0AEB029-7F0F-423D-BD24-22E36A929C8D}"/>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DEMO</a:t>
            </a:r>
          </a:p>
        </p:txBody>
      </p:sp>
      <p:sp>
        <p:nvSpPr>
          <p:cNvPr id="6" name="Text Placeholder 5">
            <a:extLst>
              <a:ext uri="{FF2B5EF4-FFF2-40B4-BE49-F238E27FC236}">
                <a16:creationId xmlns:a16="http://schemas.microsoft.com/office/drawing/2014/main" id="{B7DC475E-AB81-4ACE-ADD6-2730D1E2CD58}"/>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r>
              <a:rPr lang="en-US" sz="2000" kern="1200" dirty="0">
                <a:solidFill>
                  <a:schemeClr val="tx1"/>
                </a:solidFill>
                <a:latin typeface="+mn-lt"/>
                <a:ea typeface="+mn-ea"/>
                <a:cs typeface="+mn-cs"/>
              </a:rPr>
              <a:t>Windows Server container </a:t>
            </a:r>
            <a:br>
              <a:rPr lang="en-US" sz="2000" dirty="0">
                <a:solidFill>
                  <a:schemeClr val="tx1"/>
                </a:solidFill>
              </a:rPr>
            </a:br>
            <a:r>
              <a:rPr lang="en-US" sz="2000" kern="1200" dirty="0">
                <a:solidFill>
                  <a:schemeClr val="tx1"/>
                </a:solidFill>
                <a:latin typeface="+mn-lt"/>
                <a:ea typeface="+mn-ea"/>
                <a:cs typeface="+mn-cs"/>
              </a:rPr>
              <a:t>IIS + Classic ASP + ActiveX</a:t>
            </a:r>
          </a:p>
        </p:txBody>
      </p:sp>
    </p:spTree>
    <p:extLst>
      <p:ext uri="{BB962C8B-B14F-4D97-AF65-F5344CB8AC3E}">
        <p14:creationId xmlns:p14="http://schemas.microsoft.com/office/powerpoint/2010/main" val="185695201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65FE-EEAB-4EE7-9447-51E084A09806}"/>
              </a:ext>
            </a:extLst>
          </p:cNvPr>
          <p:cNvSpPr>
            <a:spLocks noGrp="1"/>
          </p:cNvSpPr>
          <p:nvPr>
            <p:ph type="title"/>
          </p:nvPr>
        </p:nvSpPr>
        <p:spPr/>
        <p:txBody>
          <a:bodyPr/>
          <a:lstStyle/>
          <a:p>
            <a:r>
              <a:rPr lang="en-US" dirty="0"/>
              <a:t>Kubernetes</a:t>
            </a:r>
          </a:p>
        </p:txBody>
      </p:sp>
    </p:spTree>
    <p:extLst>
      <p:ext uri="{BB962C8B-B14F-4D97-AF65-F5344CB8AC3E}">
        <p14:creationId xmlns:p14="http://schemas.microsoft.com/office/powerpoint/2010/main" val="337819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0CC155-EDFE-420B-A74E-C36E63FE5297}"/>
              </a:ext>
            </a:extLst>
          </p:cNvPr>
          <p:cNvSpPr>
            <a:spLocks noGrp="1"/>
          </p:cNvSpPr>
          <p:nvPr>
            <p:ph type="title"/>
          </p:nvPr>
        </p:nvSpPr>
        <p:spPr>
          <a:xfrm>
            <a:off x="6053668"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Why Kubernetes?</a:t>
            </a:r>
          </a:p>
        </p:txBody>
      </p:sp>
      <p:sp>
        <p:nvSpPr>
          <p:cNvPr id="13" name="Freeform: Shape 12">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a:extLst>
              <a:ext uri="{FF2B5EF4-FFF2-40B4-BE49-F238E27FC236}">
                <a16:creationId xmlns:a16="http://schemas.microsoft.com/office/drawing/2014/main" id="{F767EC8C-FF20-441C-A2B9-DD683560304A}"/>
              </a:ext>
            </a:extLst>
          </p:cNvPr>
          <p:cNvPicPr>
            <a:picLocks noGrp="1" noChangeAspect="1"/>
          </p:cNvPicPr>
          <p:nvPr>
            <p:ph sz="half" idx="2"/>
          </p:nvPr>
        </p:nvPicPr>
        <p:blipFill>
          <a:blip r:embed="rId2"/>
          <a:stretch>
            <a:fillRect/>
          </a:stretch>
        </p:blipFill>
        <p:spPr>
          <a:xfrm>
            <a:off x="321733" y="543135"/>
            <a:ext cx="3835488" cy="3835488"/>
          </a:xfrm>
          <a:prstGeom prst="rect">
            <a:avLst/>
          </a:prstGeom>
        </p:spPr>
      </p:pic>
      <p:sp>
        <p:nvSpPr>
          <p:cNvPr id="6" name="Content Placeholder 5">
            <a:extLst>
              <a:ext uri="{FF2B5EF4-FFF2-40B4-BE49-F238E27FC236}">
                <a16:creationId xmlns:a16="http://schemas.microsoft.com/office/drawing/2014/main" id="{182B9F1A-FA62-4CD5-88F1-B7E48D9EA66D}"/>
              </a:ext>
            </a:extLst>
          </p:cNvPr>
          <p:cNvSpPr>
            <a:spLocks noGrp="1"/>
          </p:cNvSpPr>
          <p:nvPr>
            <p:ph sz="half" idx="1"/>
          </p:nvPr>
        </p:nvSpPr>
        <p:spPr>
          <a:xfrm>
            <a:off x="6053667" y="2279018"/>
            <a:ext cx="5314543" cy="3375920"/>
          </a:xfrm>
        </p:spPr>
        <p:txBody>
          <a:bodyPr vert="horz" lIns="91440" tIns="45720" rIns="91440" bIns="45720" rtlCol="0" anchor="t">
            <a:normAutofit/>
          </a:bodyPr>
          <a:lstStyle/>
          <a:p>
            <a:r>
              <a:rPr lang="en-US" sz="1400" dirty="0"/>
              <a:t>Originally came from Google, is now run by Cloud Native Computing Foundation (CNCF)</a:t>
            </a:r>
          </a:p>
          <a:p>
            <a:r>
              <a:rPr lang="en-US" sz="1400" dirty="0"/>
              <a:t>Becoming the default orchestrator – and at a recent </a:t>
            </a:r>
            <a:r>
              <a:rPr lang="en-US" sz="1400" dirty="0" err="1"/>
              <a:t>dockercon</a:t>
            </a:r>
            <a:r>
              <a:rPr lang="en-US" sz="1400" dirty="0"/>
              <a:t>, Docker announced native support for Kubernetes alongside the existing support for their own orchestrator Docker Swarm</a:t>
            </a:r>
          </a:p>
          <a:p>
            <a:r>
              <a:rPr lang="en-US" sz="1400" dirty="0"/>
              <a:t>First class support on public clouds. </a:t>
            </a:r>
            <a:r>
              <a:rPr lang="en-US" sz="1400" dirty="0" err="1"/>
              <a:t>E.g</a:t>
            </a:r>
            <a:r>
              <a:rPr lang="en-US" sz="1400" dirty="0"/>
              <a:t>:</a:t>
            </a:r>
          </a:p>
          <a:p>
            <a:pPr lvl="1"/>
            <a:r>
              <a:rPr lang="en-US" sz="1400" dirty="0"/>
              <a:t>Microsoft Azure Kubernetes Service- AKS</a:t>
            </a:r>
          </a:p>
          <a:p>
            <a:pPr lvl="1"/>
            <a:r>
              <a:rPr lang="en-US" sz="1400" dirty="0"/>
              <a:t>Google Kubernetes Service – GKS</a:t>
            </a:r>
          </a:p>
          <a:p>
            <a:pPr lvl="1"/>
            <a:r>
              <a:rPr lang="en-US" sz="1400" dirty="0"/>
              <a:t>Catalyst (as you heard this morning)</a:t>
            </a:r>
          </a:p>
          <a:p>
            <a:pPr lvl="1"/>
            <a:r>
              <a:rPr lang="en-US" sz="1400" dirty="0"/>
              <a:t>Amazon Elastic Container Service for Kubernetes</a:t>
            </a:r>
          </a:p>
          <a:p>
            <a:r>
              <a:rPr lang="en-US" sz="1400" dirty="0"/>
              <a:t>Rich ecosystem of supporting tools – like Helm, Draft, Brigade, </a:t>
            </a:r>
            <a:r>
              <a:rPr lang="en-US" sz="1400" dirty="0" err="1"/>
              <a:t>Kashti</a:t>
            </a:r>
            <a:endParaRPr lang="en-US" sz="1400" dirty="0"/>
          </a:p>
          <a:p>
            <a:r>
              <a:rPr lang="en-US" sz="1400" dirty="0"/>
              <a:t>Open source</a:t>
            </a:r>
          </a:p>
        </p:txBody>
      </p:sp>
    </p:spTree>
    <p:extLst>
      <p:ext uri="{BB962C8B-B14F-4D97-AF65-F5344CB8AC3E}">
        <p14:creationId xmlns:p14="http://schemas.microsoft.com/office/powerpoint/2010/main" val="352227405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A25D-790D-4099-A221-DA52C598B1FE}"/>
              </a:ext>
            </a:extLst>
          </p:cNvPr>
          <p:cNvSpPr>
            <a:spLocks noGrp="1"/>
          </p:cNvSpPr>
          <p:nvPr>
            <p:ph type="title"/>
          </p:nvPr>
        </p:nvSpPr>
        <p:spPr>
          <a:xfrm>
            <a:off x="838200" y="365125"/>
            <a:ext cx="6254496" cy="1828800"/>
          </a:xfrm>
        </p:spPr>
        <p:txBody>
          <a:bodyPr>
            <a:normAutofit fontScale="90000"/>
          </a:bodyPr>
          <a:lstStyle/>
          <a:p>
            <a:r>
              <a:rPr lang="en-US" dirty="0"/>
              <a:t>Create a </a:t>
            </a:r>
            <a:r>
              <a:rPr lang="en-US" dirty="0" err="1"/>
              <a:t>kubernetes</a:t>
            </a:r>
            <a:r>
              <a:rPr lang="en-US" dirty="0"/>
              <a:t> cluster with Windows Server nodes in Azure</a:t>
            </a:r>
          </a:p>
        </p:txBody>
      </p:sp>
      <p:sp>
        <p:nvSpPr>
          <p:cNvPr id="7" name="Content Placeholder 6">
            <a:extLst>
              <a:ext uri="{FF2B5EF4-FFF2-40B4-BE49-F238E27FC236}">
                <a16:creationId xmlns:a16="http://schemas.microsoft.com/office/drawing/2014/main" id="{0FF2ED02-A014-44DC-9291-7B7979CF17C2}"/>
              </a:ext>
            </a:extLst>
          </p:cNvPr>
          <p:cNvSpPr>
            <a:spLocks noGrp="1"/>
          </p:cNvSpPr>
          <p:nvPr>
            <p:ph idx="1"/>
          </p:nvPr>
        </p:nvSpPr>
        <p:spPr>
          <a:xfrm>
            <a:off x="838200" y="2322576"/>
            <a:ext cx="6254496" cy="3858768"/>
          </a:xfrm>
        </p:spPr>
        <p:txBody>
          <a:bodyPr>
            <a:normAutofit/>
          </a:bodyPr>
          <a:lstStyle/>
          <a:p>
            <a:pPr marL="0" indent="0">
              <a:buNone/>
            </a:pPr>
            <a:r>
              <a:rPr lang="en-US" sz="2200" dirty="0"/>
              <a:t>Via the portal – look for “Container Service” and choose Kubernetes as orchestrator (other options are Swarm and DC/OS)</a:t>
            </a:r>
          </a:p>
          <a:p>
            <a:pPr marL="0" indent="0">
              <a:buNone/>
            </a:pPr>
            <a:r>
              <a:rPr lang="en-US" sz="2200" dirty="0"/>
              <a:t>Via script using </a:t>
            </a:r>
            <a:r>
              <a:rPr lang="en-US" sz="2200" dirty="0" err="1"/>
              <a:t>acsengine</a:t>
            </a:r>
            <a:r>
              <a:rPr lang="en-US" sz="2200" dirty="0"/>
              <a:t> https://github.com/Azure/acs-engine/blob/master/docs/kubernetes/windows.md</a:t>
            </a:r>
          </a:p>
          <a:p>
            <a:endParaRPr lang="en-US" sz="2400" dirty="0">
              <a:latin typeface="Consolas" panose="020B0609020204030204" pitchFamily="49" charset="0"/>
            </a:endParaRPr>
          </a:p>
        </p:txBody>
      </p:sp>
      <p:pic>
        <p:nvPicPr>
          <p:cNvPr id="5" name="Picture 4">
            <a:extLst>
              <a:ext uri="{FF2B5EF4-FFF2-40B4-BE49-F238E27FC236}">
                <a16:creationId xmlns:a16="http://schemas.microsoft.com/office/drawing/2014/main" id="{9A759C8C-8EB8-4E64-9028-751BEA652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6" y="357779"/>
            <a:ext cx="4639733" cy="6142452"/>
          </a:xfrm>
          <a:prstGeom prst="rect">
            <a:avLst/>
          </a:prstGeom>
        </p:spPr>
      </p:pic>
    </p:spTree>
    <p:extLst>
      <p:ext uri="{BB962C8B-B14F-4D97-AF65-F5344CB8AC3E}">
        <p14:creationId xmlns:p14="http://schemas.microsoft.com/office/powerpoint/2010/main" val="84264383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7912955-20B9-473A-9670-C6B23BDA407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Build and Push image to container registry</a:t>
            </a:r>
          </a:p>
        </p:txBody>
      </p:sp>
      <p:sp>
        <p:nvSpPr>
          <p:cNvPr id="6" name="Content Placeholder 5">
            <a:extLst>
              <a:ext uri="{FF2B5EF4-FFF2-40B4-BE49-F238E27FC236}">
                <a16:creationId xmlns:a16="http://schemas.microsoft.com/office/drawing/2014/main" id="{34595150-3BB5-472F-B168-ADA623664EC6}"/>
              </a:ext>
            </a:extLst>
          </p:cNvPr>
          <p:cNvSpPr>
            <a:spLocks noGrp="1"/>
          </p:cNvSpPr>
          <p:nvPr>
            <p:ph sz="half" idx="1"/>
          </p:nvPr>
        </p:nvSpPr>
        <p:spPr>
          <a:xfrm>
            <a:off x="838201" y="2021249"/>
            <a:ext cx="4698650" cy="4155713"/>
          </a:xfrm>
        </p:spPr>
        <p:txBody>
          <a:bodyPr vert="horz" lIns="91440" tIns="45720" rIns="91440" bIns="45720" rtlCol="0">
            <a:normAutofit/>
          </a:bodyPr>
          <a:lstStyle/>
          <a:p>
            <a:pPr marL="0" indent="0">
              <a:buNone/>
            </a:pPr>
            <a:r>
              <a:rPr lang="en-US" sz="2000" dirty="0">
                <a:solidFill>
                  <a:srgbClr val="FFFFFF"/>
                </a:solidFill>
              </a:rPr>
              <a:t>Pushing a windows server core container means sending ~5GB!</a:t>
            </a:r>
          </a:p>
          <a:p>
            <a:pPr marL="0" indent="0">
              <a:buNone/>
            </a:pPr>
            <a:endParaRPr lang="en-US" sz="2000" dirty="0">
              <a:solidFill>
                <a:srgbClr val="FFFFFF"/>
              </a:solidFill>
            </a:endParaRPr>
          </a:p>
          <a:p>
            <a:pPr marL="0" indent="0">
              <a:buNone/>
            </a:pPr>
            <a:r>
              <a:rPr lang="en-US" sz="2000" dirty="0">
                <a:solidFill>
                  <a:srgbClr val="FFFFFF"/>
                </a:solidFill>
              </a:rPr>
              <a:t>Push to a private registry</a:t>
            </a:r>
          </a:p>
          <a:p>
            <a:pPr marL="0"/>
            <a:endParaRPr lang="en-US" sz="2000" dirty="0">
              <a:solidFill>
                <a:srgbClr val="FFFFFF"/>
              </a:solidFill>
            </a:endParaRPr>
          </a:p>
        </p:txBody>
      </p:sp>
      <p:pic>
        <p:nvPicPr>
          <p:cNvPr id="8" name="Content Placeholder 7">
            <a:extLst>
              <a:ext uri="{FF2B5EF4-FFF2-40B4-BE49-F238E27FC236}">
                <a16:creationId xmlns:a16="http://schemas.microsoft.com/office/drawing/2014/main" id="{7D704E73-AA95-4F4B-9C5C-DE35D61F4202}"/>
              </a:ext>
            </a:extLst>
          </p:cNvPr>
          <p:cNvPicPr>
            <a:picLocks noGrp="1" noChangeAspect="1"/>
          </p:cNvPicPr>
          <p:nvPr>
            <p:ph sz="half" idx="2"/>
          </p:nvPr>
        </p:nvPicPr>
        <p:blipFill>
          <a:blip r:embed="rId2"/>
          <a:stretch>
            <a:fillRect/>
          </a:stretch>
        </p:blipFill>
        <p:spPr>
          <a:xfrm>
            <a:off x="6445777" y="2012294"/>
            <a:ext cx="8337504" cy="4627317"/>
          </a:xfrm>
          <a:prstGeom prst="rect">
            <a:avLst/>
          </a:prstGeom>
        </p:spPr>
      </p:pic>
      <p:pic>
        <p:nvPicPr>
          <p:cNvPr id="9" name="Picture 8">
            <a:extLst>
              <a:ext uri="{FF2B5EF4-FFF2-40B4-BE49-F238E27FC236}">
                <a16:creationId xmlns:a16="http://schemas.microsoft.com/office/drawing/2014/main" id="{64064271-E31F-49E9-B9DD-419EE028024E}"/>
              </a:ext>
            </a:extLst>
          </p:cNvPr>
          <p:cNvPicPr>
            <a:picLocks noChangeAspect="1"/>
          </p:cNvPicPr>
          <p:nvPr/>
        </p:nvPicPr>
        <p:blipFill>
          <a:blip r:embed="rId3"/>
          <a:stretch>
            <a:fillRect/>
          </a:stretch>
        </p:blipFill>
        <p:spPr>
          <a:xfrm>
            <a:off x="7688922" y="3043948"/>
            <a:ext cx="8300122" cy="4627317"/>
          </a:xfrm>
          <a:prstGeom prst="rect">
            <a:avLst/>
          </a:prstGeom>
        </p:spPr>
      </p:pic>
    </p:spTree>
    <p:extLst>
      <p:ext uri="{BB962C8B-B14F-4D97-AF65-F5344CB8AC3E}">
        <p14:creationId xmlns:p14="http://schemas.microsoft.com/office/powerpoint/2010/main" val="263829483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E1C5-434C-4FF6-B84E-EF2A9EA58B33}"/>
              </a:ext>
            </a:extLst>
          </p:cNvPr>
          <p:cNvSpPr>
            <a:spLocks noGrp="1"/>
          </p:cNvSpPr>
          <p:nvPr>
            <p:ph type="title"/>
          </p:nvPr>
        </p:nvSpPr>
        <p:spPr>
          <a:xfrm>
            <a:off x="838200" y="365125"/>
            <a:ext cx="6254496" cy="1828800"/>
          </a:xfrm>
        </p:spPr>
        <p:txBody>
          <a:bodyPr vert="horz" lIns="91440" tIns="45720" rIns="91440" bIns="45720" rtlCol="0" anchor="ctr">
            <a:normAutofit/>
          </a:bodyPr>
          <a:lstStyle/>
          <a:p>
            <a:r>
              <a:rPr lang="en-US"/>
              <a:t>Create YAML Deployment</a:t>
            </a:r>
          </a:p>
        </p:txBody>
      </p:sp>
      <p:sp>
        <p:nvSpPr>
          <p:cNvPr id="3" name="Content Placeholder 2">
            <a:extLst>
              <a:ext uri="{FF2B5EF4-FFF2-40B4-BE49-F238E27FC236}">
                <a16:creationId xmlns:a16="http://schemas.microsoft.com/office/drawing/2014/main" id="{638FD412-3305-49CB-AFD1-CDC16E964360}"/>
              </a:ext>
            </a:extLst>
          </p:cNvPr>
          <p:cNvSpPr>
            <a:spLocks noGrp="1"/>
          </p:cNvSpPr>
          <p:nvPr>
            <p:ph sz="half" idx="1"/>
          </p:nvPr>
        </p:nvSpPr>
        <p:spPr>
          <a:xfrm>
            <a:off x="838200" y="2322576"/>
            <a:ext cx="6254496" cy="3858768"/>
          </a:xfrm>
        </p:spPr>
        <p:txBody>
          <a:bodyPr vert="horz" lIns="91440" tIns="45720" rIns="91440" bIns="45720" rtlCol="0">
            <a:normAutofit lnSpcReduction="10000"/>
          </a:bodyPr>
          <a:lstStyle/>
          <a:p>
            <a:pPr marL="0" indent="0">
              <a:buNone/>
            </a:pPr>
            <a:r>
              <a:rPr lang="en-US" sz="2400" dirty="0"/>
              <a:t>Because we are pulling from a private registry that requires a login, first create the secret on </a:t>
            </a:r>
            <a:r>
              <a:rPr lang="en-US" sz="2400" dirty="0" err="1"/>
              <a:t>kubernetes</a:t>
            </a:r>
            <a:r>
              <a:rPr lang="en-US" sz="2400" dirty="0"/>
              <a:t> (using the service principal that was deployed with k8s in this case):</a:t>
            </a:r>
          </a:p>
          <a:p>
            <a:pPr marL="0" indent="0">
              <a:buNone/>
            </a:pPr>
            <a:endParaRPr lang="en-US" sz="2400" dirty="0"/>
          </a:p>
          <a:p>
            <a:pPr marL="0" indent="0">
              <a:buNone/>
            </a:pPr>
            <a:r>
              <a:rPr lang="en-US" sz="2000" dirty="0" err="1">
                <a:latin typeface="Consolas" panose="020B0609020204030204" pitchFamily="49" charset="0"/>
              </a:rPr>
              <a:t>kubectl</a:t>
            </a:r>
            <a:r>
              <a:rPr lang="en-US" sz="2000" dirty="0">
                <a:latin typeface="Consolas" panose="020B0609020204030204" pitchFamily="49" charset="0"/>
              </a:rPr>
              <a:t> create secret docker-registry </a:t>
            </a:r>
            <a:r>
              <a:rPr lang="en-US" sz="2000" dirty="0" err="1">
                <a:latin typeface="Consolas" panose="020B0609020204030204" pitchFamily="49" charset="0"/>
              </a:rPr>
              <a:t>regcred</a:t>
            </a:r>
            <a:r>
              <a:rPr lang="en-US" sz="2000" dirty="0">
                <a:latin typeface="Consolas" panose="020B0609020204030204" pitchFamily="49" charset="0"/>
              </a:rPr>
              <a:t> --docker-server nzregslegacyacs.azurecr.io --docker-username 88d6ca05-****-****-****-75df****d4f2 --docker-password </a:t>
            </a:r>
            <a:r>
              <a:rPr lang="en-US" sz="2000" dirty="0" err="1">
                <a:latin typeface="Consolas" panose="020B0609020204030204" pitchFamily="49" charset="0"/>
              </a:rPr>
              <a:t>ejhhewe</a:t>
            </a:r>
            <a:r>
              <a:rPr lang="en-US" sz="2000" dirty="0">
                <a:latin typeface="Consolas" panose="020B0609020204030204" pitchFamily="49" charset="0"/>
              </a:rPr>
              <a:t>********//plkZbLcmxUKcSeQ+JF7+Uo= --docker-email regan.murphy@example.com</a:t>
            </a:r>
          </a:p>
        </p:txBody>
      </p:sp>
      <p:pic>
        <p:nvPicPr>
          <p:cNvPr id="5" name="Content Placeholder 4">
            <a:extLst>
              <a:ext uri="{FF2B5EF4-FFF2-40B4-BE49-F238E27FC236}">
                <a16:creationId xmlns:a16="http://schemas.microsoft.com/office/drawing/2014/main" id="{FB568A8E-9411-4DF1-896C-DB305E6742D4}"/>
              </a:ext>
            </a:extLst>
          </p:cNvPr>
          <p:cNvPicPr>
            <a:picLocks noGrp="1" noChangeAspect="1"/>
          </p:cNvPicPr>
          <p:nvPr>
            <p:ph sz="half" idx="2"/>
          </p:nvPr>
        </p:nvPicPr>
        <p:blipFill rotWithShape="1">
          <a:blip r:embed="rId3"/>
          <a:srcRect r="17495"/>
          <a:stretch/>
        </p:blipFill>
        <p:spPr>
          <a:xfrm>
            <a:off x="7552266" y="10"/>
            <a:ext cx="4639733" cy="6857990"/>
          </a:xfrm>
          <a:prstGeom prst="rect">
            <a:avLst/>
          </a:prstGeom>
        </p:spPr>
      </p:pic>
    </p:spTree>
    <p:extLst>
      <p:ext uri="{BB962C8B-B14F-4D97-AF65-F5344CB8AC3E}">
        <p14:creationId xmlns:p14="http://schemas.microsoft.com/office/powerpoint/2010/main" val="100440691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A25D-790D-4099-A221-DA52C598B1FE}"/>
              </a:ext>
            </a:extLst>
          </p:cNvPr>
          <p:cNvSpPr>
            <a:spLocks noGrp="1"/>
          </p:cNvSpPr>
          <p:nvPr>
            <p:ph type="title"/>
          </p:nvPr>
        </p:nvSpPr>
        <p:spPr>
          <a:xfrm>
            <a:off x="838200" y="365125"/>
            <a:ext cx="6254496" cy="1828800"/>
          </a:xfrm>
        </p:spPr>
        <p:txBody>
          <a:bodyPr>
            <a:normAutofit/>
          </a:bodyPr>
          <a:lstStyle/>
          <a:p>
            <a:r>
              <a:rPr lang="en-US" dirty="0"/>
              <a:t>Apply deployment to Kubernetes Cluster</a:t>
            </a:r>
          </a:p>
        </p:txBody>
      </p:sp>
      <p:sp>
        <p:nvSpPr>
          <p:cNvPr id="7" name="Content Placeholder 6">
            <a:extLst>
              <a:ext uri="{FF2B5EF4-FFF2-40B4-BE49-F238E27FC236}">
                <a16:creationId xmlns:a16="http://schemas.microsoft.com/office/drawing/2014/main" id="{0FF2ED02-A014-44DC-9291-7B7979CF17C2}"/>
              </a:ext>
            </a:extLst>
          </p:cNvPr>
          <p:cNvSpPr>
            <a:spLocks noGrp="1"/>
          </p:cNvSpPr>
          <p:nvPr>
            <p:ph idx="1"/>
          </p:nvPr>
        </p:nvSpPr>
        <p:spPr>
          <a:xfrm>
            <a:off x="838200" y="2322576"/>
            <a:ext cx="6254496" cy="3858768"/>
          </a:xfrm>
        </p:spPr>
        <p:txBody>
          <a:bodyPr>
            <a:normAutofit/>
          </a:bodyPr>
          <a:lstStyle/>
          <a:p>
            <a:pPr marL="0" indent="0">
              <a:buNone/>
            </a:pPr>
            <a:r>
              <a:rPr lang="en-US" sz="2400" dirty="0"/>
              <a:t>Apply the deployment file</a:t>
            </a:r>
          </a:p>
          <a:p>
            <a:pPr marL="0" indent="0">
              <a:buNone/>
            </a:pPr>
            <a:r>
              <a:rPr lang="en-US" sz="2400" dirty="0"/>
              <a:t>Watch the pods and services</a:t>
            </a:r>
          </a:p>
          <a:p>
            <a:pPr marL="0" indent="0">
              <a:buNone/>
            </a:pPr>
            <a:endParaRPr lang="en-US" sz="2400" dirty="0"/>
          </a:p>
          <a:p>
            <a:pPr marL="0" indent="0">
              <a:buNone/>
            </a:pPr>
            <a:r>
              <a:rPr lang="en-US" sz="2400" dirty="0"/>
              <a:t>Useful commands:</a:t>
            </a:r>
          </a:p>
          <a:p>
            <a:pPr marL="0" indent="0">
              <a:buNone/>
            </a:pPr>
            <a:r>
              <a:rPr lang="en-US" sz="2400" dirty="0" err="1">
                <a:latin typeface="Consolas" panose="020B0609020204030204" pitchFamily="49" charset="0"/>
              </a:rPr>
              <a:t>kubectl</a:t>
            </a:r>
            <a:r>
              <a:rPr lang="en-US" sz="2400" dirty="0">
                <a:latin typeface="Consolas" panose="020B0609020204030204" pitchFamily="49" charset="0"/>
              </a:rPr>
              <a:t> get service –-watch</a:t>
            </a:r>
          </a:p>
          <a:p>
            <a:pPr marL="0" indent="0">
              <a:buNone/>
            </a:pPr>
            <a:r>
              <a:rPr lang="en-US" sz="2400" dirty="0" err="1">
                <a:latin typeface="Consolas" panose="020B0609020204030204" pitchFamily="49" charset="0"/>
              </a:rPr>
              <a:t>kubectl</a:t>
            </a:r>
            <a:r>
              <a:rPr lang="en-US" sz="2400" dirty="0">
                <a:latin typeface="Consolas" panose="020B0609020204030204" pitchFamily="49" charset="0"/>
              </a:rPr>
              <a:t> get pods</a:t>
            </a:r>
          </a:p>
          <a:p>
            <a:pPr marL="0" indent="0">
              <a:buNone/>
            </a:pPr>
            <a:r>
              <a:rPr lang="en-US" sz="2400" dirty="0" err="1">
                <a:latin typeface="Consolas" panose="020B0609020204030204" pitchFamily="49" charset="0"/>
              </a:rPr>
              <a:t>kubectl</a:t>
            </a:r>
            <a:r>
              <a:rPr lang="en-US" sz="2400" dirty="0">
                <a:latin typeface="Consolas" panose="020B0609020204030204" pitchFamily="49" charset="0"/>
              </a:rPr>
              <a:t> describe pod &lt;PODNAME&gt;</a:t>
            </a:r>
          </a:p>
        </p:txBody>
      </p:sp>
      <p:pic>
        <p:nvPicPr>
          <p:cNvPr id="5" name="Picture 4">
            <a:extLst>
              <a:ext uri="{FF2B5EF4-FFF2-40B4-BE49-F238E27FC236}">
                <a16:creationId xmlns:a16="http://schemas.microsoft.com/office/drawing/2014/main" id="{9A759C8C-8EB8-4E64-9028-751BEA6522AB}"/>
              </a:ext>
            </a:extLst>
          </p:cNvPr>
          <p:cNvPicPr>
            <a:picLocks noChangeAspect="1"/>
          </p:cNvPicPr>
          <p:nvPr/>
        </p:nvPicPr>
        <p:blipFill rotWithShape="1">
          <a:blip r:embed="rId2"/>
          <a:srcRect r="25858"/>
          <a:stretch/>
        </p:blipFill>
        <p:spPr>
          <a:xfrm>
            <a:off x="7552266" y="10"/>
            <a:ext cx="4639733" cy="6857990"/>
          </a:xfrm>
          <a:prstGeom prst="rect">
            <a:avLst/>
          </a:prstGeom>
        </p:spPr>
      </p:pic>
    </p:spTree>
    <p:extLst>
      <p:ext uri="{BB962C8B-B14F-4D97-AF65-F5344CB8AC3E}">
        <p14:creationId xmlns:p14="http://schemas.microsoft.com/office/powerpoint/2010/main" val="30321729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7110-B537-4718-B6EF-C04773CDCAFF}"/>
              </a:ext>
            </a:extLst>
          </p:cNvPr>
          <p:cNvSpPr>
            <a:spLocks noGrp="1"/>
          </p:cNvSpPr>
          <p:nvPr>
            <p:ph type="title"/>
          </p:nvPr>
        </p:nvSpPr>
        <p:spPr/>
        <p:txBody>
          <a:bodyPr/>
          <a:lstStyle/>
          <a:p>
            <a:pPr algn="ctr"/>
            <a:r>
              <a:rPr lang="en-US" dirty="0"/>
              <a:t>Why </a:t>
            </a:r>
            <a:r>
              <a:rPr lang="en-US" dirty="0">
                <a:solidFill>
                  <a:schemeClr val="accent1"/>
                </a:solidFill>
                <a:latin typeface="Segoe UI Semibold" panose="020B0702040204020203" pitchFamily="34" charset="0"/>
                <a:cs typeface="Segoe UI Semibold" panose="020B0702040204020203" pitchFamily="34" charset="0"/>
              </a:rPr>
              <a:t>containers?</a:t>
            </a:r>
            <a:endParaRPr lang="en-US" dirty="0"/>
          </a:p>
        </p:txBody>
      </p:sp>
      <p:sp>
        <p:nvSpPr>
          <p:cNvPr id="4" name="Text Placeholder 3">
            <a:extLst>
              <a:ext uri="{FF2B5EF4-FFF2-40B4-BE49-F238E27FC236}">
                <a16:creationId xmlns:a16="http://schemas.microsoft.com/office/drawing/2014/main" id="{8AE56CC5-D6BC-48EE-B2BC-F4CA9EF0A46A}"/>
              </a:ext>
            </a:extLst>
          </p:cNvPr>
          <p:cNvSpPr>
            <a:spLocks noGrp="1"/>
          </p:cNvSpPr>
          <p:nvPr>
            <p:ph type="body" idx="1"/>
          </p:nvPr>
        </p:nvSpPr>
        <p:spPr/>
        <p:txBody>
          <a:bodyPr/>
          <a:lstStyle/>
          <a:p>
            <a:r>
              <a:rPr lang="en-US" dirty="0"/>
              <a:t>Traditional (Virtual) Machines</a:t>
            </a:r>
          </a:p>
        </p:txBody>
      </p:sp>
      <p:sp>
        <p:nvSpPr>
          <p:cNvPr id="5" name="Content Placeholder 4">
            <a:extLst>
              <a:ext uri="{FF2B5EF4-FFF2-40B4-BE49-F238E27FC236}">
                <a16:creationId xmlns:a16="http://schemas.microsoft.com/office/drawing/2014/main" id="{AA509892-D3B2-4683-99D2-DF636588DB55}"/>
              </a:ext>
            </a:extLst>
          </p:cNvPr>
          <p:cNvSpPr>
            <a:spLocks noGrp="1"/>
          </p:cNvSpPr>
          <p:nvPr>
            <p:ph sz="half" idx="2"/>
          </p:nvPr>
        </p:nvSpPr>
        <p:spPr/>
        <p:txBody>
          <a:bodyPr/>
          <a:lstStyle/>
          <a:p>
            <a:endParaRPr lang="en-US" dirty="0"/>
          </a:p>
          <a:p>
            <a:r>
              <a:rPr lang="en-US" dirty="0"/>
              <a:t>Complex deployments – multiple components share same server</a:t>
            </a:r>
          </a:p>
          <a:p>
            <a:r>
              <a:rPr lang="en-US" dirty="0"/>
              <a:t>Highly inefficient – especially if you deploy app-per-VM</a:t>
            </a:r>
          </a:p>
          <a:p>
            <a:r>
              <a:rPr lang="en-US" dirty="0"/>
              <a:t>Slow scale – takes time to add/remove instances</a:t>
            </a:r>
          </a:p>
        </p:txBody>
      </p:sp>
      <p:sp>
        <p:nvSpPr>
          <p:cNvPr id="6" name="Text Placeholder 5">
            <a:extLst>
              <a:ext uri="{FF2B5EF4-FFF2-40B4-BE49-F238E27FC236}">
                <a16:creationId xmlns:a16="http://schemas.microsoft.com/office/drawing/2014/main" id="{73760C54-32BB-451B-B8E8-726158D045FF}"/>
              </a:ext>
            </a:extLst>
          </p:cNvPr>
          <p:cNvSpPr>
            <a:spLocks noGrp="1"/>
          </p:cNvSpPr>
          <p:nvPr>
            <p:ph type="body" sz="quarter" idx="3"/>
          </p:nvPr>
        </p:nvSpPr>
        <p:spPr/>
        <p:txBody>
          <a:bodyPr/>
          <a:lstStyle/>
          <a:p>
            <a:r>
              <a:rPr lang="en-US" dirty="0"/>
              <a:t>Benefits of containers</a:t>
            </a:r>
          </a:p>
        </p:txBody>
      </p:sp>
      <p:sp>
        <p:nvSpPr>
          <p:cNvPr id="7" name="Content Placeholder 6">
            <a:extLst>
              <a:ext uri="{FF2B5EF4-FFF2-40B4-BE49-F238E27FC236}">
                <a16:creationId xmlns:a16="http://schemas.microsoft.com/office/drawing/2014/main" id="{4F9A0F4C-F3F3-4949-AED8-49A07A16A826}"/>
              </a:ext>
            </a:extLst>
          </p:cNvPr>
          <p:cNvSpPr>
            <a:spLocks noGrp="1"/>
          </p:cNvSpPr>
          <p:nvPr>
            <p:ph sz="quarter" idx="4"/>
          </p:nvPr>
        </p:nvSpPr>
        <p:spPr/>
        <p:txBody>
          <a:bodyPr/>
          <a:lstStyle/>
          <a:p>
            <a:endParaRPr lang="en-US" dirty="0"/>
          </a:p>
          <a:p>
            <a:r>
              <a:rPr lang="en-US" dirty="0"/>
              <a:t>Better agility – ship apps faster</a:t>
            </a:r>
          </a:p>
          <a:p>
            <a:r>
              <a:rPr lang="en-US" dirty="0"/>
              <a:t>Portability – easily move workloads</a:t>
            </a:r>
          </a:p>
          <a:p>
            <a:r>
              <a:rPr lang="en-US" dirty="0"/>
              <a:t>Density – achieve resource efficiency</a:t>
            </a:r>
          </a:p>
          <a:p>
            <a:r>
              <a:rPr lang="en-US" dirty="0"/>
              <a:t>Rapid scale – scale easily to meet demand</a:t>
            </a:r>
          </a:p>
          <a:p>
            <a:endParaRPr lang="en-US" dirty="0"/>
          </a:p>
        </p:txBody>
      </p:sp>
    </p:spTree>
    <p:extLst>
      <p:ext uri="{BB962C8B-B14F-4D97-AF65-F5344CB8AC3E}">
        <p14:creationId xmlns:p14="http://schemas.microsoft.com/office/powerpoint/2010/main" val="3004518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6F020-C385-44B2-AA24-BF07966E5116}"/>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DEMO</a:t>
            </a:r>
          </a:p>
        </p:txBody>
      </p:sp>
      <p:sp>
        <p:nvSpPr>
          <p:cNvPr id="3" name="Text Placeholder 2">
            <a:extLst>
              <a:ext uri="{FF2B5EF4-FFF2-40B4-BE49-F238E27FC236}">
                <a16:creationId xmlns:a16="http://schemas.microsoft.com/office/drawing/2014/main" id="{D51BD5A5-7F32-4F9E-9538-7CFF4EB08748}"/>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r>
              <a:rPr lang="en-US" sz="2000" kern="1200" dirty="0">
                <a:solidFill>
                  <a:schemeClr val="tx1"/>
                </a:solidFill>
                <a:latin typeface="+mn-lt"/>
                <a:ea typeface="+mn-ea"/>
                <a:cs typeface="+mn-cs"/>
              </a:rPr>
              <a:t>Container orchestration</a:t>
            </a:r>
            <a:br>
              <a:rPr lang="en-US" sz="2000" kern="1200" dirty="0">
                <a:solidFill>
                  <a:schemeClr val="tx1"/>
                </a:solidFill>
                <a:latin typeface="+mn-lt"/>
                <a:ea typeface="+mn-ea"/>
                <a:cs typeface="+mn-cs"/>
              </a:rPr>
            </a:br>
            <a:r>
              <a:rPr lang="en-US" sz="2000" kern="1200" dirty="0">
                <a:solidFill>
                  <a:schemeClr val="tx1"/>
                </a:solidFill>
                <a:latin typeface="+mn-lt"/>
                <a:ea typeface="+mn-ea"/>
                <a:cs typeface="+mn-cs"/>
              </a:rPr>
              <a:t>using </a:t>
            </a:r>
            <a:r>
              <a:rPr lang="en-US" sz="2000" kern="1200" dirty="0" err="1">
                <a:solidFill>
                  <a:schemeClr val="tx1"/>
                </a:solidFill>
                <a:latin typeface="+mn-lt"/>
                <a:ea typeface="+mn-ea"/>
                <a:cs typeface="+mn-cs"/>
              </a:rPr>
              <a:t>kubernetes</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427205246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8C42-8EC0-4F77-8BC0-6751CAA7C1A0}"/>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kern="1200">
                <a:solidFill>
                  <a:schemeClr val="tx1"/>
                </a:solidFill>
                <a:latin typeface="+mj-lt"/>
                <a:ea typeface="+mj-ea"/>
                <a:cs typeface="+mj-cs"/>
              </a:rPr>
              <a:t>Authentication</a:t>
            </a:r>
          </a:p>
        </p:txBody>
      </p:sp>
      <p:sp>
        <p:nvSpPr>
          <p:cNvPr id="4" name="Content Placeholder 3">
            <a:extLst>
              <a:ext uri="{FF2B5EF4-FFF2-40B4-BE49-F238E27FC236}">
                <a16:creationId xmlns:a16="http://schemas.microsoft.com/office/drawing/2014/main" id="{0B293E6C-8DD6-4CE8-8E19-F201E48B5908}"/>
              </a:ext>
            </a:extLst>
          </p:cNvPr>
          <p:cNvSpPr>
            <a:spLocks noGrp="1"/>
          </p:cNvSpPr>
          <p:nvPr>
            <p:ph sz="half" idx="2"/>
          </p:nvPr>
        </p:nvSpPr>
        <p:spPr>
          <a:xfrm>
            <a:off x="762000" y="2279018"/>
            <a:ext cx="5314543" cy="3375920"/>
          </a:xfrm>
        </p:spPr>
        <p:txBody>
          <a:bodyPr vert="horz" lIns="91440" tIns="45720" rIns="91440" bIns="45720" rtlCol="0" anchor="t">
            <a:normAutofit/>
          </a:bodyPr>
          <a:lstStyle/>
          <a:p>
            <a:pPr marL="0" indent="0">
              <a:buNone/>
            </a:pPr>
            <a:r>
              <a:rPr lang="en-US" sz="1800" dirty="0"/>
              <a:t>Domain join inside of containers is not supported.</a:t>
            </a:r>
          </a:p>
          <a:p>
            <a:pPr marL="0"/>
            <a:endParaRPr lang="en-US" sz="1800" dirty="0"/>
          </a:p>
          <a:p>
            <a:pPr marL="0" indent="0">
              <a:buNone/>
            </a:pPr>
            <a:r>
              <a:rPr lang="en-US" sz="1800" dirty="0"/>
              <a:t>When Windows Authentication needed:</a:t>
            </a:r>
          </a:p>
          <a:p>
            <a:r>
              <a:rPr lang="en-US" sz="1800" dirty="0"/>
              <a:t>Can use </a:t>
            </a:r>
            <a:r>
              <a:rPr lang="en-US" sz="1800" dirty="0" err="1"/>
              <a:t>gMSA</a:t>
            </a:r>
            <a:r>
              <a:rPr lang="en-US" sz="1800" dirty="0"/>
              <a:t> – group managed service account</a:t>
            </a:r>
          </a:p>
          <a:p>
            <a:r>
              <a:rPr lang="en-US" sz="1800" dirty="0"/>
              <a:t>Must domain-join container host</a:t>
            </a:r>
          </a:p>
          <a:p>
            <a:r>
              <a:rPr lang="en-US" sz="1800" dirty="0"/>
              <a:t>Supply extra argument to start container</a:t>
            </a:r>
          </a:p>
          <a:p>
            <a:r>
              <a:rPr lang="en-US" sz="1800" dirty="0"/>
              <a:t>All “NETWORK SERVICE” will assume the </a:t>
            </a:r>
            <a:r>
              <a:rPr lang="en-US" sz="1800" dirty="0" err="1"/>
              <a:t>gMSA</a:t>
            </a:r>
            <a:endParaRPr lang="en-US" sz="1800" dirty="0"/>
          </a:p>
          <a:p>
            <a:r>
              <a:rPr lang="en-US" sz="1800" dirty="0"/>
              <a:t>Still a “roadmap” item for k8s – possible with docker swarm</a:t>
            </a:r>
          </a:p>
          <a:p>
            <a:endParaRPr lang="en-US" sz="1800" dirty="0"/>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Warning">
            <a:extLst>
              <a:ext uri="{FF2B5EF4-FFF2-40B4-BE49-F238E27FC236}">
                <a16:creationId xmlns:a16="http://schemas.microsoft.com/office/drawing/2014/main" id="{D9EC0663-E63B-4FD6-AFF5-BE9B4288E968}"/>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513494878"/>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E7C99B8E-84D6-4E77-8E77-3DF527A4CB32}"/>
              </a:ext>
            </a:extLst>
          </p:cNvPr>
          <p:cNvSpPr>
            <a:spLocks noGrp="1"/>
          </p:cNvSpPr>
          <p:nvPr>
            <p:ph type="title"/>
          </p:nvPr>
        </p:nvSpPr>
        <p:spPr>
          <a:xfrm>
            <a:off x="833002" y="365125"/>
            <a:ext cx="10520702" cy="1325563"/>
          </a:xfrm>
        </p:spPr>
        <p:txBody>
          <a:bodyPr>
            <a:normAutofit/>
          </a:bodyPr>
          <a:lstStyle/>
          <a:p>
            <a:r>
              <a:rPr lang="en-NZ">
                <a:solidFill>
                  <a:srgbClr val="FFFFFF"/>
                </a:solidFill>
              </a:rPr>
              <a:t>Enable gMSA on Container Host</a:t>
            </a:r>
            <a:endParaRPr lang="en-US">
              <a:solidFill>
                <a:srgbClr val="FFFFFF"/>
              </a:solidFill>
            </a:endParaRPr>
          </a:p>
        </p:txBody>
      </p:sp>
      <p:sp>
        <p:nvSpPr>
          <p:cNvPr id="6" name="Content Placeholder 5">
            <a:extLst>
              <a:ext uri="{FF2B5EF4-FFF2-40B4-BE49-F238E27FC236}">
                <a16:creationId xmlns:a16="http://schemas.microsoft.com/office/drawing/2014/main" id="{EB686E9A-F34B-47D1-BFC0-7D0151B3E311}"/>
              </a:ext>
            </a:extLst>
          </p:cNvPr>
          <p:cNvSpPr>
            <a:spLocks noGrp="1"/>
          </p:cNvSpPr>
          <p:nvPr>
            <p:ph idx="1"/>
          </p:nvPr>
        </p:nvSpPr>
        <p:spPr>
          <a:xfrm>
            <a:off x="838201" y="2022601"/>
            <a:ext cx="10515598" cy="4154361"/>
          </a:xfrm>
        </p:spPr>
        <p:txBody>
          <a:bodyPr>
            <a:normAutofit/>
          </a:bodyPr>
          <a:lstStyle/>
          <a:p>
            <a:pPr marL="0" indent="0">
              <a:buNone/>
            </a:pPr>
            <a:r>
              <a:rPr lang="en-US" sz="1100">
                <a:solidFill>
                  <a:srgbClr val="FFFFFF"/>
                </a:solidFill>
                <a:latin typeface="Consolas" panose="020B0609020204030204" pitchFamily="49" charset="0"/>
              </a:rPr>
              <a:t># ON THE CONTAINER HOSTS</a:t>
            </a:r>
          </a:p>
          <a:p>
            <a:pPr marL="0" indent="0">
              <a:buNone/>
            </a:pPr>
            <a:r>
              <a:rPr lang="en-US" sz="1100">
                <a:solidFill>
                  <a:srgbClr val="FFFFFF"/>
                </a:solidFill>
                <a:latin typeface="Consolas" panose="020B0609020204030204" pitchFamily="49" charset="0"/>
              </a:rPr>
              <a:t>## Install the gMSA</a:t>
            </a:r>
          </a:p>
          <a:p>
            <a:pPr marL="0" indent="0">
              <a:buNone/>
            </a:pPr>
            <a:r>
              <a:rPr lang="en-US" sz="1100">
                <a:solidFill>
                  <a:srgbClr val="FFFFFF"/>
                </a:solidFill>
                <a:latin typeface="Consolas" panose="020B0609020204030204" pitchFamily="49" charset="0"/>
              </a:rPr>
              <a:t>Enable-WindowsOptionalFeature -FeatureName ActiveDirectory-Powershell -online -all</a:t>
            </a:r>
          </a:p>
          <a:p>
            <a:pPr marL="0" indent="0">
              <a:buNone/>
            </a:pPr>
            <a:r>
              <a:rPr lang="en-US" sz="1100">
                <a:solidFill>
                  <a:srgbClr val="FFFFFF"/>
                </a:solidFill>
                <a:latin typeface="Consolas" panose="020B0609020204030204" pitchFamily="49" charset="0"/>
              </a:rPr>
              <a:t>Get-ADServiceAccount -Identity container_gmsa </a:t>
            </a:r>
          </a:p>
          <a:p>
            <a:pPr marL="0" indent="0">
              <a:buNone/>
            </a:pPr>
            <a:r>
              <a:rPr lang="en-US" sz="1100">
                <a:solidFill>
                  <a:srgbClr val="FFFFFF"/>
                </a:solidFill>
                <a:latin typeface="Consolas" panose="020B0609020204030204" pitchFamily="49" charset="0"/>
              </a:rPr>
              <a:t>Install-ADServiceAccount -Identity container_gmsa</a:t>
            </a:r>
          </a:p>
          <a:p>
            <a:pPr marL="0" indent="0">
              <a:buNone/>
            </a:pPr>
            <a:r>
              <a:rPr lang="en-US" sz="1100">
                <a:solidFill>
                  <a:srgbClr val="FFFFFF"/>
                </a:solidFill>
                <a:latin typeface="Consolas" panose="020B0609020204030204" pitchFamily="49" charset="0"/>
              </a:rPr>
              <a:t>Test-AdServiceAccount -Identity container_gmsa</a:t>
            </a:r>
          </a:p>
          <a:p>
            <a:pPr marL="0" indent="0">
              <a:buNone/>
            </a:pPr>
            <a:endParaRPr lang="en-US" sz="1100">
              <a:solidFill>
                <a:srgbClr val="FFFFFF"/>
              </a:solidFill>
              <a:latin typeface="Consolas" panose="020B0609020204030204" pitchFamily="49" charset="0"/>
            </a:endParaRPr>
          </a:p>
          <a:p>
            <a:pPr marL="0" indent="0">
              <a:buNone/>
            </a:pPr>
            <a:r>
              <a:rPr lang="en-US" sz="1100">
                <a:solidFill>
                  <a:srgbClr val="FFFFFF"/>
                </a:solidFill>
                <a:latin typeface="Consolas" panose="020B0609020204030204" pitchFamily="49" charset="0"/>
              </a:rPr>
              <a:t>## Create credential spec file</a:t>
            </a:r>
          </a:p>
          <a:p>
            <a:pPr marL="0" indent="0">
              <a:buNone/>
            </a:pPr>
            <a:r>
              <a:rPr lang="en-US" sz="1100">
                <a:solidFill>
                  <a:srgbClr val="FFFFFF"/>
                </a:solidFill>
                <a:latin typeface="Consolas" panose="020B0609020204030204" pitchFamily="49" charset="0"/>
              </a:rPr>
              <a:t>Invoke-WebRequest "https://raw.githubusercontent.com/Microsoft/Virtualization-Documentation/live/windows-server-container-tools/ServiceAccounts/CredentialSpec.psm1" -UseBasicParsing -OutFile $env:TEMP\cred.psm1</a:t>
            </a:r>
          </a:p>
          <a:p>
            <a:pPr marL="0" indent="0">
              <a:buNone/>
            </a:pPr>
            <a:r>
              <a:rPr lang="en-US" sz="1100">
                <a:solidFill>
                  <a:srgbClr val="FFFFFF"/>
                </a:solidFill>
                <a:latin typeface="Consolas" panose="020B0609020204030204" pitchFamily="49" charset="0"/>
              </a:rPr>
              <a:t>import-module $env:temp\cred.psm1</a:t>
            </a:r>
          </a:p>
          <a:p>
            <a:pPr marL="0" indent="0">
              <a:buNone/>
            </a:pPr>
            <a:r>
              <a:rPr lang="en-US" sz="1100">
                <a:solidFill>
                  <a:srgbClr val="FFFFFF"/>
                </a:solidFill>
                <a:latin typeface="Consolas" panose="020B0609020204030204" pitchFamily="49" charset="0"/>
              </a:rPr>
              <a:t>New-CredentialSpec -Name Gmsa -AccountName container_gmsa -Domain (Get-ADDomain -Current LocalComputer)</a:t>
            </a:r>
          </a:p>
          <a:p>
            <a:pPr marL="0" indent="0">
              <a:buNone/>
            </a:pPr>
            <a:r>
              <a:rPr lang="en-US" sz="1100">
                <a:solidFill>
                  <a:srgbClr val="FFFFFF"/>
                </a:solidFill>
                <a:latin typeface="Consolas" panose="020B0609020204030204" pitchFamily="49" charset="0"/>
              </a:rPr>
              <a:t>##This will return location and name of JSON file</a:t>
            </a:r>
          </a:p>
          <a:p>
            <a:pPr marL="0" indent="0">
              <a:buNone/>
            </a:pPr>
            <a:r>
              <a:rPr lang="en-US" sz="1100">
                <a:solidFill>
                  <a:srgbClr val="FFFFFF"/>
                </a:solidFill>
                <a:latin typeface="Consolas" panose="020B0609020204030204" pitchFamily="49" charset="0"/>
              </a:rPr>
              <a:t>Get-CredentialSpec</a:t>
            </a:r>
            <a:br>
              <a:rPr lang="en-US" sz="1100">
                <a:solidFill>
                  <a:srgbClr val="FFFFFF"/>
                </a:solidFill>
                <a:latin typeface="Consolas" panose="020B0609020204030204" pitchFamily="49" charset="0"/>
              </a:rPr>
            </a:br>
            <a:endParaRPr lang="en-US" sz="1100">
              <a:solidFill>
                <a:srgbClr val="FFFFFF"/>
              </a:solidFill>
              <a:latin typeface="Consolas" panose="020B0609020204030204" pitchFamily="49" charset="0"/>
            </a:endParaRPr>
          </a:p>
          <a:p>
            <a:pPr marL="0" indent="0">
              <a:buNone/>
            </a:pPr>
            <a:endParaRPr lang="en-US" sz="1100">
              <a:solidFill>
                <a:srgbClr val="FFFFFF"/>
              </a:solidFill>
              <a:latin typeface="Consolas" panose="020B0609020204030204" pitchFamily="49" charset="0"/>
            </a:endParaRPr>
          </a:p>
        </p:txBody>
      </p:sp>
    </p:spTree>
    <p:extLst>
      <p:ext uri="{BB962C8B-B14F-4D97-AF65-F5344CB8AC3E}">
        <p14:creationId xmlns:p14="http://schemas.microsoft.com/office/powerpoint/2010/main" val="179010325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E7C99B8E-84D6-4E77-8E77-3DF527A4CB32}"/>
              </a:ext>
            </a:extLst>
          </p:cNvPr>
          <p:cNvSpPr>
            <a:spLocks noGrp="1"/>
          </p:cNvSpPr>
          <p:nvPr>
            <p:ph type="title"/>
          </p:nvPr>
        </p:nvSpPr>
        <p:spPr>
          <a:xfrm>
            <a:off x="833002" y="365125"/>
            <a:ext cx="10520702" cy="1325563"/>
          </a:xfrm>
        </p:spPr>
        <p:txBody>
          <a:bodyPr>
            <a:normAutofit/>
          </a:bodyPr>
          <a:lstStyle/>
          <a:p>
            <a:r>
              <a:rPr lang="en-NZ" dirty="0">
                <a:solidFill>
                  <a:srgbClr val="FFFFFF"/>
                </a:solidFill>
              </a:rPr>
              <a:t>Start a container with </a:t>
            </a:r>
            <a:r>
              <a:rPr lang="en-NZ" dirty="0" err="1">
                <a:solidFill>
                  <a:srgbClr val="FFFFFF"/>
                </a:solidFill>
              </a:rPr>
              <a:t>gMSA</a:t>
            </a:r>
            <a:r>
              <a:rPr lang="en-NZ" dirty="0">
                <a:solidFill>
                  <a:srgbClr val="FFFFFF"/>
                </a:solidFill>
              </a:rPr>
              <a:t> credentials</a:t>
            </a:r>
            <a:endParaRPr lang="en-US" dirty="0">
              <a:solidFill>
                <a:srgbClr val="FFFFFF"/>
              </a:solidFill>
            </a:endParaRPr>
          </a:p>
        </p:txBody>
      </p:sp>
      <p:sp>
        <p:nvSpPr>
          <p:cNvPr id="6" name="Content Placeholder 5">
            <a:extLst>
              <a:ext uri="{FF2B5EF4-FFF2-40B4-BE49-F238E27FC236}">
                <a16:creationId xmlns:a16="http://schemas.microsoft.com/office/drawing/2014/main" id="{EB686E9A-F34B-47D1-BFC0-7D0151B3E311}"/>
              </a:ext>
            </a:extLst>
          </p:cNvPr>
          <p:cNvSpPr>
            <a:spLocks noGrp="1"/>
          </p:cNvSpPr>
          <p:nvPr>
            <p:ph idx="1"/>
          </p:nvPr>
        </p:nvSpPr>
        <p:spPr>
          <a:xfrm>
            <a:off x="838201" y="2022601"/>
            <a:ext cx="10515598" cy="4154361"/>
          </a:xfrm>
        </p:spPr>
        <p:txBody>
          <a:bodyPr>
            <a:normAutofit fontScale="85000" lnSpcReduction="20000"/>
          </a:bodyPr>
          <a:lstStyle/>
          <a:p>
            <a:pPr marL="0" indent="0">
              <a:buNone/>
            </a:pPr>
            <a:r>
              <a:rPr lang="en-US" sz="2000" dirty="0">
                <a:solidFill>
                  <a:srgbClr val="FFFFFF"/>
                </a:solidFill>
                <a:latin typeface="Consolas" panose="020B0609020204030204" pitchFamily="49" charset="0"/>
              </a:rPr>
              <a:t>docker run -d -p 8080:80 --security-opt "</a:t>
            </a:r>
            <a:r>
              <a:rPr lang="en-US" sz="2000" dirty="0" err="1">
                <a:solidFill>
                  <a:srgbClr val="FFFFFF"/>
                </a:solidFill>
                <a:latin typeface="Consolas" panose="020B0609020204030204" pitchFamily="49" charset="0"/>
              </a:rPr>
              <a:t>credentialspec</a:t>
            </a:r>
            <a:r>
              <a:rPr lang="en-US" sz="2000" dirty="0">
                <a:solidFill>
                  <a:srgbClr val="FFFFFF"/>
                </a:solidFill>
                <a:latin typeface="Consolas" panose="020B0609020204030204" pitchFamily="49" charset="0"/>
              </a:rPr>
              <a:t>=file://Gmsa.json" --name web-booking nzregslegacy.azurecr.io/web-booking:v3</a:t>
            </a:r>
          </a:p>
          <a:p>
            <a:pPr marL="0" indent="0">
              <a:buNone/>
            </a:pPr>
            <a:endParaRPr lang="en-NZ" sz="2000" dirty="0">
              <a:solidFill>
                <a:srgbClr val="FFFFFF"/>
              </a:solidFill>
              <a:latin typeface="Consolas" panose="020B0609020204030204" pitchFamily="49" charset="0"/>
            </a:endParaRPr>
          </a:p>
          <a:p>
            <a:pPr marL="0" indent="0">
              <a:buNone/>
            </a:pPr>
            <a:endParaRPr lang="en-NZ" sz="2000" dirty="0">
              <a:solidFill>
                <a:srgbClr val="FFFFFF"/>
              </a:solidFill>
              <a:latin typeface="Consolas" panose="020B0609020204030204" pitchFamily="49" charset="0"/>
            </a:endParaRPr>
          </a:p>
          <a:p>
            <a:pPr marL="0" indent="0">
              <a:buNone/>
            </a:pPr>
            <a:r>
              <a:rPr lang="en-NZ" sz="2000" dirty="0">
                <a:solidFill>
                  <a:srgbClr val="FFFFFF"/>
                </a:solidFill>
                <a:latin typeface="+mj-lt"/>
              </a:rPr>
              <a:t>T</a:t>
            </a:r>
            <a:r>
              <a:rPr lang="en-US" sz="2000" dirty="0">
                <a:solidFill>
                  <a:srgbClr val="FFFFFF"/>
                </a:solidFill>
                <a:latin typeface="+mj-lt"/>
              </a:rPr>
              <a:t>o verify if the </a:t>
            </a:r>
            <a:r>
              <a:rPr lang="en-US" sz="2000" dirty="0" err="1">
                <a:solidFill>
                  <a:srgbClr val="FFFFFF"/>
                </a:solidFill>
                <a:latin typeface="+mj-lt"/>
              </a:rPr>
              <a:t>gMSA</a:t>
            </a:r>
            <a:r>
              <a:rPr lang="en-US" sz="2000" dirty="0">
                <a:solidFill>
                  <a:srgbClr val="FFFFFF"/>
                </a:solidFill>
                <a:latin typeface="+mj-lt"/>
              </a:rPr>
              <a:t> is working inside a container, the commands are useful:</a:t>
            </a:r>
          </a:p>
          <a:p>
            <a:pPr marL="0" indent="0">
              <a:buNone/>
            </a:pPr>
            <a:endParaRPr lang="en-NZ" sz="2000" dirty="0">
              <a:latin typeface="Consolas" panose="020B0609020204030204" pitchFamily="49" charset="0"/>
            </a:endParaRPr>
          </a:p>
          <a:p>
            <a:pPr marL="0" indent="0">
              <a:buNone/>
            </a:pPr>
            <a:r>
              <a:rPr lang="en-NZ" sz="2000" dirty="0">
                <a:latin typeface="Consolas" panose="020B0609020204030204" pitchFamily="49" charset="0"/>
              </a:rPr>
              <a:t>d</a:t>
            </a:r>
            <a:r>
              <a:rPr lang="en-US" sz="2000" dirty="0" err="1">
                <a:latin typeface="Consolas" panose="020B0609020204030204" pitchFamily="49" charset="0"/>
              </a:rPr>
              <a:t>ocker</a:t>
            </a:r>
            <a:r>
              <a:rPr lang="en-US" sz="2000" dirty="0">
                <a:latin typeface="Consolas" panose="020B0609020204030204" pitchFamily="49" charset="0"/>
              </a:rPr>
              <a:t> exec –it web-booking </a:t>
            </a:r>
            <a:r>
              <a:rPr lang="en-US" sz="2000" dirty="0" err="1">
                <a:latin typeface="Consolas" panose="020B0609020204030204" pitchFamily="49" charset="0"/>
              </a:rPr>
              <a:t>cmd</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nltest</a:t>
            </a:r>
            <a:r>
              <a:rPr lang="en-US" sz="2000" dirty="0">
                <a:latin typeface="Consolas" panose="020B0609020204030204" pitchFamily="49" charset="0"/>
              </a:rPr>
              <a:t> /</a:t>
            </a:r>
            <a:r>
              <a:rPr lang="en-US" sz="2000" dirty="0" err="1">
                <a:latin typeface="Consolas" panose="020B0609020204030204" pitchFamily="49" charset="0"/>
              </a:rPr>
              <a:t>parentdomain</a:t>
            </a:r>
            <a:endParaRPr lang="en-US" sz="2000" dirty="0">
              <a:latin typeface="Consolas" panose="020B0609020204030204" pitchFamily="49" charset="0"/>
            </a:endParaRPr>
          </a:p>
          <a:p>
            <a:pPr marL="0" indent="0">
              <a:buNone/>
            </a:pPr>
            <a:endParaRPr lang="en-NZ" sz="2000" dirty="0">
              <a:solidFill>
                <a:srgbClr val="FFFFFF"/>
              </a:solidFill>
              <a:latin typeface="Consolas" panose="020B0609020204030204" pitchFamily="49" charset="0"/>
            </a:endParaRPr>
          </a:p>
          <a:p>
            <a:pPr marL="0" indent="0">
              <a:buNone/>
            </a:pPr>
            <a:r>
              <a:rPr lang="en-NZ" sz="2000" dirty="0">
                <a:solidFill>
                  <a:srgbClr val="FFFFFF"/>
                </a:solidFill>
                <a:latin typeface="+mj-lt"/>
              </a:rPr>
              <a:t>T</a:t>
            </a:r>
            <a:r>
              <a:rPr lang="en-US" sz="2000" dirty="0">
                <a:solidFill>
                  <a:srgbClr val="FFFFFF"/>
                </a:solidFill>
                <a:latin typeface="+mj-lt"/>
              </a:rPr>
              <a:t>here is a good walkthrough of </a:t>
            </a:r>
            <a:r>
              <a:rPr lang="en-US" sz="2000" dirty="0" err="1">
                <a:solidFill>
                  <a:srgbClr val="FFFFFF"/>
                </a:solidFill>
                <a:latin typeface="+mj-lt"/>
              </a:rPr>
              <a:t>gMSA</a:t>
            </a:r>
            <a:r>
              <a:rPr lang="en-US" sz="2000" dirty="0">
                <a:solidFill>
                  <a:srgbClr val="FFFFFF"/>
                </a:solidFill>
                <a:latin typeface="+mj-lt"/>
              </a:rPr>
              <a:t> available here:</a:t>
            </a:r>
          </a:p>
          <a:p>
            <a:pPr marL="0" indent="0">
              <a:buNone/>
            </a:pPr>
            <a:endParaRPr lang="en-US" sz="2000" dirty="0">
              <a:solidFill>
                <a:srgbClr val="FFFFFF"/>
              </a:solidFill>
              <a:latin typeface="+mj-lt"/>
            </a:endParaRPr>
          </a:p>
          <a:p>
            <a:pPr marL="0" indent="0">
              <a:buNone/>
            </a:pPr>
            <a:r>
              <a:rPr lang="en-US" sz="2000" dirty="0">
                <a:solidFill>
                  <a:srgbClr val="FFFFFF"/>
                </a:solidFill>
                <a:latin typeface="Consolas" panose="020B0609020204030204" pitchFamily="49" charset="0"/>
              </a:rPr>
              <a:t>https://github.com/artisticcheese/artisticcheesecont</a:t>
            </a:r>
          </a:p>
          <a:p>
            <a:pPr marL="0" indent="0">
              <a:buNone/>
            </a:pPr>
            <a:r>
              <a:rPr lang="en-US" sz="2000" dirty="0" err="1">
                <a:solidFill>
                  <a:srgbClr val="FFFFFF"/>
                </a:solidFill>
                <a:latin typeface="Consolas" panose="020B0609020204030204" pitchFamily="49" charset="0"/>
              </a:rPr>
              <a:t>ainer</a:t>
            </a:r>
            <a:r>
              <a:rPr lang="en-US" sz="2000" dirty="0">
                <a:solidFill>
                  <a:srgbClr val="FFFFFF"/>
                </a:solidFill>
                <a:latin typeface="Consolas" panose="020B0609020204030204" pitchFamily="49" charset="0"/>
              </a:rPr>
              <a:t>/wiki/Using-Group-Managed-Service-Account-(GMSA)-to-connect-to-AD-resources</a:t>
            </a:r>
          </a:p>
          <a:p>
            <a:pPr marL="0" indent="0">
              <a:buNone/>
            </a:pPr>
            <a:endParaRPr lang="en-US" sz="20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418547413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65FE-EEAB-4EE7-9447-51E084A09806}"/>
              </a:ext>
            </a:extLst>
          </p:cNvPr>
          <p:cNvSpPr>
            <a:spLocks noGrp="1"/>
          </p:cNvSpPr>
          <p:nvPr>
            <p:ph type="title"/>
          </p:nvPr>
        </p:nvSpPr>
        <p:spPr/>
        <p:txBody>
          <a:bodyPr/>
          <a:lstStyle/>
          <a:p>
            <a:r>
              <a:rPr lang="en-US" dirty="0"/>
              <a:t>Whats coming up?</a:t>
            </a:r>
          </a:p>
        </p:txBody>
      </p:sp>
    </p:spTree>
    <p:extLst>
      <p:ext uri="{BB962C8B-B14F-4D97-AF65-F5344CB8AC3E}">
        <p14:creationId xmlns:p14="http://schemas.microsoft.com/office/powerpoint/2010/main" val="1333984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D415BD5-8A45-4939-B915-66CEB5A17956}"/>
              </a:ext>
            </a:extLst>
          </p:cNvPr>
          <p:cNvSpPr>
            <a:spLocks noGrp="1"/>
          </p:cNvSpPr>
          <p:nvPr>
            <p:ph type="title"/>
          </p:nvPr>
        </p:nvSpPr>
        <p:spPr>
          <a:xfrm>
            <a:off x="774700" y="762000"/>
            <a:ext cx="3759200" cy="3340100"/>
          </a:xfrm>
        </p:spPr>
        <p:txBody>
          <a:bodyPr vert="horz" lIns="91440" tIns="45720" rIns="91440" bIns="45720" rtlCol="0" anchor="ctr">
            <a:normAutofit/>
          </a:bodyPr>
          <a:lstStyle/>
          <a:p>
            <a:r>
              <a:rPr lang="en-US" kern="1200">
                <a:solidFill>
                  <a:srgbClr val="FFFFFF"/>
                </a:solidFill>
                <a:latin typeface="+mj-lt"/>
                <a:ea typeface="+mj-ea"/>
                <a:cs typeface="+mj-cs"/>
              </a:rPr>
              <a:t>Running Linux Containers on Windows with LinuxKit</a:t>
            </a: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6" name="Content Placeholder 5" descr="Binoculars">
            <a:extLst>
              <a:ext uri="{FF2B5EF4-FFF2-40B4-BE49-F238E27FC236}">
                <a16:creationId xmlns:a16="http://schemas.microsoft.com/office/drawing/2014/main" id="{DBCBBA57-917B-4F59-BF3E-26A66D0F803B}"/>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5" name="Rectangle 1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Content Placeholder 2">
            <a:extLst>
              <a:ext uri="{FF2B5EF4-FFF2-40B4-BE49-F238E27FC236}">
                <a16:creationId xmlns:a16="http://schemas.microsoft.com/office/drawing/2014/main" id="{234BB61F-F725-4EA0-B8C5-D9A59E967B90}"/>
              </a:ext>
            </a:extLst>
          </p:cNvPr>
          <p:cNvSpPr>
            <a:spLocks noGrp="1"/>
          </p:cNvSpPr>
          <p:nvPr>
            <p:ph sz="half" idx="1"/>
          </p:nvPr>
        </p:nvSpPr>
        <p:spPr>
          <a:xfrm>
            <a:off x="7658103" y="795548"/>
            <a:ext cx="3759198" cy="5275603"/>
          </a:xfrm>
        </p:spPr>
        <p:txBody>
          <a:bodyPr vert="horz" lIns="91440" tIns="45720" rIns="91440" bIns="45720" rtlCol="0" anchor="ctr">
            <a:normAutofit/>
          </a:bodyPr>
          <a:lstStyle/>
          <a:p>
            <a:pPr marL="0" indent="0">
              <a:buNone/>
            </a:pPr>
            <a:r>
              <a:rPr lang="en-US" sz="2000" dirty="0"/>
              <a:t>“</a:t>
            </a:r>
            <a:r>
              <a:rPr lang="en-US" dirty="0"/>
              <a:t>Starting with Docker for Windows version 18.03.0-ce-win59 the Linux Containers on Windows (LCOW) is available as an experimental feature”</a:t>
            </a:r>
          </a:p>
          <a:p>
            <a:pPr marL="0" indent="0">
              <a:buNone/>
            </a:pPr>
            <a:r>
              <a:rPr lang="en-US" sz="2000" dirty="0"/>
              <a:t>https://blogs.msdn.microsoft.com/premier_developer/2018/04/20/running-docker-windows-and-linux-containers-simultaneously/ </a:t>
            </a:r>
          </a:p>
          <a:p>
            <a:pPr marL="0" indent="0">
              <a:buNone/>
            </a:pPr>
            <a:endParaRPr lang="en-US" sz="2000" dirty="0"/>
          </a:p>
        </p:txBody>
      </p:sp>
    </p:spTree>
    <p:extLst>
      <p:ext uri="{BB962C8B-B14F-4D97-AF65-F5344CB8AC3E}">
        <p14:creationId xmlns:p14="http://schemas.microsoft.com/office/powerpoint/2010/main" val="2105289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9555C6D-15C6-474B-80D5-AD47ED060906}"/>
              </a:ext>
            </a:extLst>
          </p:cNvPr>
          <p:cNvSpPr>
            <a:spLocks noGrp="1"/>
          </p:cNvSpPr>
          <p:nvPr>
            <p:ph type="title"/>
          </p:nvPr>
        </p:nvSpPr>
        <p:spPr>
          <a:xfrm>
            <a:off x="804672" y="1412489"/>
            <a:ext cx="2871095" cy="2156621"/>
          </a:xfrm>
        </p:spPr>
        <p:txBody>
          <a:bodyPr anchor="t">
            <a:normAutofit fontScale="90000"/>
          </a:bodyPr>
          <a:lstStyle/>
          <a:p>
            <a:r>
              <a:rPr lang="en-US" sz="3600" dirty="0">
                <a:solidFill>
                  <a:srgbClr val="FFFFFF"/>
                </a:solidFill>
              </a:rPr>
              <a:t>Roadmap: Windows Server 2019</a:t>
            </a:r>
            <a:br>
              <a:rPr lang="en-US" sz="3600" dirty="0">
                <a:solidFill>
                  <a:srgbClr val="FFFFFF"/>
                </a:solidFill>
              </a:rPr>
            </a:br>
            <a:br>
              <a:rPr lang="en-US" sz="3600" dirty="0">
                <a:solidFill>
                  <a:srgbClr val="FFFFFF"/>
                </a:solidFill>
              </a:rPr>
            </a:br>
            <a:r>
              <a:rPr lang="en-US" sz="2000" i="1" dirty="0">
                <a:solidFill>
                  <a:srgbClr val="FFFFFF"/>
                </a:solidFill>
              </a:rPr>
              <a:t>(H2 2018)</a:t>
            </a:r>
            <a:endParaRPr lang="en-US" sz="3600" i="1" dirty="0">
              <a:solidFill>
                <a:srgbClr val="FFFFFF"/>
              </a:solidFill>
            </a:endParaRPr>
          </a:p>
        </p:txBody>
      </p:sp>
      <p:sp>
        <p:nvSpPr>
          <p:cNvPr id="5" name="Content Placeholder 4">
            <a:extLst>
              <a:ext uri="{FF2B5EF4-FFF2-40B4-BE49-F238E27FC236}">
                <a16:creationId xmlns:a16="http://schemas.microsoft.com/office/drawing/2014/main" id="{C86DF21A-86DD-4447-A6B3-FBB4FF00547A}"/>
              </a:ext>
            </a:extLst>
          </p:cNvPr>
          <p:cNvSpPr>
            <a:spLocks noGrp="1"/>
          </p:cNvSpPr>
          <p:nvPr>
            <p:ph sz="half" idx="1"/>
          </p:nvPr>
        </p:nvSpPr>
        <p:spPr>
          <a:xfrm>
            <a:off x="5198993" y="1412489"/>
            <a:ext cx="2926080" cy="4363844"/>
          </a:xfrm>
        </p:spPr>
        <p:txBody>
          <a:bodyPr>
            <a:normAutofit/>
          </a:bodyPr>
          <a:lstStyle/>
          <a:p>
            <a:pPr marL="0" indent="0">
              <a:buNone/>
            </a:pPr>
            <a:r>
              <a:rPr lang="en-US" sz="2400" dirty="0"/>
              <a:t>Improved container support</a:t>
            </a:r>
          </a:p>
          <a:p>
            <a:pPr marL="0" lvl="1" indent="0">
              <a:spcAft>
                <a:spcPts val="600"/>
              </a:spcAft>
              <a:buNone/>
            </a:pPr>
            <a:endParaRPr lang="en-US" sz="2000" dirty="0"/>
          </a:p>
          <a:p>
            <a:pPr marL="0" lvl="1" indent="0">
              <a:spcAft>
                <a:spcPts val="600"/>
              </a:spcAft>
              <a:buNone/>
            </a:pPr>
            <a:r>
              <a:rPr lang="en-US" sz="2000" dirty="0"/>
              <a:t>Kubernetes support—improvements to compute, storage and networking components of a Kubernetes cluster</a:t>
            </a:r>
          </a:p>
          <a:p>
            <a:pPr marL="0" lvl="1" indent="0">
              <a:spcAft>
                <a:spcPts val="600"/>
              </a:spcAft>
              <a:buNone/>
            </a:pPr>
            <a:r>
              <a:rPr lang="en-US" sz="2000" dirty="0"/>
              <a:t>Red Hat open-shift container platform</a:t>
            </a:r>
          </a:p>
          <a:p>
            <a:pPr marL="0" lvl="1" indent="0">
              <a:spcAft>
                <a:spcPts val="600"/>
              </a:spcAft>
              <a:buNone/>
            </a:pPr>
            <a:r>
              <a:rPr lang="en-US" sz="2000" dirty="0"/>
              <a:t>Optimized images for Server Core and Nano Server</a:t>
            </a:r>
          </a:p>
          <a:p>
            <a:endParaRPr lang="en-US" sz="2000" dirty="0"/>
          </a:p>
          <a:p>
            <a:endParaRPr lang="en-US" sz="2000" dirty="0"/>
          </a:p>
        </p:txBody>
      </p:sp>
      <p:sp>
        <p:nvSpPr>
          <p:cNvPr id="6" name="Content Placeholder 5">
            <a:extLst>
              <a:ext uri="{FF2B5EF4-FFF2-40B4-BE49-F238E27FC236}">
                <a16:creationId xmlns:a16="http://schemas.microsoft.com/office/drawing/2014/main" id="{369B3319-045D-4B25-87B6-3C7E429C8E70}"/>
              </a:ext>
            </a:extLst>
          </p:cNvPr>
          <p:cNvSpPr>
            <a:spLocks noGrp="1"/>
          </p:cNvSpPr>
          <p:nvPr>
            <p:ph sz="half" idx="2"/>
          </p:nvPr>
        </p:nvSpPr>
        <p:spPr>
          <a:xfrm>
            <a:off x="8451604" y="1412489"/>
            <a:ext cx="2926080" cy="4363844"/>
          </a:xfrm>
        </p:spPr>
        <p:txBody>
          <a:bodyPr>
            <a:normAutofit/>
          </a:bodyPr>
          <a:lstStyle/>
          <a:p>
            <a:pPr marL="0" indent="0">
              <a:buNone/>
            </a:pPr>
            <a:r>
              <a:rPr lang="en-US" sz="2400" dirty="0"/>
              <a:t>Improved Linux support</a:t>
            </a:r>
          </a:p>
          <a:p>
            <a:pPr marL="0" lvl="1" indent="0">
              <a:spcAft>
                <a:spcPts val="600"/>
              </a:spcAft>
              <a:buNone/>
            </a:pPr>
            <a:r>
              <a:rPr lang="en-US" sz="2000" dirty="0"/>
              <a:t>Linux containers on Windows host</a:t>
            </a:r>
          </a:p>
          <a:p>
            <a:pPr marL="0" lvl="1" indent="0">
              <a:spcAft>
                <a:spcPts val="600"/>
              </a:spcAft>
              <a:buNone/>
            </a:pPr>
            <a:r>
              <a:rPr lang="en-US" sz="2000" dirty="0"/>
              <a:t>Support for tools such as open SSH, Curl, Tar</a:t>
            </a:r>
          </a:p>
          <a:p>
            <a:pPr marL="0" lvl="1" indent="0">
              <a:spcAft>
                <a:spcPts val="600"/>
              </a:spcAft>
              <a:buNone/>
            </a:pPr>
            <a:r>
              <a:rPr lang="en-US" sz="2000" dirty="0"/>
              <a:t>Windows Subsystem for Linux</a:t>
            </a:r>
          </a:p>
          <a:p>
            <a:endParaRPr lang="en-US" sz="2000" dirty="0"/>
          </a:p>
        </p:txBody>
      </p:sp>
      <p:grpSp>
        <p:nvGrpSpPr>
          <p:cNvPr id="10" name="Group 9">
            <a:extLst>
              <a:ext uri="{FF2B5EF4-FFF2-40B4-BE49-F238E27FC236}">
                <a16:creationId xmlns:a16="http://schemas.microsoft.com/office/drawing/2014/main" id="{DB7F0A7F-2D5A-44AF-9062-895CBCB22575}"/>
              </a:ext>
            </a:extLst>
          </p:cNvPr>
          <p:cNvGrpSpPr/>
          <p:nvPr/>
        </p:nvGrpSpPr>
        <p:grpSpPr>
          <a:xfrm>
            <a:off x="5198993" y="134422"/>
            <a:ext cx="1031215" cy="1031215"/>
            <a:chOff x="676289" y="1865116"/>
            <a:chExt cx="1031215" cy="1031215"/>
          </a:xfrm>
        </p:grpSpPr>
        <p:pic>
          <p:nvPicPr>
            <p:cNvPr id="12" name="Picture 11">
              <a:extLst>
                <a:ext uri="{FF2B5EF4-FFF2-40B4-BE49-F238E27FC236}">
                  <a16:creationId xmlns:a16="http://schemas.microsoft.com/office/drawing/2014/main" id="{6E043CC8-7233-43B6-B4EB-5EC9906B02C3}"/>
                </a:ext>
              </a:extLst>
            </p:cNvPr>
            <p:cNvPicPr>
              <a:picLocks noChangeAspect="1"/>
            </p:cNvPicPr>
            <p:nvPr/>
          </p:nvPicPr>
          <p:blipFill>
            <a:blip r:embed="rId3"/>
            <a:stretch>
              <a:fillRect/>
            </a:stretch>
          </p:blipFill>
          <p:spPr>
            <a:xfrm>
              <a:off x="878624" y="2076944"/>
              <a:ext cx="626544" cy="607558"/>
            </a:xfrm>
            <a:prstGeom prst="rect">
              <a:avLst/>
            </a:prstGeom>
          </p:spPr>
        </p:pic>
        <p:sp>
          <p:nvSpPr>
            <p:cNvPr id="14" name="Oval 13">
              <a:extLst>
                <a:ext uri="{FF2B5EF4-FFF2-40B4-BE49-F238E27FC236}">
                  <a16:creationId xmlns:a16="http://schemas.microsoft.com/office/drawing/2014/main" id="{977EEC09-5429-4A7C-9D24-FD9AFB28D83C}"/>
                </a:ext>
              </a:extLst>
            </p:cNvPr>
            <p:cNvSpPr/>
            <p:nvPr/>
          </p:nvSpPr>
          <p:spPr bwMode="auto">
            <a:xfrm>
              <a:off x="676289" y="1865116"/>
              <a:ext cx="1031215" cy="1031215"/>
            </a:xfrm>
            <a:prstGeom prst="ellipse">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1A4487D0-687F-4D2D-9277-0EBF95AA738A}"/>
              </a:ext>
            </a:extLst>
          </p:cNvPr>
          <p:cNvGrpSpPr/>
          <p:nvPr/>
        </p:nvGrpSpPr>
        <p:grpSpPr>
          <a:xfrm>
            <a:off x="8451604" y="134421"/>
            <a:ext cx="1031215" cy="1031215"/>
            <a:chOff x="731421" y="3753434"/>
            <a:chExt cx="1031215" cy="1031215"/>
          </a:xfrm>
        </p:grpSpPr>
        <p:pic>
          <p:nvPicPr>
            <p:cNvPr id="17" name="Picture 16">
              <a:extLst>
                <a:ext uri="{FF2B5EF4-FFF2-40B4-BE49-F238E27FC236}">
                  <a16:creationId xmlns:a16="http://schemas.microsoft.com/office/drawing/2014/main" id="{211D97AF-949A-4B37-93BB-28ACF5E45232}"/>
                </a:ext>
              </a:extLst>
            </p:cNvPr>
            <p:cNvPicPr>
              <a:picLocks noChangeAspect="1"/>
            </p:cNvPicPr>
            <p:nvPr/>
          </p:nvPicPr>
          <p:blipFill>
            <a:blip r:embed="rId4"/>
            <a:stretch>
              <a:fillRect/>
            </a:stretch>
          </p:blipFill>
          <p:spPr>
            <a:xfrm>
              <a:off x="981629" y="3942822"/>
              <a:ext cx="530798" cy="652438"/>
            </a:xfrm>
            <a:prstGeom prst="rect">
              <a:avLst/>
            </a:prstGeom>
          </p:spPr>
        </p:pic>
        <p:sp>
          <p:nvSpPr>
            <p:cNvPr id="18" name="Oval 17">
              <a:extLst>
                <a:ext uri="{FF2B5EF4-FFF2-40B4-BE49-F238E27FC236}">
                  <a16:creationId xmlns:a16="http://schemas.microsoft.com/office/drawing/2014/main" id="{D058E156-1ACA-4009-A11D-292D15D0FAEC}"/>
                </a:ext>
              </a:extLst>
            </p:cNvPr>
            <p:cNvSpPr/>
            <p:nvPr/>
          </p:nvSpPr>
          <p:spPr bwMode="auto">
            <a:xfrm>
              <a:off x="731421" y="3753434"/>
              <a:ext cx="1031215" cy="1031215"/>
            </a:xfrm>
            <a:prstGeom prst="ellipse">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032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500" fill="hold"/>
                                        <p:tgtEl>
                                          <p:spTgt spid="10"/>
                                        </p:tgtEl>
                                      </p:cBhvr>
                                      <p:by x="0" y="0"/>
                                    </p:animScale>
                                  </p:childTnLst>
                                </p:cTn>
                              </p:par>
                              <p:par>
                                <p:cTn id="9" presetID="1" presetClass="entr" presetSubtype="0" fill="hold" nodeType="with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par>
                                <p:cTn id="11" presetID="6" presetClass="emph" presetSubtype="0" accel="100000" autoRev="1" fill="hold" nodeType="withEffect">
                                  <p:stCondLst>
                                    <p:cond delay="0"/>
                                  </p:stCondLst>
                                  <p:childTnLst>
                                    <p:animScale>
                                      <p:cBhvr>
                                        <p:cTn id="12" dur="500" fill="hold"/>
                                        <p:tgtEl>
                                          <p:spTgt spid="16"/>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EE00FC-E748-470B-B75F-F01BAD3AE0BB}"/>
              </a:ext>
            </a:extLst>
          </p:cNvPr>
          <p:cNvSpPr>
            <a:spLocks noGrp="1"/>
          </p:cNvSpPr>
          <p:nvPr>
            <p:ph type="title"/>
          </p:nvPr>
        </p:nvSpPr>
        <p:spPr>
          <a:xfrm>
            <a:off x="1136428" y="627564"/>
            <a:ext cx="7474172" cy="1325563"/>
          </a:xfrm>
        </p:spPr>
        <p:txBody>
          <a:bodyPr>
            <a:normAutofit/>
          </a:bodyPr>
          <a:lstStyle/>
          <a:p>
            <a:r>
              <a:rPr lang="en-US" dirty="0"/>
              <a:t>Next steps?</a:t>
            </a:r>
          </a:p>
        </p:txBody>
      </p:sp>
      <p:sp>
        <p:nvSpPr>
          <p:cNvPr id="6" name="Content Placeholder 5">
            <a:extLst>
              <a:ext uri="{FF2B5EF4-FFF2-40B4-BE49-F238E27FC236}">
                <a16:creationId xmlns:a16="http://schemas.microsoft.com/office/drawing/2014/main" id="{E719DDAC-0D4C-4E92-A874-B5494E7CA090}"/>
              </a:ext>
            </a:extLst>
          </p:cNvPr>
          <p:cNvSpPr>
            <a:spLocks noGrp="1"/>
          </p:cNvSpPr>
          <p:nvPr>
            <p:ph idx="1"/>
          </p:nvPr>
        </p:nvSpPr>
        <p:spPr>
          <a:xfrm>
            <a:off x="1136429" y="2278173"/>
            <a:ext cx="6467867" cy="3450613"/>
          </a:xfrm>
        </p:spPr>
        <p:txBody>
          <a:bodyPr anchor="ctr">
            <a:normAutofit fontScale="77500" lnSpcReduction="20000"/>
          </a:bodyPr>
          <a:lstStyle/>
          <a:p>
            <a:pPr marL="0" indent="0">
              <a:buNone/>
            </a:pPr>
            <a:r>
              <a:rPr lang="en-US" sz="2400" dirty="0"/>
              <a:t>If you’re new to Windows containers, you might like to check out the </a:t>
            </a:r>
            <a:r>
              <a:rPr lang="en-US" sz="2400" b="1" dirty="0"/>
              <a:t>Windows Containers Workshop</a:t>
            </a:r>
            <a:r>
              <a:rPr lang="en-US" sz="2400" dirty="0"/>
              <a:t> built by my colleague Paul Bouwer for Container Camp AU &amp; UK:</a:t>
            </a:r>
          </a:p>
          <a:p>
            <a:pPr marL="0" indent="0">
              <a:buNone/>
            </a:pPr>
            <a:r>
              <a:rPr lang="en-US" sz="2400" dirty="0">
                <a:hlinkClick r:id="rId3"/>
              </a:rPr>
              <a:t>https://github.com/paulbouwer/windows-containers-workshop</a:t>
            </a:r>
            <a:endParaRPr lang="en-US" sz="2400" dirty="0"/>
          </a:p>
          <a:p>
            <a:pPr marL="0" indent="0">
              <a:buNone/>
            </a:pPr>
            <a:endParaRPr lang="en-US" sz="2400" dirty="0"/>
          </a:p>
          <a:p>
            <a:pPr marL="0" indent="0">
              <a:buNone/>
            </a:pPr>
            <a:r>
              <a:rPr lang="en-US" sz="2400" dirty="0"/>
              <a:t>If you’re new to Containers and/or Kubernetes, then lookout for a “Containers Open Hack” near you.  The next one is in Auckland, NZ, on November 14-16. There are also events coming up in US and Europe and there was a recent one in Sydney</a:t>
            </a:r>
          </a:p>
          <a:p>
            <a:pPr marL="0" indent="0">
              <a:buNone/>
            </a:pPr>
            <a:endParaRPr lang="en-US" sz="2400" dirty="0"/>
          </a:p>
          <a:p>
            <a:pPr marL="0" indent="0">
              <a:buNone/>
            </a:pPr>
            <a:r>
              <a:rPr lang="en-US" sz="2400" dirty="0">
                <a:hlinkClick r:id="rId4"/>
              </a:rPr>
              <a:t>http://aka.ms/NZopenhack</a:t>
            </a:r>
            <a:r>
              <a:rPr lang="en-US" sz="2400" dirty="0"/>
              <a:t> </a:t>
            </a: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Teacher">
            <a:extLst>
              <a:ext uri="{FF2B5EF4-FFF2-40B4-BE49-F238E27FC236}">
                <a16:creationId xmlns:a16="http://schemas.microsoft.com/office/drawing/2014/main" id="{34687353-6E45-409B-A496-39AE1587EC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01296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386047" y="3880669"/>
            <a:ext cx="5756790" cy="1623627"/>
          </a:xfrm>
        </p:spPr>
        <p:txBody>
          <a:bodyPr/>
          <a:lstStyle/>
          <a:p>
            <a:r>
              <a:rPr lang="en-NZ" dirty="0"/>
              <a:t>Regan Murphy</a:t>
            </a:r>
          </a:p>
          <a:p>
            <a:r>
              <a:rPr lang="en-NZ" sz="1961" dirty="0"/>
              <a:t>Software Engineer</a:t>
            </a:r>
          </a:p>
          <a:p>
            <a:r>
              <a:rPr lang="en-NZ" sz="1961" dirty="0"/>
              <a:t>Microsoft</a:t>
            </a:r>
          </a:p>
          <a:p>
            <a:endParaRPr lang="en-NZ" sz="1961" dirty="0"/>
          </a:p>
          <a:p>
            <a:r>
              <a:rPr lang="en-NZ" sz="1961" dirty="0"/>
              <a:t>     @nzregs</a:t>
            </a:r>
          </a:p>
        </p:txBody>
      </p:sp>
      <p:pic>
        <p:nvPicPr>
          <p:cNvPr id="6" name="Picture 5"/>
          <p:cNvPicPr>
            <a:picLocks noChangeAspect="1"/>
          </p:cNvPicPr>
          <p:nvPr/>
        </p:nvPicPr>
        <p:blipFill>
          <a:blip r:embed="rId3"/>
          <a:stretch>
            <a:fillRect/>
          </a:stretch>
        </p:blipFill>
        <p:spPr>
          <a:xfrm>
            <a:off x="370864" y="5068792"/>
            <a:ext cx="537855" cy="537855"/>
          </a:xfrm>
          <a:prstGeom prst="rect">
            <a:avLst/>
          </a:prstGeom>
        </p:spPr>
      </p:pic>
      <p:sp>
        <p:nvSpPr>
          <p:cNvPr id="7" name="Oval 6">
            <a:extLst>
              <a:ext uri="{FF2B5EF4-FFF2-40B4-BE49-F238E27FC236}">
                <a16:creationId xmlns:a16="http://schemas.microsoft.com/office/drawing/2014/main" id="{3E629DCD-557A-422D-890A-42D85E9E9B15}"/>
              </a:ext>
            </a:extLst>
          </p:cNvPr>
          <p:cNvSpPr/>
          <p:nvPr/>
        </p:nvSpPr>
        <p:spPr bwMode="auto">
          <a:xfrm>
            <a:off x="5253777" y="3487423"/>
            <a:ext cx="1401582" cy="140158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a:extLst>
              <a:ext uri="{FF2B5EF4-FFF2-40B4-BE49-F238E27FC236}">
                <a16:creationId xmlns:a16="http://schemas.microsoft.com/office/drawing/2014/main" id="{35A38C4D-D109-43F9-8883-A155D606F884}"/>
              </a:ext>
            </a:extLst>
          </p:cNvPr>
          <p:cNvSpPr>
            <a:spLocks noGrp="1"/>
          </p:cNvSpPr>
          <p:nvPr>
            <p:ph type="title"/>
          </p:nvPr>
        </p:nvSpPr>
        <p:spPr>
          <a:xfrm>
            <a:off x="328936" y="310784"/>
            <a:ext cx="11722259" cy="1661853"/>
          </a:xfrm>
        </p:spPr>
        <p:txBody>
          <a:bodyPr>
            <a:normAutofit fontScale="90000"/>
          </a:bodyPr>
          <a:lstStyle/>
          <a:p>
            <a:r>
              <a:rPr lang="en-US" dirty="0"/>
              <a:t>Move legacy apps to Windows Containers</a:t>
            </a:r>
            <a:br>
              <a:rPr lang="en-US" dirty="0"/>
            </a:br>
            <a:r>
              <a:rPr lang="en-US" sz="3600" dirty="0"/>
              <a:t>(to take advantage of modern infrastructure and orchestration)</a:t>
            </a:r>
            <a:endParaRPr lang="en-US" dirty="0"/>
          </a:p>
        </p:txBody>
      </p:sp>
    </p:spTree>
    <p:extLst>
      <p:ext uri="{BB962C8B-B14F-4D97-AF65-F5344CB8AC3E}">
        <p14:creationId xmlns:p14="http://schemas.microsoft.com/office/powerpoint/2010/main" val="138005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D0F17000-BA26-4417-B9DB-653E694E7911}"/>
              </a:ext>
            </a:extLst>
          </p:cNvPr>
          <p:cNvSpPr>
            <a:spLocks noGrp="1"/>
          </p:cNvSpPr>
          <p:nvPr>
            <p:ph type="title"/>
          </p:nvPr>
        </p:nvSpPr>
        <p:spPr>
          <a:xfrm>
            <a:off x="268907" y="370249"/>
            <a:ext cx="11654187" cy="899409"/>
          </a:xfrm>
        </p:spPr>
        <p:txBody>
          <a:bodyPr/>
          <a:lstStyle/>
          <a:p>
            <a:pPr algn="ctr"/>
            <a:r>
              <a:rPr lang="en-US">
                <a:solidFill>
                  <a:schemeClr val="tx1"/>
                </a:solidFill>
              </a:rPr>
              <a:t>The container </a:t>
            </a:r>
            <a:r>
              <a:rPr lang="en-US">
                <a:solidFill>
                  <a:schemeClr val="accent1"/>
                </a:solidFill>
                <a:latin typeface="Segoe UI Semibold" panose="020B0702040204020203" pitchFamily="34" charset="0"/>
                <a:cs typeface="Segoe UI Semibold" panose="020B0702040204020203" pitchFamily="34" charset="0"/>
              </a:rPr>
              <a:t>advantage</a:t>
            </a:r>
          </a:p>
        </p:txBody>
      </p:sp>
      <p:sp>
        <p:nvSpPr>
          <p:cNvPr id="49" name="Rectangle: Rounded Corners 48">
            <a:extLst>
              <a:ext uri="{FF2B5EF4-FFF2-40B4-BE49-F238E27FC236}">
                <a16:creationId xmlns:a16="http://schemas.microsoft.com/office/drawing/2014/main" id="{F97CE3EA-8FB2-42CA-8E01-783AC90F8986}"/>
              </a:ext>
            </a:extLst>
          </p:cNvPr>
          <p:cNvSpPr/>
          <p:nvPr/>
        </p:nvSpPr>
        <p:spPr bwMode="auto">
          <a:xfrm>
            <a:off x="6949652" y="5409540"/>
            <a:ext cx="4018412" cy="71487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ea typeface="Segoe UI" pitchFamily="34" charset="0"/>
                <a:cs typeface="Segoe UI" pitchFamily="34" charset="0"/>
              </a:rPr>
              <a:t>Hardware</a:t>
            </a:r>
            <a:endParaRPr lang="en-US" sz="2353">
              <a:solidFill>
                <a:srgbClr val="353535"/>
              </a:solidFill>
              <a:ea typeface="Segoe UI" pitchFamily="34" charset="0"/>
              <a:cs typeface="Segoe UI" pitchFamily="34" charset="0"/>
            </a:endParaRPr>
          </a:p>
        </p:txBody>
      </p:sp>
      <p:sp>
        <p:nvSpPr>
          <p:cNvPr id="52" name="Rectangle: Rounded Corners 51">
            <a:extLst>
              <a:ext uri="{FF2B5EF4-FFF2-40B4-BE49-F238E27FC236}">
                <a16:creationId xmlns:a16="http://schemas.microsoft.com/office/drawing/2014/main" id="{8481F382-71FA-4CE6-B431-3E052ED8FA08}"/>
              </a:ext>
            </a:extLst>
          </p:cNvPr>
          <p:cNvSpPr/>
          <p:nvPr/>
        </p:nvSpPr>
        <p:spPr bwMode="auto">
          <a:xfrm>
            <a:off x="6949651" y="4923757"/>
            <a:ext cx="4018412" cy="404107"/>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ea typeface="Segoe UI" pitchFamily="34" charset="0"/>
                <a:cs typeface="Segoe UI" pitchFamily="34" charset="0"/>
              </a:rPr>
              <a:t>Host OS</a:t>
            </a:r>
            <a:endParaRPr lang="en-US" sz="2353">
              <a:solidFill>
                <a:srgbClr val="353535"/>
              </a:solidFill>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43FD60D4-1E68-4463-BCE5-1C3F0C4A985A}"/>
              </a:ext>
            </a:extLst>
          </p:cNvPr>
          <p:cNvSpPr/>
          <p:nvPr/>
        </p:nvSpPr>
        <p:spPr bwMode="auto">
          <a:xfrm>
            <a:off x="6949651" y="4437974"/>
            <a:ext cx="4018412" cy="404107"/>
          </a:xfrm>
          <a:prstGeom prst="roundRect">
            <a:avLst>
              <a:gd name="adj" fmla="val 3125"/>
            </a:avLst>
          </a:prstGeom>
          <a:solidFill>
            <a:schemeClr val="accent4">
              <a:alpha val="5000"/>
            </a:schemeClr>
          </a:solidFill>
          <a:ln w="12700">
            <a:solidFill>
              <a:schemeClr val="accent4">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ea typeface="Segoe UI" pitchFamily="34" charset="0"/>
                <a:cs typeface="Segoe UI" pitchFamily="34" charset="0"/>
              </a:rPr>
              <a:t>Hypervisor 2</a:t>
            </a:r>
            <a:endParaRPr lang="en-US" sz="2353">
              <a:solidFill>
                <a:srgbClr val="353535"/>
              </a:solidFill>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92467471-D002-471D-92A3-3D896C930281}"/>
              </a:ext>
            </a:extLst>
          </p:cNvPr>
          <p:cNvSpPr/>
          <p:nvPr/>
        </p:nvSpPr>
        <p:spPr bwMode="auto">
          <a:xfrm>
            <a:off x="6949652" y="2603828"/>
            <a:ext cx="1972877" cy="1752471"/>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VM</a:t>
            </a:r>
          </a:p>
        </p:txBody>
      </p:sp>
      <p:sp>
        <p:nvSpPr>
          <p:cNvPr id="60" name="Rectangle: Rounded Corners 59">
            <a:extLst>
              <a:ext uri="{FF2B5EF4-FFF2-40B4-BE49-F238E27FC236}">
                <a16:creationId xmlns:a16="http://schemas.microsoft.com/office/drawing/2014/main" id="{44DB9B67-5079-4195-A86E-0646A6A9C4E0}"/>
              </a:ext>
            </a:extLst>
          </p:cNvPr>
          <p:cNvSpPr/>
          <p:nvPr/>
        </p:nvSpPr>
        <p:spPr bwMode="auto">
          <a:xfrm>
            <a:off x="8995187" y="2603828"/>
            <a:ext cx="1972877" cy="1752471"/>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VM</a:t>
            </a:r>
          </a:p>
        </p:txBody>
      </p:sp>
      <p:sp>
        <p:nvSpPr>
          <p:cNvPr id="67" name="Rectangle: Rounded Corners 66">
            <a:extLst>
              <a:ext uri="{FF2B5EF4-FFF2-40B4-BE49-F238E27FC236}">
                <a16:creationId xmlns:a16="http://schemas.microsoft.com/office/drawing/2014/main" id="{838F525A-A6EC-4067-AE91-F614C06312D3}"/>
              </a:ext>
            </a:extLst>
          </p:cNvPr>
          <p:cNvSpPr/>
          <p:nvPr/>
        </p:nvSpPr>
        <p:spPr bwMode="auto">
          <a:xfrm>
            <a:off x="7073513" y="3674025"/>
            <a:ext cx="1725153" cy="575549"/>
          </a:xfrm>
          <a:prstGeom prst="roundRect">
            <a:avLst>
              <a:gd name="adj" fmla="val 3125"/>
            </a:avLst>
          </a:prstGeom>
          <a:solidFill>
            <a:srgbClr val="E5F1F9"/>
          </a:solidFill>
          <a:ln w="12700">
            <a:solidFill>
              <a:srgbClr val="7FB8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Application</a:t>
            </a:r>
          </a:p>
        </p:txBody>
      </p:sp>
      <p:sp>
        <p:nvSpPr>
          <p:cNvPr id="74" name="Rectangle: Rounded Corners 73">
            <a:extLst>
              <a:ext uri="{FF2B5EF4-FFF2-40B4-BE49-F238E27FC236}">
                <a16:creationId xmlns:a16="http://schemas.microsoft.com/office/drawing/2014/main" id="{01621C70-A416-46E2-88D2-89125A433DF0}"/>
              </a:ext>
            </a:extLst>
          </p:cNvPr>
          <p:cNvSpPr/>
          <p:nvPr/>
        </p:nvSpPr>
        <p:spPr bwMode="auto">
          <a:xfrm>
            <a:off x="9119047" y="3674025"/>
            <a:ext cx="1725153" cy="575549"/>
          </a:xfrm>
          <a:prstGeom prst="roundRect">
            <a:avLst>
              <a:gd name="adj" fmla="val 3125"/>
            </a:avLst>
          </a:prstGeom>
          <a:solidFill>
            <a:srgbClr val="E5F2F1"/>
          </a:solidFill>
          <a:ln w="12700">
            <a:solidFill>
              <a:schemeClr val="tx2">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Application</a:t>
            </a:r>
          </a:p>
        </p:txBody>
      </p:sp>
      <p:sp>
        <p:nvSpPr>
          <p:cNvPr id="99" name="Rectangle: Rounded Corners 98">
            <a:extLst>
              <a:ext uri="{FF2B5EF4-FFF2-40B4-BE49-F238E27FC236}">
                <a16:creationId xmlns:a16="http://schemas.microsoft.com/office/drawing/2014/main" id="{945EF8CA-5F62-4648-BD0C-AF6015CD56B3}"/>
              </a:ext>
            </a:extLst>
          </p:cNvPr>
          <p:cNvSpPr/>
          <p:nvPr/>
        </p:nvSpPr>
        <p:spPr bwMode="auto">
          <a:xfrm>
            <a:off x="9119047" y="3674025"/>
            <a:ext cx="845558" cy="575549"/>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App3.</a:t>
            </a:r>
          </a:p>
        </p:txBody>
      </p:sp>
      <p:sp>
        <p:nvSpPr>
          <p:cNvPr id="100" name="Rectangle: Rounded Corners 99">
            <a:extLst>
              <a:ext uri="{FF2B5EF4-FFF2-40B4-BE49-F238E27FC236}">
                <a16:creationId xmlns:a16="http://schemas.microsoft.com/office/drawing/2014/main" id="{A5072856-0483-4D30-9742-A078BB9CCB28}"/>
              </a:ext>
            </a:extLst>
          </p:cNvPr>
          <p:cNvSpPr/>
          <p:nvPr/>
        </p:nvSpPr>
        <p:spPr bwMode="auto">
          <a:xfrm>
            <a:off x="9998642" y="3674025"/>
            <a:ext cx="845558" cy="575549"/>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App4.</a:t>
            </a:r>
          </a:p>
        </p:txBody>
      </p:sp>
      <p:sp>
        <p:nvSpPr>
          <p:cNvPr id="103" name="TextBox 102">
            <a:extLst>
              <a:ext uri="{FF2B5EF4-FFF2-40B4-BE49-F238E27FC236}">
                <a16:creationId xmlns:a16="http://schemas.microsoft.com/office/drawing/2014/main" id="{FF0CA200-2B05-4F79-9559-C898894E5F4C}"/>
              </a:ext>
            </a:extLst>
          </p:cNvPr>
          <p:cNvSpPr txBox="1"/>
          <p:nvPr/>
        </p:nvSpPr>
        <p:spPr>
          <a:xfrm>
            <a:off x="1004324" y="1957987"/>
            <a:ext cx="5251106" cy="658896"/>
          </a:xfrm>
          <a:prstGeom prst="rect">
            <a:avLst/>
          </a:prstGeom>
          <a:noFill/>
        </p:spPr>
        <p:txBody>
          <a:bodyPr wrap="square" lIns="143407" tIns="143407" rIns="143407" bIns="143407" rtlCol="0">
            <a:spAutoFit/>
          </a:bodyPr>
          <a:lstStyle/>
          <a:p>
            <a:pPr defTabSz="914192">
              <a:spcAft>
                <a:spcPts val="2353"/>
              </a:spcAft>
            </a:pPr>
            <a:r>
              <a:rPr lang="en-US" sz="2353">
                <a:solidFill>
                  <a:srgbClr val="0078D7"/>
                </a:solidFill>
                <a:latin typeface="Segoe UI Semibold" panose="020B0702040204020203" pitchFamily="34" charset="0"/>
                <a:cs typeface="Segoe UI Semibold" panose="020B0702040204020203" pitchFamily="34" charset="0"/>
              </a:rPr>
              <a:t>Traditional virtualized environment</a:t>
            </a:r>
          </a:p>
        </p:txBody>
      </p:sp>
      <p:sp>
        <p:nvSpPr>
          <p:cNvPr id="95" name="Rectangle: Rounded Corners 94">
            <a:extLst>
              <a:ext uri="{FF2B5EF4-FFF2-40B4-BE49-F238E27FC236}">
                <a16:creationId xmlns:a16="http://schemas.microsoft.com/office/drawing/2014/main" id="{B638450A-EBAA-4597-A201-0D23C5944D9A}"/>
              </a:ext>
            </a:extLst>
          </p:cNvPr>
          <p:cNvSpPr/>
          <p:nvPr/>
        </p:nvSpPr>
        <p:spPr bwMode="auto">
          <a:xfrm>
            <a:off x="7073513" y="3674025"/>
            <a:ext cx="845558" cy="575549"/>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App1.</a:t>
            </a:r>
          </a:p>
        </p:txBody>
      </p:sp>
      <p:sp>
        <p:nvSpPr>
          <p:cNvPr id="96" name="Rectangle: Rounded Corners 95">
            <a:extLst>
              <a:ext uri="{FF2B5EF4-FFF2-40B4-BE49-F238E27FC236}">
                <a16:creationId xmlns:a16="http://schemas.microsoft.com/office/drawing/2014/main" id="{4F54F845-7ECD-42CB-B101-968615A7920F}"/>
              </a:ext>
            </a:extLst>
          </p:cNvPr>
          <p:cNvSpPr/>
          <p:nvPr/>
        </p:nvSpPr>
        <p:spPr bwMode="auto">
          <a:xfrm>
            <a:off x="7953109" y="3674025"/>
            <a:ext cx="845558" cy="575549"/>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App2.</a:t>
            </a:r>
          </a:p>
        </p:txBody>
      </p:sp>
      <p:grpSp>
        <p:nvGrpSpPr>
          <p:cNvPr id="8" name="Group 7">
            <a:extLst>
              <a:ext uri="{FF2B5EF4-FFF2-40B4-BE49-F238E27FC236}">
                <a16:creationId xmlns:a16="http://schemas.microsoft.com/office/drawing/2014/main" id="{EDF6BBCD-E5A7-42F9-9F02-F72F9AFFAC80}"/>
              </a:ext>
            </a:extLst>
          </p:cNvPr>
          <p:cNvGrpSpPr/>
          <p:nvPr/>
        </p:nvGrpSpPr>
        <p:grpSpPr>
          <a:xfrm>
            <a:off x="7468810" y="1474696"/>
            <a:ext cx="934557" cy="934557"/>
            <a:chOff x="2234983" y="1360608"/>
            <a:chExt cx="953432" cy="953432"/>
          </a:xfrm>
        </p:grpSpPr>
        <p:sp>
          <p:nvSpPr>
            <p:cNvPr id="4" name="Circle: Hollow 3">
              <a:extLst>
                <a:ext uri="{FF2B5EF4-FFF2-40B4-BE49-F238E27FC236}">
                  <a16:creationId xmlns:a16="http://schemas.microsoft.com/office/drawing/2014/main" id="{1FE190B3-2124-4C22-88CC-BAB4E19656CF}"/>
                </a:ext>
              </a:extLst>
            </p:cNvPr>
            <p:cNvSpPr/>
            <p:nvPr/>
          </p:nvSpPr>
          <p:spPr bwMode="auto">
            <a:xfrm flipV="1">
              <a:off x="2234983"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sp>
          <p:nvSpPr>
            <p:cNvPr id="5" name="Block Arc 4">
              <a:extLst>
                <a:ext uri="{FF2B5EF4-FFF2-40B4-BE49-F238E27FC236}">
                  <a16:creationId xmlns:a16="http://schemas.microsoft.com/office/drawing/2014/main" id="{7B02F310-A032-4FD2-8926-3E436E7B37A9}"/>
                </a:ext>
              </a:extLst>
            </p:cNvPr>
            <p:cNvSpPr/>
            <p:nvPr/>
          </p:nvSpPr>
          <p:spPr bwMode="auto">
            <a:xfrm flipV="1">
              <a:off x="2234983" y="1360608"/>
              <a:ext cx="953432" cy="953432"/>
            </a:xfrm>
            <a:prstGeom prst="blockArc">
              <a:avLst>
                <a:gd name="adj1" fmla="val 18167168"/>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grpSp>
      <p:grpSp>
        <p:nvGrpSpPr>
          <p:cNvPr id="9" name="Group 8">
            <a:extLst>
              <a:ext uri="{FF2B5EF4-FFF2-40B4-BE49-F238E27FC236}">
                <a16:creationId xmlns:a16="http://schemas.microsoft.com/office/drawing/2014/main" id="{9A3C75B4-FAF6-4981-8FF2-896B685A63B8}"/>
              </a:ext>
            </a:extLst>
          </p:cNvPr>
          <p:cNvGrpSpPr/>
          <p:nvPr/>
        </p:nvGrpSpPr>
        <p:grpSpPr>
          <a:xfrm>
            <a:off x="9514345" y="1474696"/>
            <a:ext cx="934557" cy="934557"/>
            <a:chOff x="4321831" y="1360608"/>
            <a:chExt cx="953432" cy="953432"/>
          </a:xfrm>
        </p:grpSpPr>
        <p:sp>
          <p:nvSpPr>
            <p:cNvPr id="43" name="Circle: Hollow 42">
              <a:extLst>
                <a:ext uri="{FF2B5EF4-FFF2-40B4-BE49-F238E27FC236}">
                  <a16:creationId xmlns:a16="http://schemas.microsoft.com/office/drawing/2014/main" id="{E26935D2-3333-4F0E-844D-EF0FAAFD4723}"/>
                </a:ext>
              </a:extLst>
            </p:cNvPr>
            <p:cNvSpPr/>
            <p:nvPr/>
          </p:nvSpPr>
          <p:spPr bwMode="auto">
            <a:xfrm flipV="1">
              <a:off x="4321831"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sp>
          <p:nvSpPr>
            <p:cNvPr id="44" name="Block Arc 43">
              <a:extLst>
                <a:ext uri="{FF2B5EF4-FFF2-40B4-BE49-F238E27FC236}">
                  <a16:creationId xmlns:a16="http://schemas.microsoft.com/office/drawing/2014/main" id="{FC715B67-7798-46A9-AA6A-D91A7E917263}"/>
                </a:ext>
              </a:extLst>
            </p:cNvPr>
            <p:cNvSpPr/>
            <p:nvPr/>
          </p:nvSpPr>
          <p:spPr bwMode="auto">
            <a:xfrm flipV="1">
              <a:off x="4321831" y="1360608"/>
              <a:ext cx="953432" cy="953432"/>
            </a:xfrm>
            <a:prstGeom prst="blockArc">
              <a:avLst>
                <a:gd name="adj1" fmla="val 18482673"/>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grpSp>
      <p:grpSp>
        <p:nvGrpSpPr>
          <p:cNvPr id="2" name="Group 1">
            <a:extLst>
              <a:ext uri="{FF2B5EF4-FFF2-40B4-BE49-F238E27FC236}">
                <a16:creationId xmlns:a16="http://schemas.microsoft.com/office/drawing/2014/main" id="{52DF5680-9A0D-465F-9EF3-D51498399767}"/>
              </a:ext>
            </a:extLst>
          </p:cNvPr>
          <p:cNvGrpSpPr/>
          <p:nvPr/>
        </p:nvGrpSpPr>
        <p:grpSpPr>
          <a:xfrm>
            <a:off x="1004323" y="2840292"/>
            <a:ext cx="6661893" cy="561131"/>
            <a:chOff x="1023725" y="2896664"/>
            <a:chExt cx="6796442" cy="572464"/>
          </a:xfrm>
        </p:grpSpPr>
        <p:sp>
          <p:nvSpPr>
            <p:cNvPr id="94" name="TextBox 93">
              <a:extLst>
                <a:ext uri="{FF2B5EF4-FFF2-40B4-BE49-F238E27FC236}">
                  <a16:creationId xmlns:a16="http://schemas.microsoft.com/office/drawing/2014/main" id="{10081FDD-AC0F-4F84-B12B-C959DFD74B00}"/>
                </a:ext>
              </a:extLst>
            </p:cNvPr>
            <p:cNvSpPr txBox="1"/>
            <p:nvPr/>
          </p:nvSpPr>
          <p:spPr>
            <a:xfrm>
              <a:off x="1023725" y="2896664"/>
              <a:ext cx="4435941" cy="572464"/>
            </a:xfrm>
            <a:prstGeom prst="rect">
              <a:avLst/>
            </a:prstGeom>
            <a:noFill/>
          </p:spPr>
          <p:txBody>
            <a:bodyPr wrap="square" lIns="143407" tIns="143407" rIns="143407" bIns="143407" rtlCol="0" anchor="ctr">
              <a:spAutoFit/>
            </a:bodyPr>
            <a:lstStyle/>
            <a:p>
              <a:pPr defTabSz="914192">
                <a:spcAft>
                  <a:spcPts val="2353"/>
                </a:spcAft>
              </a:pPr>
              <a:r>
                <a:rPr lang="en-US" sz="1765" dirty="0">
                  <a:solidFill>
                    <a:srgbClr val="353535"/>
                  </a:solidFill>
                  <a:latin typeface="Segoe UI" panose="020B0502040204020203" pitchFamily="34" charset="0"/>
                  <a:cs typeface="Segoe UI" panose="020B0502040204020203" pitchFamily="34" charset="0"/>
                </a:rPr>
                <a:t>Low utilization of resources</a:t>
              </a:r>
            </a:p>
          </p:txBody>
        </p:sp>
        <p:cxnSp>
          <p:nvCxnSpPr>
            <p:cNvPr id="28" name="Straight Arrow Connector 27">
              <a:extLst>
                <a:ext uri="{FF2B5EF4-FFF2-40B4-BE49-F238E27FC236}">
                  <a16:creationId xmlns:a16="http://schemas.microsoft.com/office/drawing/2014/main" id="{BB07972E-3C80-4C1C-8781-1AC70B82A79D}"/>
                </a:ext>
              </a:extLst>
            </p:cNvPr>
            <p:cNvCxnSpPr>
              <a:cxnSpLocks/>
            </p:cNvCxnSpPr>
            <p:nvPr/>
          </p:nvCxnSpPr>
          <p:spPr>
            <a:xfrm>
              <a:off x="5138382" y="3182897"/>
              <a:ext cx="2681785"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05DC1C32-1BB0-438A-B4DA-30D4186CC0F7}"/>
              </a:ext>
            </a:extLst>
          </p:cNvPr>
          <p:cNvGrpSpPr/>
          <p:nvPr/>
        </p:nvGrpSpPr>
        <p:grpSpPr>
          <a:xfrm>
            <a:off x="1004323" y="3420840"/>
            <a:ext cx="6273944" cy="843535"/>
            <a:chOff x="1023725" y="3560387"/>
            <a:chExt cx="6400657" cy="860572"/>
          </a:xfrm>
        </p:grpSpPr>
        <p:sp>
          <p:nvSpPr>
            <p:cNvPr id="102" name="TextBox 101">
              <a:extLst>
                <a:ext uri="{FF2B5EF4-FFF2-40B4-BE49-F238E27FC236}">
                  <a16:creationId xmlns:a16="http://schemas.microsoft.com/office/drawing/2014/main" id="{0E397DC5-CD2C-468B-9A11-486DE02073F8}"/>
                </a:ext>
              </a:extLst>
            </p:cNvPr>
            <p:cNvSpPr txBox="1"/>
            <p:nvPr/>
          </p:nvSpPr>
          <p:spPr>
            <a:xfrm>
              <a:off x="1023725" y="3560387"/>
              <a:ext cx="4371216" cy="860572"/>
            </a:xfrm>
            <a:prstGeom prst="rect">
              <a:avLst/>
            </a:prstGeom>
            <a:noFill/>
          </p:spPr>
          <p:txBody>
            <a:bodyPr wrap="square" lIns="143407" tIns="143407" rIns="143407" bIns="143407" rtlCol="0" anchor="ctr">
              <a:spAutoFit/>
            </a:bodyPr>
            <a:lstStyle/>
            <a:p>
              <a:pPr defTabSz="914192">
                <a:spcAft>
                  <a:spcPts val="2353"/>
                </a:spcAft>
              </a:pPr>
              <a:r>
                <a:rPr lang="en-US" sz="1765" dirty="0">
                  <a:solidFill>
                    <a:srgbClr val="353535"/>
                  </a:solidFill>
                  <a:latin typeface="Segoe UI" panose="020B0502040204020203" pitchFamily="34" charset="0"/>
                  <a:cs typeface="Segoe UI" panose="020B0502040204020203" pitchFamily="34" charset="0"/>
                </a:rPr>
                <a:t>Apps and their dependencies separated for portability, collocated for density</a:t>
              </a:r>
            </a:p>
          </p:txBody>
        </p:sp>
        <p:cxnSp>
          <p:nvCxnSpPr>
            <p:cNvPr id="31" name="Straight Arrow Connector 30">
              <a:extLst>
                <a:ext uri="{FF2B5EF4-FFF2-40B4-BE49-F238E27FC236}">
                  <a16:creationId xmlns:a16="http://schemas.microsoft.com/office/drawing/2014/main" id="{7086BC57-2551-45DE-A4AA-CA9393E57377}"/>
                </a:ext>
              </a:extLst>
            </p:cNvPr>
            <p:cNvCxnSpPr>
              <a:cxnSpLocks/>
            </p:cNvCxnSpPr>
            <p:nvPr/>
          </p:nvCxnSpPr>
          <p:spPr>
            <a:xfrm>
              <a:off x="5138382" y="3990672"/>
              <a:ext cx="2286000"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0E397DC5-CD2C-468B-9A11-486DE02073F8}"/>
              </a:ext>
            </a:extLst>
          </p:cNvPr>
          <p:cNvSpPr txBox="1"/>
          <p:nvPr/>
        </p:nvSpPr>
        <p:spPr>
          <a:xfrm>
            <a:off x="1004324" y="4090164"/>
            <a:ext cx="3960541" cy="1104453"/>
          </a:xfrm>
          <a:prstGeom prst="rect">
            <a:avLst/>
          </a:prstGeom>
          <a:noFill/>
        </p:spPr>
        <p:txBody>
          <a:bodyPr wrap="square" lIns="143407" tIns="143407" rIns="143407" bIns="143407" rtlCol="0" anchor="ctr">
            <a:spAutoFit/>
          </a:bodyPr>
          <a:lstStyle/>
          <a:p>
            <a:pPr defTabSz="914192">
              <a:spcAft>
                <a:spcPts val="2353"/>
              </a:spcAft>
            </a:pPr>
            <a:r>
              <a:rPr lang="en-US" sz="1765" dirty="0">
                <a:solidFill>
                  <a:srgbClr val="353535"/>
                </a:solidFill>
                <a:latin typeface="Segoe UI" panose="020B0502040204020203" pitchFamily="34" charset="0"/>
                <a:cs typeface="Segoe UI" panose="020B0502040204020203" pitchFamily="34" charset="0"/>
              </a:rPr>
              <a:t>App1 and App2 must share dependencies. App1 rollout will affect App2 stability</a:t>
            </a:r>
          </a:p>
        </p:txBody>
      </p:sp>
    </p:spTree>
    <p:extLst>
      <p:ext uri="{BB962C8B-B14F-4D97-AF65-F5344CB8AC3E}">
        <p14:creationId xmlns:p14="http://schemas.microsoft.com/office/powerpoint/2010/main" val="18704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1"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1000"/>
                                        <p:tgtEl>
                                          <p:spTgt spid="9"/>
                                        </p:tgtEl>
                                      </p:cBhvr>
                                    </p:animEffect>
                                  </p:childTnLst>
                                </p:cTn>
                              </p:par>
                              <p:par>
                                <p:cTn id="19" presetID="22" presetClass="entr" presetSubtype="8"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par>
                                <p:cTn id="22" presetID="10" presetClass="exit" presetSubtype="0" fill="hold" grpId="0" nodeType="withEffect">
                                  <p:stCondLst>
                                    <p:cond delay="0"/>
                                  </p:stCondLst>
                                  <p:childTnLst>
                                    <p:animEffect transition="out" filter="fade">
                                      <p:cBhvr>
                                        <p:cTn id="23" dur="1000"/>
                                        <p:tgtEl>
                                          <p:spTgt spid="74"/>
                                        </p:tgtEl>
                                      </p:cBhvr>
                                    </p:animEffect>
                                    <p:set>
                                      <p:cBhvr>
                                        <p:cTn id="24" dur="1" fill="hold">
                                          <p:stCondLst>
                                            <p:cond delay="999"/>
                                          </p:stCondLst>
                                        </p:cTn>
                                        <p:tgtEl>
                                          <p:spTgt spid="74"/>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1000"/>
                                        <p:tgtEl>
                                          <p:spTgt spid="96"/>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99"/>
                                        </p:tgtEl>
                                        <p:attrNameLst>
                                          <p:attrName>style.visibility</p:attrName>
                                        </p:attrNameLst>
                                      </p:cBhvr>
                                      <p:to>
                                        <p:strVal val="visible"/>
                                      </p:to>
                                    </p:set>
                                    <p:animEffect transition="in" filter="fade">
                                      <p:cBhvr>
                                        <p:cTn id="33" dur="1000"/>
                                        <p:tgtEl>
                                          <p:spTgt spid="99"/>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100"/>
                                        </p:tgtEl>
                                        <p:attrNameLst>
                                          <p:attrName>style.visibility</p:attrName>
                                        </p:attrNameLst>
                                      </p:cBhvr>
                                      <p:to>
                                        <p:strVal val="visible"/>
                                      </p:to>
                                    </p:set>
                                    <p:animEffect transition="in" filter="fade">
                                      <p:cBhvr>
                                        <p:cTn id="36"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99" grpId="0" animBg="1"/>
      <p:bldP spid="100" grpId="0" animBg="1"/>
      <p:bldP spid="103" grpId="0"/>
      <p:bldP spid="95"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D0F17000-BA26-4417-B9DB-653E694E7911}"/>
              </a:ext>
            </a:extLst>
          </p:cNvPr>
          <p:cNvSpPr>
            <a:spLocks noGrp="1"/>
          </p:cNvSpPr>
          <p:nvPr>
            <p:ph type="title"/>
          </p:nvPr>
        </p:nvSpPr>
        <p:spPr>
          <a:xfrm>
            <a:off x="268907" y="370249"/>
            <a:ext cx="11654187" cy="899409"/>
          </a:xfrm>
        </p:spPr>
        <p:txBody>
          <a:bodyPr/>
          <a:lstStyle/>
          <a:p>
            <a:pPr algn="ctr"/>
            <a:r>
              <a:rPr lang="en-US" dirty="0">
                <a:solidFill>
                  <a:schemeClr val="tx1"/>
                </a:solidFill>
              </a:rPr>
              <a:t>The container </a:t>
            </a:r>
            <a:r>
              <a:rPr lang="en-US" dirty="0">
                <a:solidFill>
                  <a:schemeClr val="accent1"/>
                </a:solidFill>
                <a:latin typeface="Segoe UI Semibold" panose="020B0702040204020203" pitchFamily="34" charset="0"/>
                <a:cs typeface="Segoe UI Semibold" panose="020B0702040204020203" pitchFamily="34" charset="0"/>
              </a:rPr>
              <a:t>advantage</a:t>
            </a:r>
          </a:p>
        </p:txBody>
      </p:sp>
      <p:sp>
        <p:nvSpPr>
          <p:cNvPr id="27" name="Rectangle: Rounded Corners 26">
            <a:extLst>
              <a:ext uri="{FF2B5EF4-FFF2-40B4-BE49-F238E27FC236}">
                <a16:creationId xmlns:a16="http://schemas.microsoft.com/office/drawing/2014/main" id="{FE995E7F-60D2-4DEB-8454-DE903BF95ED5}"/>
              </a:ext>
            </a:extLst>
          </p:cNvPr>
          <p:cNvSpPr/>
          <p:nvPr/>
        </p:nvSpPr>
        <p:spPr bwMode="auto">
          <a:xfrm>
            <a:off x="6949651" y="5409540"/>
            <a:ext cx="4018412" cy="714879"/>
          </a:xfrm>
          <a:prstGeom prst="roundRect">
            <a:avLst>
              <a:gd name="adj" fmla="val 3125"/>
            </a:avLst>
          </a:prstGeom>
          <a:solidFill>
            <a:schemeClr val="tx1">
              <a:alpha val="15000"/>
            </a:schemeClr>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ea typeface="Segoe UI" pitchFamily="34" charset="0"/>
                <a:cs typeface="Segoe UI" pitchFamily="34" charset="0"/>
              </a:rPr>
              <a:t>Hardware</a:t>
            </a:r>
            <a:endParaRPr lang="en-US" sz="2353">
              <a:solidFill>
                <a:srgbClr val="353535"/>
              </a:soli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DA755E6F-BCC2-4DA5-96D5-9AA7EA1BB8E6}"/>
              </a:ext>
            </a:extLst>
          </p:cNvPr>
          <p:cNvSpPr/>
          <p:nvPr/>
        </p:nvSpPr>
        <p:spPr bwMode="auto">
          <a:xfrm>
            <a:off x="6949650" y="4923757"/>
            <a:ext cx="4018412" cy="404107"/>
          </a:xfrm>
          <a:prstGeom prst="roundRect">
            <a:avLst>
              <a:gd name="adj" fmla="val 3125"/>
            </a:avLst>
          </a:prstGeom>
          <a:solidFill>
            <a:schemeClr val="accent5">
              <a:lumMod val="75000"/>
              <a:lumOff val="25000"/>
              <a:alpha val="5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ea typeface="Segoe UI" pitchFamily="34" charset="0"/>
                <a:cs typeface="Segoe UI" pitchFamily="34" charset="0"/>
              </a:rPr>
              <a:t>Host OS</a:t>
            </a:r>
            <a:endParaRPr lang="en-US" sz="2353">
              <a:solidFill>
                <a:srgbClr val="353535"/>
              </a:soli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2E4045C6-BDC2-4E48-B895-4470D4659AFF}"/>
              </a:ext>
            </a:extLst>
          </p:cNvPr>
          <p:cNvSpPr/>
          <p:nvPr/>
        </p:nvSpPr>
        <p:spPr bwMode="auto">
          <a:xfrm>
            <a:off x="6949650" y="4437974"/>
            <a:ext cx="4018412" cy="404107"/>
          </a:xfrm>
          <a:prstGeom prst="roundRect">
            <a:avLst>
              <a:gd name="adj" fmla="val 3125"/>
            </a:avLst>
          </a:prstGeom>
          <a:solidFill>
            <a:srgbClr val="00B0F0">
              <a:alpha val="10000"/>
            </a:srgbClr>
          </a:solidFill>
          <a:ln w="12700">
            <a:solidFill>
              <a:srgbClr val="00B0F0">
                <a:alpha val="8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Docker Engine</a:t>
            </a:r>
          </a:p>
        </p:txBody>
      </p:sp>
      <p:sp>
        <p:nvSpPr>
          <p:cNvPr id="31" name="Rectangle: Rounded Corners 30">
            <a:extLst>
              <a:ext uri="{FF2B5EF4-FFF2-40B4-BE49-F238E27FC236}">
                <a16:creationId xmlns:a16="http://schemas.microsoft.com/office/drawing/2014/main" id="{825B5AD1-2445-4798-91BB-46EC8DD6DC3F}"/>
              </a:ext>
            </a:extLst>
          </p:cNvPr>
          <p:cNvSpPr/>
          <p:nvPr/>
        </p:nvSpPr>
        <p:spPr bwMode="auto">
          <a:xfrm>
            <a:off x="8995186" y="2603828"/>
            <a:ext cx="1972877" cy="1752471"/>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VM</a:t>
            </a:r>
          </a:p>
        </p:txBody>
      </p:sp>
      <p:sp>
        <p:nvSpPr>
          <p:cNvPr id="30" name="Rectangle: Rounded Corners 29">
            <a:extLst>
              <a:ext uri="{FF2B5EF4-FFF2-40B4-BE49-F238E27FC236}">
                <a16:creationId xmlns:a16="http://schemas.microsoft.com/office/drawing/2014/main" id="{66F54A65-6F06-464E-8B7E-C061FC772C79}"/>
              </a:ext>
            </a:extLst>
          </p:cNvPr>
          <p:cNvSpPr/>
          <p:nvPr/>
        </p:nvSpPr>
        <p:spPr bwMode="auto">
          <a:xfrm>
            <a:off x="6949651" y="2603828"/>
            <a:ext cx="1972877" cy="1752471"/>
          </a:xfrm>
          <a:prstGeom prst="roundRect">
            <a:avLst>
              <a:gd name="adj" fmla="val 3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175">
                <a:solidFill>
                  <a:srgbClr val="353535"/>
                </a:solidFill>
                <a:cs typeface="Segoe UI" pitchFamily="34" charset="0"/>
              </a:rPr>
              <a:t>VM</a:t>
            </a:r>
          </a:p>
        </p:txBody>
      </p:sp>
      <p:sp>
        <p:nvSpPr>
          <p:cNvPr id="50" name="Rectangle: Rounded Corners 49">
            <a:extLst>
              <a:ext uri="{FF2B5EF4-FFF2-40B4-BE49-F238E27FC236}">
                <a16:creationId xmlns:a16="http://schemas.microsoft.com/office/drawing/2014/main" id="{55321046-6490-411E-974E-449EBA741BE7}"/>
              </a:ext>
            </a:extLst>
          </p:cNvPr>
          <p:cNvSpPr/>
          <p:nvPr/>
        </p:nvSpPr>
        <p:spPr bwMode="auto">
          <a:xfrm>
            <a:off x="9998641" y="3674025"/>
            <a:ext cx="845558" cy="575549"/>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App4.</a:t>
            </a:r>
          </a:p>
          <a:p>
            <a:pPr algn="ctr" defTabSz="913927" fontAlgn="base">
              <a:lnSpc>
                <a:spcPct val="90000"/>
              </a:lnSpc>
              <a:spcBef>
                <a:spcPct val="0"/>
              </a:spcBef>
              <a:spcAft>
                <a:spcPct val="0"/>
              </a:spcAft>
            </a:pPr>
            <a:r>
              <a:rPr lang="en-US" sz="1175" dirty="0">
                <a:solidFill>
                  <a:srgbClr val="353535"/>
                </a:solidFill>
                <a:cs typeface="Segoe UI" pitchFamily="34" charset="0"/>
              </a:rPr>
              <a:t>(Con.)</a:t>
            </a:r>
          </a:p>
        </p:txBody>
      </p:sp>
      <p:sp>
        <p:nvSpPr>
          <p:cNvPr id="51" name="Rectangle: Rounded Corners 50">
            <a:extLst>
              <a:ext uri="{FF2B5EF4-FFF2-40B4-BE49-F238E27FC236}">
                <a16:creationId xmlns:a16="http://schemas.microsoft.com/office/drawing/2014/main" id="{8992D567-8929-4783-BD68-8B0A21E10911}"/>
              </a:ext>
            </a:extLst>
          </p:cNvPr>
          <p:cNvSpPr/>
          <p:nvPr/>
        </p:nvSpPr>
        <p:spPr bwMode="auto">
          <a:xfrm>
            <a:off x="9119046" y="3056347"/>
            <a:ext cx="845558" cy="575549"/>
          </a:xfrm>
          <a:prstGeom prst="roundRect">
            <a:avLst>
              <a:gd name="adj" fmla="val 3125"/>
            </a:avLst>
          </a:prstGeom>
          <a:solidFill>
            <a:srgbClr val="E5F2F1"/>
          </a:solidFill>
          <a:ln w="12700">
            <a:solidFill>
              <a:schemeClr val="tx2">
                <a:alpha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App1.</a:t>
            </a:r>
          </a:p>
          <a:p>
            <a:pPr algn="ctr" defTabSz="913927" fontAlgn="base">
              <a:lnSpc>
                <a:spcPct val="90000"/>
              </a:lnSpc>
              <a:spcBef>
                <a:spcPct val="0"/>
              </a:spcBef>
              <a:spcAft>
                <a:spcPct val="0"/>
              </a:spcAft>
            </a:pPr>
            <a:r>
              <a:rPr lang="en-US" sz="1175" dirty="0">
                <a:solidFill>
                  <a:srgbClr val="353535"/>
                </a:solidFill>
                <a:cs typeface="Segoe UI" pitchFamily="34" charset="0"/>
              </a:rPr>
              <a:t>(Con.)</a:t>
            </a:r>
          </a:p>
        </p:txBody>
      </p:sp>
      <p:sp>
        <p:nvSpPr>
          <p:cNvPr id="46" name="Rectangle: Rounded Corners 45">
            <a:extLst>
              <a:ext uri="{FF2B5EF4-FFF2-40B4-BE49-F238E27FC236}">
                <a16:creationId xmlns:a16="http://schemas.microsoft.com/office/drawing/2014/main" id="{7A368B2B-485E-48D2-B561-4D2D1C28A833}"/>
              </a:ext>
            </a:extLst>
          </p:cNvPr>
          <p:cNvSpPr/>
          <p:nvPr/>
        </p:nvSpPr>
        <p:spPr bwMode="auto">
          <a:xfrm>
            <a:off x="9119046" y="3674025"/>
            <a:ext cx="845558" cy="575549"/>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App3.</a:t>
            </a:r>
          </a:p>
          <a:p>
            <a:pPr algn="ctr" defTabSz="913927" fontAlgn="base">
              <a:lnSpc>
                <a:spcPct val="90000"/>
              </a:lnSpc>
              <a:spcBef>
                <a:spcPct val="0"/>
              </a:spcBef>
              <a:spcAft>
                <a:spcPct val="0"/>
              </a:spcAft>
            </a:pPr>
            <a:r>
              <a:rPr lang="en-US" sz="1175" dirty="0">
                <a:solidFill>
                  <a:srgbClr val="353535"/>
                </a:solidFill>
                <a:cs typeface="Segoe UI" pitchFamily="34" charset="0"/>
              </a:rPr>
              <a:t>(Con.)</a:t>
            </a:r>
          </a:p>
        </p:txBody>
      </p:sp>
      <p:sp>
        <p:nvSpPr>
          <p:cNvPr id="48" name="Rectangle: Rounded Corners 47">
            <a:extLst>
              <a:ext uri="{FF2B5EF4-FFF2-40B4-BE49-F238E27FC236}">
                <a16:creationId xmlns:a16="http://schemas.microsoft.com/office/drawing/2014/main" id="{FD2A602C-B30E-4132-AFBD-1D3ECEF68C0B}"/>
              </a:ext>
            </a:extLst>
          </p:cNvPr>
          <p:cNvSpPr/>
          <p:nvPr/>
        </p:nvSpPr>
        <p:spPr bwMode="auto">
          <a:xfrm>
            <a:off x="9998641" y="3053668"/>
            <a:ext cx="845558" cy="575549"/>
          </a:xfrm>
          <a:prstGeom prst="roundRect">
            <a:avLst>
              <a:gd name="adj" fmla="val 3125"/>
            </a:avLst>
          </a:prstGeom>
          <a:solidFill>
            <a:srgbClr val="E5F1F9"/>
          </a:solidFill>
          <a:ln w="12700">
            <a:solidFill>
              <a:srgbClr val="7FB8E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1175" dirty="0">
                <a:solidFill>
                  <a:srgbClr val="353535"/>
                </a:solidFill>
                <a:cs typeface="Segoe UI" pitchFamily="34" charset="0"/>
              </a:rPr>
              <a:t>App2</a:t>
            </a:r>
          </a:p>
          <a:p>
            <a:pPr algn="ctr" defTabSz="913927" fontAlgn="base">
              <a:lnSpc>
                <a:spcPct val="90000"/>
              </a:lnSpc>
              <a:spcBef>
                <a:spcPct val="0"/>
              </a:spcBef>
              <a:spcAft>
                <a:spcPct val="0"/>
              </a:spcAft>
            </a:pPr>
            <a:r>
              <a:rPr lang="en-US" sz="1175" dirty="0">
                <a:solidFill>
                  <a:srgbClr val="353535"/>
                </a:solidFill>
                <a:cs typeface="Segoe UI" pitchFamily="34" charset="0"/>
              </a:rPr>
              <a:t>(Con.)</a:t>
            </a:r>
          </a:p>
        </p:txBody>
      </p:sp>
      <p:grpSp>
        <p:nvGrpSpPr>
          <p:cNvPr id="3" name="Group 2">
            <a:extLst>
              <a:ext uri="{FF2B5EF4-FFF2-40B4-BE49-F238E27FC236}">
                <a16:creationId xmlns:a16="http://schemas.microsoft.com/office/drawing/2014/main" id="{FBB3F884-C3AD-414F-9975-2215786C6AD2}"/>
              </a:ext>
            </a:extLst>
          </p:cNvPr>
          <p:cNvGrpSpPr/>
          <p:nvPr/>
        </p:nvGrpSpPr>
        <p:grpSpPr>
          <a:xfrm>
            <a:off x="7468809" y="1474696"/>
            <a:ext cx="934557" cy="934557"/>
            <a:chOff x="2234983" y="1360608"/>
            <a:chExt cx="953432" cy="953432"/>
          </a:xfrm>
        </p:grpSpPr>
        <p:sp>
          <p:nvSpPr>
            <p:cNvPr id="58" name="Circle: Hollow 57">
              <a:extLst>
                <a:ext uri="{FF2B5EF4-FFF2-40B4-BE49-F238E27FC236}">
                  <a16:creationId xmlns:a16="http://schemas.microsoft.com/office/drawing/2014/main" id="{AF423CB6-FE5D-476A-A93A-A5EFECB83F86}"/>
                </a:ext>
              </a:extLst>
            </p:cNvPr>
            <p:cNvSpPr/>
            <p:nvPr/>
          </p:nvSpPr>
          <p:spPr bwMode="auto">
            <a:xfrm flipV="1">
              <a:off x="2234983"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sp>
          <p:nvSpPr>
            <p:cNvPr id="59" name="Block Arc 58">
              <a:extLst>
                <a:ext uri="{FF2B5EF4-FFF2-40B4-BE49-F238E27FC236}">
                  <a16:creationId xmlns:a16="http://schemas.microsoft.com/office/drawing/2014/main" id="{F89BEF37-DAD1-4C2D-B0D5-C8A59E2EC5BE}"/>
                </a:ext>
              </a:extLst>
            </p:cNvPr>
            <p:cNvSpPr/>
            <p:nvPr/>
          </p:nvSpPr>
          <p:spPr bwMode="auto">
            <a:xfrm flipV="1">
              <a:off x="2234983" y="1360608"/>
              <a:ext cx="953432" cy="953432"/>
            </a:xfrm>
            <a:prstGeom prst="blockArc">
              <a:avLst>
                <a:gd name="adj1" fmla="val 5378652"/>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grpSp>
      <p:grpSp>
        <p:nvGrpSpPr>
          <p:cNvPr id="4" name="Group 3">
            <a:extLst>
              <a:ext uri="{FF2B5EF4-FFF2-40B4-BE49-F238E27FC236}">
                <a16:creationId xmlns:a16="http://schemas.microsoft.com/office/drawing/2014/main" id="{19BDCDB8-1952-4D13-837C-5543A96A98F3}"/>
              </a:ext>
            </a:extLst>
          </p:cNvPr>
          <p:cNvGrpSpPr/>
          <p:nvPr/>
        </p:nvGrpSpPr>
        <p:grpSpPr>
          <a:xfrm>
            <a:off x="9514344" y="1474696"/>
            <a:ext cx="934557" cy="934557"/>
            <a:chOff x="4321831" y="1360608"/>
            <a:chExt cx="953432" cy="953432"/>
          </a:xfrm>
        </p:grpSpPr>
        <p:sp>
          <p:nvSpPr>
            <p:cNvPr id="60" name="Circle: Hollow 59">
              <a:extLst>
                <a:ext uri="{FF2B5EF4-FFF2-40B4-BE49-F238E27FC236}">
                  <a16:creationId xmlns:a16="http://schemas.microsoft.com/office/drawing/2014/main" id="{7CE088FB-2DAA-4478-B79D-29E237D280A9}"/>
                </a:ext>
              </a:extLst>
            </p:cNvPr>
            <p:cNvSpPr/>
            <p:nvPr/>
          </p:nvSpPr>
          <p:spPr bwMode="auto">
            <a:xfrm flipV="1">
              <a:off x="4321831" y="1360608"/>
              <a:ext cx="953432" cy="953432"/>
            </a:xfrm>
            <a:prstGeom prst="donut">
              <a:avLst>
                <a:gd name="adj" fmla="val 12125"/>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sp>
          <p:nvSpPr>
            <p:cNvPr id="61" name="Block Arc 60">
              <a:extLst>
                <a:ext uri="{FF2B5EF4-FFF2-40B4-BE49-F238E27FC236}">
                  <a16:creationId xmlns:a16="http://schemas.microsoft.com/office/drawing/2014/main" id="{E2C0FC49-EA3F-4D50-BA90-AD655985CA9E}"/>
                </a:ext>
              </a:extLst>
            </p:cNvPr>
            <p:cNvSpPr/>
            <p:nvPr/>
          </p:nvSpPr>
          <p:spPr bwMode="auto">
            <a:xfrm flipV="1">
              <a:off x="4321831" y="1360608"/>
              <a:ext cx="953432" cy="953432"/>
            </a:xfrm>
            <a:prstGeom prst="blockArc">
              <a:avLst>
                <a:gd name="adj1" fmla="val 6818869"/>
                <a:gd name="adj2" fmla="val 5383085"/>
                <a:gd name="adj3" fmla="val 11951"/>
              </a:avLst>
            </a:prstGeom>
            <a:solidFill>
              <a:srgbClr val="84C2BB"/>
            </a:solidFill>
            <a:ln w="12700">
              <a:solidFill>
                <a:srgbClr val="A7A7A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1175" err="1">
                <a:solidFill>
                  <a:srgbClr val="353535"/>
                </a:solidFill>
                <a:cs typeface="Segoe UI" pitchFamily="34" charset="0"/>
              </a:endParaRPr>
            </a:p>
          </p:txBody>
        </p:sp>
      </p:grpSp>
      <p:sp>
        <p:nvSpPr>
          <p:cNvPr id="65" name="TextBox 64">
            <a:extLst>
              <a:ext uri="{FF2B5EF4-FFF2-40B4-BE49-F238E27FC236}">
                <a16:creationId xmlns:a16="http://schemas.microsoft.com/office/drawing/2014/main" id="{772F8F57-FE04-4FE3-89B4-4FD6FA2476D7}"/>
              </a:ext>
            </a:extLst>
          </p:cNvPr>
          <p:cNvSpPr txBox="1"/>
          <p:nvPr/>
        </p:nvSpPr>
        <p:spPr>
          <a:xfrm>
            <a:off x="1004324" y="1957988"/>
            <a:ext cx="5251106" cy="658896"/>
          </a:xfrm>
          <a:prstGeom prst="rect">
            <a:avLst/>
          </a:prstGeom>
          <a:noFill/>
        </p:spPr>
        <p:txBody>
          <a:bodyPr wrap="square" lIns="143407" tIns="143407" rIns="143407" bIns="143407" rtlCol="0">
            <a:spAutoFit/>
          </a:bodyPr>
          <a:lstStyle/>
          <a:p>
            <a:pPr defTabSz="914192">
              <a:spcAft>
                <a:spcPts val="2353"/>
              </a:spcAft>
            </a:pPr>
            <a:r>
              <a:rPr lang="en-US" sz="2353">
                <a:solidFill>
                  <a:srgbClr val="0078D7"/>
                </a:solidFill>
                <a:latin typeface="Segoe UI Semibold" panose="020B0702040204020203" pitchFamily="34" charset="0"/>
                <a:cs typeface="Segoe UI Semibold" panose="020B0702040204020203" pitchFamily="34" charset="0"/>
              </a:rPr>
              <a:t>Containerized environment</a:t>
            </a:r>
          </a:p>
        </p:txBody>
      </p:sp>
      <p:grpSp>
        <p:nvGrpSpPr>
          <p:cNvPr id="2" name="Group 1">
            <a:extLst>
              <a:ext uri="{FF2B5EF4-FFF2-40B4-BE49-F238E27FC236}">
                <a16:creationId xmlns:a16="http://schemas.microsoft.com/office/drawing/2014/main" id="{2EE0DDE5-320A-4F26-9699-A41AF3FF98E9}"/>
              </a:ext>
            </a:extLst>
          </p:cNvPr>
          <p:cNvGrpSpPr/>
          <p:nvPr/>
        </p:nvGrpSpPr>
        <p:grpSpPr>
          <a:xfrm>
            <a:off x="1004324" y="2447490"/>
            <a:ext cx="8251171" cy="1376066"/>
            <a:chOff x="1023725" y="2495929"/>
            <a:chExt cx="8417818" cy="1403859"/>
          </a:xfrm>
        </p:grpSpPr>
        <p:sp>
          <p:nvSpPr>
            <p:cNvPr id="63" name="TextBox 62">
              <a:extLst>
                <a:ext uri="{FF2B5EF4-FFF2-40B4-BE49-F238E27FC236}">
                  <a16:creationId xmlns:a16="http://schemas.microsoft.com/office/drawing/2014/main" id="{41005485-BBD4-4EC7-9196-364BA9ECFF77}"/>
                </a:ext>
              </a:extLst>
            </p:cNvPr>
            <p:cNvSpPr txBox="1"/>
            <p:nvPr/>
          </p:nvSpPr>
          <p:spPr>
            <a:xfrm>
              <a:off x="1023725" y="2495929"/>
              <a:ext cx="3988293" cy="1403859"/>
            </a:xfrm>
            <a:prstGeom prst="rect">
              <a:avLst/>
            </a:prstGeom>
            <a:noFill/>
          </p:spPr>
          <p:txBody>
            <a:bodyPr wrap="square" lIns="143407" tIns="143407" rIns="143407" bIns="143407" rtlCol="0" anchor="ctr">
              <a:spAutoFit/>
            </a:bodyPr>
            <a:lstStyle/>
            <a:p>
              <a:pPr defTabSz="914192"/>
              <a:r>
                <a:rPr lang="en-US" sz="1765" dirty="0">
                  <a:solidFill>
                    <a:srgbClr val="353535"/>
                  </a:solidFill>
                </a:rPr>
                <a:t>Migrate apps and their dependencies into containers and consolidate on underutilized VMs for improved density and isolation</a:t>
              </a:r>
            </a:p>
          </p:txBody>
        </p:sp>
        <p:cxnSp>
          <p:nvCxnSpPr>
            <p:cNvPr id="66" name="Straight Arrow Connector 65">
              <a:extLst>
                <a:ext uri="{FF2B5EF4-FFF2-40B4-BE49-F238E27FC236}">
                  <a16:creationId xmlns:a16="http://schemas.microsoft.com/office/drawing/2014/main" id="{224E06BC-E3A7-4C6E-B2E6-A4639C924634}"/>
                </a:ext>
              </a:extLst>
            </p:cNvPr>
            <p:cNvCxnSpPr>
              <a:cxnSpLocks/>
            </p:cNvCxnSpPr>
            <p:nvPr/>
          </p:nvCxnSpPr>
          <p:spPr>
            <a:xfrm>
              <a:off x="5138382" y="3197856"/>
              <a:ext cx="4303161"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068E581-590E-491E-9617-21B166F5A308}"/>
              </a:ext>
            </a:extLst>
          </p:cNvPr>
          <p:cNvGrpSpPr/>
          <p:nvPr/>
        </p:nvGrpSpPr>
        <p:grpSpPr>
          <a:xfrm>
            <a:off x="1004323" y="3560832"/>
            <a:ext cx="6273944" cy="843536"/>
            <a:chOff x="1023725" y="3631753"/>
            <a:chExt cx="6400657" cy="860572"/>
          </a:xfrm>
        </p:grpSpPr>
        <p:sp>
          <p:nvSpPr>
            <p:cNvPr id="64" name="TextBox 63">
              <a:extLst>
                <a:ext uri="{FF2B5EF4-FFF2-40B4-BE49-F238E27FC236}">
                  <a16:creationId xmlns:a16="http://schemas.microsoft.com/office/drawing/2014/main" id="{B689D089-5BBE-4654-8D44-DB3763020B60}"/>
                </a:ext>
              </a:extLst>
            </p:cNvPr>
            <p:cNvSpPr txBox="1"/>
            <p:nvPr/>
          </p:nvSpPr>
          <p:spPr>
            <a:xfrm>
              <a:off x="1023725" y="3631753"/>
              <a:ext cx="4371216" cy="860572"/>
            </a:xfrm>
            <a:prstGeom prst="rect">
              <a:avLst/>
            </a:prstGeom>
            <a:noFill/>
          </p:spPr>
          <p:txBody>
            <a:bodyPr wrap="square" lIns="143407" tIns="143407" rIns="143407" bIns="143407" rtlCol="0" anchor="ctr">
              <a:spAutoFit/>
            </a:bodyPr>
            <a:lstStyle/>
            <a:p>
              <a:pPr defTabSz="914192"/>
              <a:r>
                <a:rPr lang="en-US" sz="1765" dirty="0">
                  <a:solidFill>
                    <a:srgbClr val="353535"/>
                  </a:solidFill>
                </a:rPr>
                <a:t>Decommission unused resources for efficiency gains and cost savings</a:t>
              </a:r>
            </a:p>
          </p:txBody>
        </p:sp>
        <p:cxnSp>
          <p:nvCxnSpPr>
            <p:cNvPr id="67" name="Straight Arrow Connector 66">
              <a:extLst>
                <a:ext uri="{FF2B5EF4-FFF2-40B4-BE49-F238E27FC236}">
                  <a16:creationId xmlns:a16="http://schemas.microsoft.com/office/drawing/2014/main" id="{3883992C-3331-4DD2-9853-B4BF22925138}"/>
                </a:ext>
              </a:extLst>
            </p:cNvPr>
            <p:cNvCxnSpPr>
              <a:cxnSpLocks/>
            </p:cNvCxnSpPr>
            <p:nvPr/>
          </p:nvCxnSpPr>
          <p:spPr>
            <a:xfrm>
              <a:off x="5138382" y="4062038"/>
              <a:ext cx="2286000" cy="0"/>
            </a:xfrm>
            <a:prstGeom prst="straightConnector1">
              <a:avLst/>
            </a:prstGeom>
            <a:ln w="12700">
              <a:solidFill>
                <a:schemeClr val="bg2">
                  <a:lumMod val="90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689D089-5BBE-4654-8D44-DB3763020B60}"/>
              </a:ext>
            </a:extLst>
          </p:cNvPr>
          <p:cNvSpPr txBox="1"/>
          <p:nvPr/>
        </p:nvSpPr>
        <p:spPr>
          <a:xfrm>
            <a:off x="1004323" y="4300160"/>
            <a:ext cx="3776796" cy="843535"/>
          </a:xfrm>
          <a:prstGeom prst="rect">
            <a:avLst/>
          </a:prstGeom>
          <a:noFill/>
        </p:spPr>
        <p:txBody>
          <a:bodyPr wrap="square" lIns="143407" tIns="143407" rIns="143407" bIns="143407" rtlCol="0" anchor="ctr">
            <a:spAutoFit/>
          </a:bodyPr>
          <a:lstStyle/>
          <a:p>
            <a:pPr defTabSz="914192"/>
            <a:r>
              <a:rPr lang="en-US" sz="1765" dirty="0">
                <a:solidFill>
                  <a:srgbClr val="353535"/>
                </a:solidFill>
              </a:rPr>
              <a:t>Container is lighter weight and faster to scale dynamically</a:t>
            </a:r>
          </a:p>
        </p:txBody>
      </p:sp>
    </p:spTree>
    <p:extLst>
      <p:ext uri="{BB962C8B-B14F-4D97-AF65-F5344CB8AC3E}">
        <p14:creationId xmlns:p14="http://schemas.microsoft.com/office/powerpoint/2010/main" val="782409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4000"/>
                            </p:stCondLst>
                            <p:childTnLst>
                              <p:par>
                                <p:cTn id="17" presetID="22" presetClass="exit" presetSubtype="1" fill="hold" nodeType="afterEffect">
                                  <p:stCondLst>
                                    <p:cond delay="250"/>
                                  </p:stCondLst>
                                  <p:childTnLst>
                                    <p:animEffect transition="out" filter="wipe(up)">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4750"/>
                            </p:stCondLst>
                            <p:childTnLst>
                              <p:par>
                                <p:cTn id="21" presetID="22" presetClass="exit" presetSubtype="1" fill="hold" grpId="0" nodeType="afterEffect">
                                  <p:stCondLst>
                                    <p:cond delay="0"/>
                                  </p:stCondLst>
                                  <p:childTnLst>
                                    <p:animEffect transition="out" filter="wipe(up)">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4DB0-D66E-41DC-8ACD-C12B8E545611}"/>
              </a:ext>
            </a:extLst>
          </p:cNvPr>
          <p:cNvSpPr>
            <a:spLocks noGrp="1"/>
          </p:cNvSpPr>
          <p:nvPr>
            <p:ph type="title"/>
          </p:nvPr>
        </p:nvSpPr>
        <p:spPr>
          <a:xfrm>
            <a:off x="268080" y="369815"/>
            <a:ext cx="11655840" cy="899537"/>
          </a:xfrm>
        </p:spPr>
        <p:txBody>
          <a:bodyPr/>
          <a:lstStyle/>
          <a:p>
            <a:pPr algn="ctr"/>
            <a:r>
              <a:rPr lang="en-US" sz="4705"/>
              <a:t>The container </a:t>
            </a:r>
            <a:r>
              <a:rPr lang="en-US" sz="4705">
                <a:solidFill>
                  <a:schemeClr val="accent1"/>
                </a:solidFill>
                <a:latin typeface="Segoe UI Semibold" panose="020B0702040204020203" pitchFamily="34" charset="0"/>
                <a:cs typeface="Segoe UI Semibold" panose="020B0702040204020203" pitchFamily="34" charset="0"/>
              </a:rPr>
              <a:t>advantage</a:t>
            </a:r>
          </a:p>
        </p:txBody>
      </p:sp>
      <p:grpSp>
        <p:nvGrpSpPr>
          <p:cNvPr id="27" name="Group 26">
            <a:extLst>
              <a:ext uri="{FF2B5EF4-FFF2-40B4-BE49-F238E27FC236}">
                <a16:creationId xmlns:a16="http://schemas.microsoft.com/office/drawing/2014/main" id="{6730F2C3-44D6-40A3-B6B0-16433CB6A56B}"/>
              </a:ext>
            </a:extLst>
          </p:cNvPr>
          <p:cNvGrpSpPr/>
          <p:nvPr/>
        </p:nvGrpSpPr>
        <p:grpSpPr>
          <a:xfrm>
            <a:off x="587074" y="4884192"/>
            <a:ext cx="5380933" cy="832764"/>
            <a:chOff x="598846" y="4981633"/>
            <a:chExt cx="5488832" cy="849463"/>
          </a:xfrm>
        </p:grpSpPr>
        <p:sp>
          <p:nvSpPr>
            <p:cNvPr id="50" name="TextBox 49">
              <a:extLst>
                <a:ext uri="{FF2B5EF4-FFF2-40B4-BE49-F238E27FC236}">
                  <a16:creationId xmlns:a16="http://schemas.microsoft.com/office/drawing/2014/main" id="{F0E637DF-EA86-4ABC-9F14-C02D882DD020}"/>
                </a:ext>
              </a:extLst>
            </p:cNvPr>
            <p:cNvSpPr txBox="1"/>
            <p:nvPr/>
          </p:nvSpPr>
          <p:spPr>
            <a:xfrm>
              <a:off x="598846" y="4981633"/>
              <a:ext cx="1655536" cy="849463"/>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Fast </a:t>
              </a:r>
              <a:br>
                <a:rPr lang="en-US" sz="1765">
                  <a:latin typeface="Segoe UI" panose="020B0502040204020203" pitchFamily="34" charset="0"/>
                  <a:cs typeface="Segoe UI" panose="020B0502040204020203" pitchFamily="34" charset="0"/>
                </a:rPr>
              </a:br>
              <a:r>
                <a:rPr lang="en-US" sz="1765">
                  <a:latin typeface="Segoe UI" panose="020B0502040204020203" pitchFamily="34" charset="0"/>
                  <a:cs typeface="Segoe UI" panose="020B0502040204020203" pitchFamily="34" charset="0"/>
                </a:rPr>
                <a:t>iteration</a:t>
              </a:r>
            </a:p>
          </p:txBody>
        </p:sp>
        <p:sp>
          <p:nvSpPr>
            <p:cNvPr id="51" name="TextBox 50">
              <a:extLst>
                <a:ext uri="{FF2B5EF4-FFF2-40B4-BE49-F238E27FC236}">
                  <a16:creationId xmlns:a16="http://schemas.microsoft.com/office/drawing/2014/main" id="{05884DD8-E961-4A61-9B0C-035A58CC535A}"/>
                </a:ext>
              </a:extLst>
            </p:cNvPr>
            <p:cNvSpPr txBox="1"/>
            <p:nvPr/>
          </p:nvSpPr>
          <p:spPr>
            <a:xfrm>
              <a:off x="2447571" y="4981633"/>
              <a:ext cx="1791382" cy="849463"/>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Agile </a:t>
              </a:r>
              <a:br>
                <a:rPr lang="en-US" sz="1765">
                  <a:latin typeface="Segoe UI" panose="020B0502040204020203" pitchFamily="34" charset="0"/>
                  <a:cs typeface="Segoe UI" panose="020B0502040204020203" pitchFamily="34" charset="0"/>
                </a:rPr>
              </a:br>
              <a:r>
                <a:rPr lang="en-US" sz="1765">
                  <a:latin typeface="Segoe UI" panose="020B0502040204020203" pitchFamily="34" charset="0"/>
                  <a:cs typeface="Segoe UI" panose="020B0502040204020203" pitchFamily="34" charset="0"/>
                </a:rPr>
                <a:t>delivery</a:t>
              </a:r>
            </a:p>
          </p:txBody>
        </p:sp>
        <p:sp>
          <p:nvSpPr>
            <p:cNvPr id="52" name="TextBox 51">
              <a:extLst>
                <a:ext uri="{FF2B5EF4-FFF2-40B4-BE49-F238E27FC236}">
                  <a16:creationId xmlns:a16="http://schemas.microsoft.com/office/drawing/2014/main" id="{068523FD-BFE9-4720-B928-EE84920E05D2}"/>
                </a:ext>
              </a:extLst>
            </p:cNvPr>
            <p:cNvSpPr txBox="1"/>
            <p:nvPr/>
          </p:nvSpPr>
          <p:spPr>
            <a:xfrm>
              <a:off x="4432142" y="4981633"/>
              <a:ext cx="1655536" cy="572464"/>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Immutability</a:t>
              </a:r>
            </a:p>
          </p:txBody>
        </p:sp>
      </p:grpSp>
      <p:grpSp>
        <p:nvGrpSpPr>
          <p:cNvPr id="34" name="Group 33">
            <a:extLst>
              <a:ext uri="{FF2B5EF4-FFF2-40B4-BE49-F238E27FC236}">
                <a16:creationId xmlns:a16="http://schemas.microsoft.com/office/drawing/2014/main" id="{BA33CDD7-EFB6-4CDD-BB4D-A8319356A443}"/>
              </a:ext>
            </a:extLst>
          </p:cNvPr>
          <p:cNvGrpSpPr/>
          <p:nvPr/>
        </p:nvGrpSpPr>
        <p:grpSpPr>
          <a:xfrm>
            <a:off x="1836841" y="4396538"/>
            <a:ext cx="8518318" cy="0"/>
            <a:chOff x="1873673" y="4484201"/>
            <a:chExt cx="8689128" cy="0"/>
          </a:xfrm>
        </p:grpSpPr>
        <p:cxnSp>
          <p:nvCxnSpPr>
            <p:cNvPr id="49" name="Straight Connector 48">
              <a:extLst>
                <a:ext uri="{FF2B5EF4-FFF2-40B4-BE49-F238E27FC236}">
                  <a16:creationId xmlns:a16="http://schemas.microsoft.com/office/drawing/2014/main" id="{15104528-8906-4955-BC4D-9BA5DB4327FB}"/>
                </a:ext>
              </a:extLst>
            </p:cNvPr>
            <p:cNvCxnSpPr>
              <a:cxnSpLocks/>
            </p:cNvCxnSpPr>
            <p:nvPr/>
          </p:nvCxnSpPr>
          <p:spPr>
            <a:xfrm>
              <a:off x="1873673"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D2D268-271F-42D8-9A33-CF16F057ECA7}"/>
                </a:ext>
              </a:extLst>
            </p:cNvPr>
            <p:cNvCxnSpPr>
              <a:cxnSpLocks/>
            </p:cNvCxnSpPr>
            <p:nvPr/>
          </p:nvCxnSpPr>
          <p:spPr>
            <a:xfrm>
              <a:off x="3790322"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6A0968-D38D-43B2-A21A-6EFEE71C8C81}"/>
                </a:ext>
              </a:extLst>
            </p:cNvPr>
            <p:cNvCxnSpPr>
              <a:cxnSpLocks/>
            </p:cNvCxnSpPr>
            <p:nvPr/>
          </p:nvCxnSpPr>
          <p:spPr>
            <a:xfrm>
              <a:off x="762362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351DF10-E61D-4ABC-A47D-C36A3985E556}"/>
                </a:ext>
              </a:extLst>
            </p:cNvPr>
            <p:cNvCxnSpPr>
              <a:cxnSpLocks/>
            </p:cNvCxnSpPr>
            <p:nvPr/>
          </p:nvCxnSpPr>
          <p:spPr>
            <a:xfrm>
              <a:off x="9540271" y="4484201"/>
              <a:ext cx="102253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 name="Connector: Elbow 24">
            <a:extLst>
              <a:ext uri="{FF2B5EF4-FFF2-40B4-BE49-F238E27FC236}">
                <a16:creationId xmlns:a16="http://schemas.microsoft.com/office/drawing/2014/main" id="{D2B2FC03-5BDF-417F-B1E8-10C408DD6F94}"/>
              </a:ext>
            </a:extLst>
          </p:cNvPr>
          <p:cNvCxnSpPr>
            <a:cxnSpLocks/>
          </p:cNvCxnSpPr>
          <p:nvPr/>
        </p:nvCxnSpPr>
        <p:spPr>
          <a:xfrm rot="5400000" flipH="1" flipV="1">
            <a:off x="3377558" y="2348866"/>
            <a:ext cx="1484143" cy="1684176"/>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9C59010-2ADE-48A0-BCDC-61DF8A714E53}"/>
              </a:ext>
            </a:extLst>
          </p:cNvPr>
          <p:cNvCxnSpPr>
            <a:cxnSpLocks/>
          </p:cNvCxnSpPr>
          <p:nvPr/>
        </p:nvCxnSpPr>
        <p:spPr>
          <a:xfrm rot="16200000" flipV="1">
            <a:off x="7330301" y="2348866"/>
            <a:ext cx="1484143" cy="1684174"/>
          </a:xfrm>
          <a:prstGeom prst="bentConnector2">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2B5FBAB-C6F2-4E71-9336-AE07D0C24CD7}"/>
              </a:ext>
            </a:extLst>
          </p:cNvPr>
          <p:cNvGrpSpPr/>
          <p:nvPr/>
        </p:nvGrpSpPr>
        <p:grpSpPr>
          <a:xfrm>
            <a:off x="5087522" y="1440403"/>
            <a:ext cx="2016957" cy="2016957"/>
            <a:chOff x="5189537" y="1468789"/>
            <a:chExt cx="2057401" cy="2057401"/>
          </a:xfrm>
        </p:grpSpPr>
        <p:sp>
          <p:nvSpPr>
            <p:cNvPr id="3" name="Oval 2">
              <a:extLst>
                <a:ext uri="{FF2B5EF4-FFF2-40B4-BE49-F238E27FC236}">
                  <a16:creationId xmlns:a16="http://schemas.microsoft.com/office/drawing/2014/main" id="{2F673822-02DA-4818-9CF9-E436E0DD0A7A}"/>
                </a:ext>
              </a:extLst>
            </p:cNvPr>
            <p:cNvSpPr/>
            <p:nvPr/>
          </p:nvSpPr>
          <p:spPr bwMode="auto">
            <a:xfrm>
              <a:off x="5189537" y="1468789"/>
              <a:ext cx="2057401" cy="2057401"/>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2" name="Graphic 41">
              <a:extLst>
                <a:ext uri="{FF2B5EF4-FFF2-40B4-BE49-F238E27FC236}">
                  <a16:creationId xmlns:a16="http://schemas.microsoft.com/office/drawing/2014/main" id="{6E936E98-9515-470B-963F-C70D86CA08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0399" y="1950147"/>
              <a:ext cx="955676" cy="1094684"/>
            </a:xfrm>
            <a:prstGeom prst="rect">
              <a:avLst/>
            </a:prstGeom>
          </p:spPr>
        </p:pic>
      </p:grpSp>
      <p:grpSp>
        <p:nvGrpSpPr>
          <p:cNvPr id="33" name="Group 32">
            <a:extLst>
              <a:ext uri="{FF2B5EF4-FFF2-40B4-BE49-F238E27FC236}">
                <a16:creationId xmlns:a16="http://schemas.microsoft.com/office/drawing/2014/main" id="{C526CB1E-8273-47B7-B921-DA8061592A80}"/>
              </a:ext>
            </a:extLst>
          </p:cNvPr>
          <p:cNvGrpSpPr/>
          <p:nvPr/>
        </p:nvGrpSpPr>
        <p:grpSpPr>
          <a:xfrm>
            <a:off x="6223995" y="4884194"/>
            <a:ext cx="5380927" cy="832883"/>
            <a:chOff x="6348798" y="4981633"/>
            <a:chExt cx="5488826" cy="849584"/>
          </a:xfrm>
        </p:grpSpPr>
        <p:sp>
          <p:nvSpPr>
            <p:cNvPr id="53" name="TextBox 52">
              <a:extLst>
                <a:ext uri="{FF2B5EF4-FFF2-40B4-BE49-F238E27FC236}">
                  <a16:creationId xmlns:a16="http://schemas.microsoft.com/office/drawing/2014/main" id="{310CD638-A464-4A78-A6C3-A8378EC416D8}"/>
                </a:ext>
              </a:extLst>
            </p:cNvPr>
            <p:cNvSpPr txBox="1"/>
            <p:nvPr/>
          </p:nvSpPr>
          <p:spPr>
            <a:xfrm>
              <a:off x="6348798" y="4981633"/>
              <a:ext cx="1655536" cy="849463"/>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Cost </a:t>
              </a:r>
              <a:br>
                <a:rPr lang="en-US" sz="1765">
                  <a:latin typeface="Segoe UI" panose="020B0502040204020203" pitchFamily="34" charset="0"/>
                  <a:cs typeface="Segoe UI" panose="020B0502040204020203" pitchFamily="34" charset="0"/>
                </a:rPr>
              </a:br>
              <a:r>
                <a:rPr lang="en-US" sz="1765">
                  <a:latin typeface="Segoe UI" panose="020B0502040204020203" pitchFamily="34" charset="0"/>
                  <a:cs typeface="Segoe UI" panose="020B0502040204020203" pitchFamily="34" charset="0"/>
                </a:rPr>
                <a:t>savings</a:t>
              </a:r>
            </a:p>
          </p:txBody>
        </p:sp>
        <p:sp>
          <p:nvSpPr>
            <p:cNvPr id="54" name="TextBox 53">
              <a:extLst>
                <a:ext uri="{FF2B5EF4-FFF2-40B4-BE49-F238E27FC236}">
                  <a16:creationId xmlns:a16="http://schemas.microsoft.com/office/drawing/2014/main" id="{7659F402-BAB9-4F5D-B027-0E638B4031F9}"/>
                </a:ext>
              </a:extLst>
            </p:cNvPr>
            <p:cNvSpPr txBox="1"/>
            <p:nvPr/>
          </p:nvSpPr>
          <p:spPr>
            <a:xfrm>
              <a:off x="10182088" y="4981633"/>
              <a:ext cx="1655536" cy="849463"/>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Elastic bursting</a:t>
              </a:r>
            </a:p>
          </p:txBody>
        </p:sp>
        <p:sp>
          <p:nvSpPr>
            <p:cNvPr id="76" name="TextBox 75">
              <a:extLst>
                <a:ext uri="{FF2B5EF4-FFF2-40B4-BE49-F238E27FC236}">
                  <a16:creationId xmlns:a16="http://schemas.microsoft.com/office/drawing/2014/main" id="{A36FF80F-5247-4BE9-81C9-3FF7607ABFFE}"/>
                </a:ext>
              </a:extLst>
            </p:cNvPr>
            <p:cNvSpPr txBox="1"/>
            <p:nvPr/>
          </p:nvSpPr>
          <p:spPr>
            <a:xfrm>
              <a:off x="8265443" y="4981633"/>
              <a:ext cx="1655536" cy="849584"/>
            </a:xfrm>
            <a:prstGeom prst="rect">
              <a:avLst/>
            </a:prstGeom>
            <a:noFill/>
          </p:spPr>
          <p:txBody>
            <a:bodyPr wrap="square" lIns="143428" tIns="143428" rIns="143428" bIns="143428" rtlCol="0">
              <a:spAutoFit/>
            </a:bodyPr>
            <a:lstStyle/>
            <a:p>
              <a:pPr algn="ctr">
                <a:spcAft>
                  <a:spcPts val="2353"/>
                </a:spcAft>
              </a:pPr>
              <a:r>
                <a:rPr lang="en-US" sz="1765">
                  <a:latin typeface="Segoe UI" panose="020B0502040204020203" pitchFamily="34" charset="0"/>
                  <a:cs typeface="Segoe UI" panose="020B0502040204020203" pitchFamily="34" charset="0"/>
                </a:rPr>
                <a:t>Efficient deployment</a:t>
              </a:r>
            </a:p>
          </p:txBody>
        </p:sp>
      </p:grpSp>
      <p:grpSp>
        <p:nvGrpSpPr>
          <p:cNvPr id="11" name="Group 10">
            <a:extLst>
              <a:ext uri="{FF2B5EF4-FFF2-40B4-BE49-F238E27FC236}">
                <a16:creationId xmlns:a16="http://schemas.microsoft.com/office/drawing/2014/main" id="{1C0C1B41-1787-4A0B-884B-9C7EF3F17BA5}"/>
              </a:ext>
            </a:extLst>
          </p:cNvPr>
          <p:cNvGrpSpPr/>
          <p:nvPr/>
        </p:nvGrpSpPr>
        <p:grpSpPr>
          <a:xfrm>
            <a:off x="1073305" y="4071273"/>
            <a:ext cx="650530" cy="650530"/>
            <a:chOff x="1094827" y="4152414"/>
            <a:chExt cx="663574" cy="663574"/>
          </a:xfrm>
        </p:grpSpPr>
        <p:sp>
          <p:nvSpPr>
            <p:cNvPr id="32" name="Oval 31">
              <a:extLst>
                <a:ext uri="{FF2B5EF4-FFF2-40B4-BE49-F238E27FC236}">
                  <a16:creationId xmlns:a16="http://schemas.microsoft.com/office/drawing/2014/main" id="{9E46A0D2-4E68-4770-9E0A-B4632888EFCD}"/>
                </a:ext>
              </a:extLst>
            </p:cNvPr>
            <p:cNvSpPr/>
            <p:nvPr/>
          </p:nvSpPr>
          <p:spPr bwMode="auto">
            <a:xfrm rot="16200000">
              <a:off x="1094827"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84" name="Group 83">
              <a:extLst>
                <a:ext uri="{FF2B5EF4-FFF2-40B4-BE49-F238E27FC236}">
                  <a16:creationId xmlns:a16="http://schemas.microsoft.com/office/drawing/2014/main" id="{FA097EAD-CBBB-4C5D-97BF-1F992A8C682D}"/>
                </a:ext>
              </a:extLst>
            </p:cNvPr>
            <p:cNvGrpSpPr/>
            <p:nvPr/>
          </p:nvGrpSpPr>
          <p:grpSpPr>
            <a:xfrm>
              <a:off x="1219103" y="4317232"/>
              <a:ext cx="415016" cy="333945"/>
              <a:chOff x="1101725" y="2982913"/>
              <a:chExt cx="1023938" cy="823912"/>
            </a:xfrm>
          </p:grpSpPr>
          <p:sp>
            <p:nvSpPr>
              <p:cNvPr id="85" name="Line 23">
                <a:extLst>
                  <a:ext uri="{FF2B5EF4-FFF2-40B4-BE49-F238E27FC236}">
                    <a16:creationId xmlns:a16="http://schemas.microsoft.com/office/drawing/2014/main" id="{490954CD-A581-4677-B755-6024685A54E3}"/>
                  </a:ext>
                </a:extLst>
              </p:cNvPr>
              <p:cNvSpPr>
                <a:spLocks noChangeShapeType="1"/>
              </p:cNvSpPr>
              <p:nvPr/>
            </p:nvSpPr>
            <p:spPr bwMode="auto">
              <a:xfrm flipH="1" flipV="1">
                <a:off x="1816100" y="331787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6" name="Line 24">
                <a:extLst>
                  <a:ext uri="{FF2B5EF4-FFF2-40B4-BE49-F238E27FC236}">
                    <a16:creationId xmlns:a16="http://schemas.microsoft.com/office/drawing/2014/main" id="{0FA4C17C-2850-4E41-B24F-4257303DD42B}"/>
                  </a:ext>
                </a:extLst>
              </p:cNvPr>
              <p:cNvSpPr>
                <a:spLocks noChangeShapeType="1"/>
              </p:cNvSpPr>
              <p:nvPr/>
            </p:nvSpPr>
            <p:spPr bwMode="auto">
              <a:xfrm flipV="1">
                <a:off x="1979613" y="3308350"/>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7" name="Freeform 25">
                <a:extLst>
                  <a:ext uri="{FF2B5EF4-FFF2-40B4-BE49-F238E27FC236}">
                    <a16:creationId xmlns:a16="http://schemas.microsoft.com/office/drawing/2014/main" id="{59AE7EC8-C207-4703-8CAB-E96246C21288}"/>
                  </a:ext>
                </a:extLst>
              </p:cNvPr>
              <p:cNvSpPr>
                <a:spLocks/>
              </p:cNvSpPr>
              <p:nvPr/>
            </p:nvSpPr>
            <p:spPr bwMode="auto">
              <a:xfrm>
                <a:off x="1312863" y="2982913"/>
                <a:ext cx="685800" cy="468312"/>
              </a:xfrm>
              <a:custGeom>
                <a:avLst/>
                <a:gdLst>
                  <a:gd name="T0" fmla="*/ 0 w 211"/>
                  <a:gd name="T1" fmla="*/ 60 h 144"/>
                  <a:gd name="T2" fmla="*/ 9 w 211"/>
                  <a:gd name="T3" fmla="*/ 49 h 144"/>
                  <a:gd name="T4" fmla="*/ 170 w 211"/>
                  <a:gd name="T5" fmla="*/ 43 h 144"/>
                  <a:gd name="T6" fmla="*/ 205 w 211"/>
                  <a:gd name="T7" fmla="*/ 144 h 144"/>
                </a:gdLst>
                <a:ahLst/>
                <a:cxnLst>
                  <a:cxn ang="0">
                    <a:pos x="T0" y="T1"/>
                  </a:cxn>
                  <a:cxn ang="0">
                    <a:pos x="T2" y="T3"/>
                  </a:cxn>
                  <a:cxn ang="0">
                    <a:pos x="T4" y="T5"/>
                  </a:cxn>
                  <a:cxn ang="0">
                    <a:pos x="T6" y="T7"/>
                  </a:cxn>
                </a:cxnLst>
                <a:rect l="0" t="0" r="r" b="b"/>
                <a:pathLst>
                  <a:path w="211" h="144">
                    <a:moveTo>
                      <a:pt x="0" y="60"/>
                    </a:moveTo>
                    <a:cubicBezTo>
                      <a:pt x="3" y="56"/>
                      <a:pt x="6" y="53"/>
                      <a:pt x="9" y="49"/>
                    </a:cubicBezTo>
                    <a:cubicBezTo>
                      <a:pt x="52" y="3"/>
                      <a:pt x="124" y="0"/>
                      <a:pt x="170" y="43"/>
                    </a:cubicBezTo>
                    <a:cubicBezTo>
                      <a:pt x="199" y="70"/>
                      <a:pt x="211" y="108"/>
                      <a:pt x="205" y="144"/>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8" name="Freeform 26">
                <a:extLst>
                  <a:ext uri="{FF2B5EF4-FFF2-40B4-BE49-F238E27FC236}">
                    <a16:creationId xmlns:a16="http://schemas.microsoft.com/office/drawing/2014/main" id="{C40C0C4B-A191-4640-ACE6-8F1D3EBAF48D}"/>
                  </a:ext>
                </a:extLst>
              </p:cNvPr>
              <p:cNvSpPr>
                <a:spLocks/>
              </p:cNvSpPr>
              <p:nvPr/>
            </p:nvSpPr>
            <p:spPr bwMode="auto">
              <a:xfrm>
                <a:off x="1231900" y="3348038"/>
                <a:ext cx="384175" cy="420687"/>
              </a:xfrm>
              <a:custGeom>
                <a:avLst/>
                <a:gdLst>
                  <a:gd name="T0" fmla="*/ 118 w 118"/>
                  <a:gd name="T1" fmla="*/ 129 h 129"/>
                  <a:gd name="T2" fmla="*/ 40 w 118"/>
                  <a:gd name="T3" fmla="*/ 98 h 129"/>
                  <a:gd name="T4" fmla="*/ 5 w 118"/>
                  <a:gd name="T5" fmla="*/ 0 h 129"/>
                </a:gdLst>
                <a:ahLst/>
                <a:cxnLst>
                  <a:cxn ang="0">
                    <a:pos x="T0" y="T1"/>
                  </a:cxn>
                  <a:cxn ang="0">
                    <a:pos x="T2" y="T3"/>
                  </a:cxn>
                  <a:cxn ang="0">
                    <a:pos x="T4" y="T5"/>
                  </a:cxn>
                </a:cxnLst>
                <a:rect l="0" t="0" r="r" b="b"/>
                <a:pathLst>
                  <a:path w="118" h="129">
                    <a:moveTo>
                      <a:pt x="118" y="129"/>
                    </a:moveTo>
                    <a:cubicBezTo>
                      <a:pt x="90" y="129"/>
                      <a:pt x="62" y="119"/>
                      <a:pt x="40" y="98"/>
                    </a:cubicBezTo>
                    <a:cubicBezTo>
                      <a:pt x="12" y="72"/>
                      <a:pt x="0" y="35"/>
                      <a:pt x="5"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9" name="Line 27">
                <a:extLst>
                  <a:ext uri="{FF2B5EF4-FFF2-40B4-BE49-F238E27FC236}">
                    <a16:creationId xmlns:a16="http://schemas.microsoft.com/office/drawing/2014/main" id="{BEBE1E8B-9952-4C63-B079-558C500C1877}"/>
                  </a:ext>
                </a:extLst>
              </p:cNvPr>
              <p:cNvSpPr>
                <a:spLocks noChangeShapeType="1"/>
              </p:cNvSpPr>
              <p:nvPr/>
            </p:nvSpPr>
            <p:spPr bwMode="auto">
              <a:xfrm>
                <a:off x="1250950" y="3324225"/>
                <a:ext cx="160338" cy="150812"/>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90" name="Line 28">
                <a:extLst>
                  <a:ext uri="{FF2B5EF4-FFF2-40B4-BE49-F238E27FC236}">
                    <a16:creationId xmlns:a16="http://schemas.microsoft.com/office/drawing/2014/main" id="{0B19AFC4-06EB-4FA4-99BB-CE2A2F503452}"/>
                  </a:ext>
                </a:extLst>
              </p:cNvPr>
              <p:cNvSpPr>
                <a:spLocks noChangeShapeType="1"/>
              </p:cNvSpPr>
              <p:nvPr/>
            </p:nvSpPr>
            <p:spPr bwMode="auto">
              <a:xfrm flipH="1">
                <a:off x="1101725" y="3324225"/>
                <a:ext cx="146050" cy="160337"/>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91" name="Freeform 29">
                <a:extLst>
                  <a:ext uri="{FF2B5EF4-FFF2-40B4-BE49-F238E27FC236}">
                    <a16:creationId xmlns:a16="http://schemas.microsoft.com/office/drawing/2014/main" id="{64D99EAA-A0E9-457E-9777-6CBE5B361226}"/>
                  </a:ext>
                </a:extLst>
              </p:cNvPr>
              <p:cNvSpPr>
                <a:spLocks/>
              </p:cNvSpPr>
              <p:nvPr/>
            </p:nvSpPr>
            <p:spPr bwMode="auto">
              <a:xfrm>
                <a:off x="1228725" y="3340100"/>
                <a:ext cx="676275" cy="466725"/>
              </a:xfrm>
              <a:custGeom>
                <a:avLst/>
                <a:gdLst>
                  <a:gd name="T0" fmla="*/ 208 w 208"/>
                  <a:gd name="T1" fmla="*/ 88 h 143"/>
                  <a:gd name="T2" fmla="*/ 203 w 208"/>
                  <a:gd name="T3" fmla="*/ 94 h 143"/>
                  <a:gd name="T4" fmla="*/ 42 w 208"/>
                  <a:gd name="T5" fmla="*/ 101 h 143"/>
                  <a:gd name="T6" fmla="*/ 6 w 208"/>
                  <a:gd name="T7" fmla="*/ 0 h 143"/>
                </a:gdLst>
                <a:ahLst/>
                <a:cxnLst>
                  <a:cxn ang="0">
                    <a:pos x="T0" y="T1"/>
                  </a:cxn>
                  <a:cxn ang="0">
                    <a:pos x="T2" y="T3"/>
                  </a:cxn>
                  <a:cxn ang="0">
                    <a:pos x="T4" y="T5"/>
                  </a:cxn>
                  <a:cxn ang="0">
                    <a:pos x="T6" y="T7"/>
                  </a:cxn>
                </a:cxnLst>
                <a:rect l="0" t="0" r="r" b="b"/>
                <a:pathLst>
                  <a:path w="208" h="143">
                    <a:moveTo>
                      <a:pt x="208" y="88"/>
                    </a:moveTo>
                    <a:cubicBezTo>
                      <a:pt x="206" y="90"/>
                      <a:pt x="204" y="92"/>
                      <a:pt x="203" y="94"/>
                    </a:cubicBezTo>
                    <a:cubicBezTo>
                      <a:pt x="160" y="140"/>
                      <a:pt x="88" y="143"/>
                      <a:pt x="42" y="101"/>
                    </a:cubicBezTo>
                    <a:cubicBezTo>
                      <a:pt x="13" y="74"/>
                      <a:pt x="0" y="36"/>
                      <a:pt x="6" y="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92" name="Freeform 30">
                <a:extLst>
                  <a:ext uri="{FF2B5EF4-FFF2-40B4-BE49-F238E27FC236}">
                    <a16:creationId xmlns:a16="http://schemas.microsoft.com/office/drawing/2014/main" id="{E7FA7856-9DC3-445E-B881-D41F73726CE0}"/>
                  </a:ext>
                </a:extLst>
              </p:cNvPr>
              <p:cNvSpPr>
                <a:spLocks/>
              </p:cNvSpPr>
              <p:nvPr/>
            </p:nvSpPr>
            <p:spPr bwMode="auto">
              <a:xfrm>
                <a:off x="1608138" y="3021013"/>
                <a:ext cx="387350" cy="423862"/>
              </a:xfrm>
              <a:custGeom>
                <a:avLst/>
                <a:gdLst>
                  <a:gd name="T0" fmla="*/ 0 w 119"/>
                  <a:gd name="T1" fmla="*/ 1 h 130"/>
                  <a:gd name="T2" fmla="*/ 79 w 119"/>
                  <a:gd name="T3" fmla="*/ 31 h 130"/>
                  <a:gd name="T4" fmla="*/ 115 w 119"/>
                  <a:gd name="T5" fmla="*/ 130 h 130"/>
                </a:gdLst>
                <a:ahLst/>
                <a:cxnLst>
                  <a:cxn ang="0">
                    <a:pos x="T0" y="T1"/>
                  </a:cxn>
                  <a:cxn ang="0">
                    <a:pos x="T2" y="T3"/>
                  </a:cxn>
                  <a:cxn ang="0">
                    <a:pos x="T4" y="T5"/>
                  </a:cxn>
                </a:cxnLst>
                <a:rect l="0" t="0" r="r" b="b"/>
                <a:pathLst>
                  <a:path w="119" h="130">
                    <a:moveTo>
                      <a:pt x="0" y="1"/>
                    </a:moveTo>
                    <a:cubicBezTo>
                      <a:pt x="28" y="0"/>
                      <a:pt x="56" y="10"/>
                      <a:pt x="79" y="31"/>
                    </a:cubicBezTo>
                    <a:cubicBezTo>
                      <a:pt x="107" y="57"/>
                      <a:pt x="119" y="94"/>
                      <a:pt x="115" y="130"/>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15" name="Group 14">
            <a:extLst>
              <a:ext uri="{FF2B5EF4-FFF2-40B4-BE49-F238E27FC236}">
                <a16:creationId xmlns:a16="http://schemas.microsoft.com/office/drawing/2014/main" id="{43FB3F56-CA96-4277-94F7-9797DB022DC0}"/>
              </a:ext>
            </a:extLst>
          </p:cNvPr>
          <p:cNvGrpSpPr/>
          <p:nvPr/>
        </p:nvGrpSpPr>
        <p:grpSpPr>
          <a:xfrm>
            <a:off x="4831249" y="4071273"/>
            <a:ext cx="650530" cy="650530"/>
            <a:chOff x="4928125" y="4152414"/>
            <a:chExt cx="663574" cy="663574"/>
          </a:xfrm>
        </p:grpSpPr>
        <p:sp>
          <p:nvSpPr>
            <p:cNvPr id="28" name="Oval 27">
              <a:extLst>
                <a:ext uri="{FF2B5EF4-FFF2-40B4-BE49-F238E27FC236}">
                  <a16:creationId xmlns:a16="http://schemas.microsoft.com/office/drawing/2014/main" id="{3C724130-E6B0-49EC-8EBD-63E88F526BAD}"/>
                </a:ext>
              </a:extLst>
            </p:cNvPr>
            <p:cNvSpPr/>
            <p:nvPr/>
          </p:nvSpPr>
          <p:spPr bwMode="auto">
            <a:xfrm rot="16200000">
              <a:off x="492812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93" name="Group 92">
              <a:extLst>
                <a:ext uri="{FF2B5EF4-FFF2-40B4-BE49-F238E27FC236}">
                  <a16:creationId xmlns:a16="http://schemas.microsoft.com/office/drawing/2014/main" id="{EAEA691E-8001-4B18-BB98-6D62F5B96380}"/>
                </a:ext>
              </a:extLst>
            </p:cNvPr>
            <p:cNvGrpSpPr/>
            <p:nvPr/>
          </p:nvGrpSpPr>
          <p:grpSpPr>
            <a:xfrm>
              <a:off x="5073073" y="4289538"/>
              <a:ext cx="384175" cy="384175"/>
              <a:chOff x="3222625" y="3417888"/>
              <a:chExt cx="384175" cy="384175"/>
            </a:xfrm>
          </p:grpSpPr>
          <p:sp>
            <p:nvSpPr>
              <p:cNvPr id="94" name="Freeform 40">
                <a:extLst>
                  <a:ext uri="{FF2B5EF4-FFF2-40B4-BE49-F238E27FC236}">
                    <a16:creationId xmlns:a16="http://schemas.microsoft.com/office/drawing/2014/main" id="{74292B58-9A7A-4EC8-B739-1FF4C48AA49F}"/>
                  </a:ext>
                </a:extLst>
              </p:cNvPr>
              <p:cNvSpPr>
                <a:spLocks/>
              </p:cNvSpPr>
              <p:nvPr/>
            </p:nvSpPr>
            <p:spPr bwMode="auto">
              <a:xfrm>
                <a:off x="3302000" y="3538538"/>
                <a:ext cx="223838" cy="142875"/>
              </a:xfrm>
              <a:custGeom>
                <a:avLst/>
                <a:gdLst>
                  <a:gd name="T0" fmla="*/ 78 w 78"/>
                  <a:gd name="T1" fmla="*/ 0 h 50"/>
                  <a:gd name="T2" fmla="*/ 29 w 78"/>
                  <a:gd name="T3" fmla="*/ 50 h 50"/>
                  <a:gd name="T4" fmla="*/ 28 w 78"/>
                  <a:gd name="T5" fmla="*/ 50 h 50"/>
                  <a:gd name="T6" fmla="*/ 28 w 78"/>
                  <a:gd name="T7" fmla="*/ 50 h 50"/>
                  <a:gd name="T8" fmla="*/ 27 w 78"/>
                  <a:gd name="T9" fmla="*/ 50 h 50"/>
                  <a:gd name="T10" fmla="*/ 0 w 78"/>
                  <a:gd name="T11" fmla="*/ 22 h 50"/>
                </a:gdLst>
                <a:ahLst/>
                <a:cxnLst>
                  <a:cxn ang="0">
                    <a:pos x="T0" y="T1"/>
                  </a:cxn>
                  <a:cxn ang="0">
                    <a:pos x="T2" y="T3"/>
                  </a:cxn>
                  <a:cxn ang="0">
                    <a:pos x="T4" y="T5"/>
                  </a:cxn>
                  <a:cxn ang="0">
                    <a:pos x="T6" y="T7"/>
                  </a:cxn>
                  <a:cxn ang="0">
                    <a:pos x="T8" y="T9"/>
                  </a:cxn>
                  <a:cxn ang="0">
                    <a:pos x="T10" y="T11"/>
                  </a:cxn>
                </a:cxnLst>
                <a:rect l="0" t="0" r="r" b="b"/>
                <a:pathLst>
                  <a:path w="78" h="50">
                    <a:moveTo>
                      <a:pt x="78" y="0"/>
                    </a:moveTo>
                    <a:cubicBezTo>
                      <a:pt x="29" y="50"/>
                      <a:pt x="29" y="50"/>
                      <a:pt x="29" y="50"/>
                    </a:cubicBezTo>
                    <a:cubicBezTo>
                      <a:pt x="28" y="50"/>
                      <a:pt x="28" y="50"/>
                      <a:pt x="28" y="50"/>
                    </a:cubicBezTo>
                    <a:cubicBezTo>
                      <a:pt x="28" y="50"/>
                      <a:pt x="28" y="50"/>
                      <a:pt x="28" y="50"/>
                    </a:cubicBezTo>
                    <a:cubicBezTo>
                      <a:pt x="27" y="50"/>
                      <a:pt x="27" y="50"/>
                      <a:pt x="27" y="50"/>
                    </a:cubicBezTo>
                    <a:cubicBezTo>
                      <a:pt x="0" y="22"/>
                      <a:pt x="0" y="22"/>
                      <a:pt x="0" y="22"/>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95" name="Oval 41">
                <a:extLst>
                  <a:ext uri="{FF2B5EF4-FFF2-40B4-BE49-F238E27FC236}">
                    <a16:creationId xmlns:a16="http://schemas.microsoft.com/office/drawing/2014/main" id="{C80F6A84-05B8-4B5F-957E-CE93D85EB24C}"/>
                  </a:ext>
                </a:extLst>
              </p:cNvPr>
              <p:cNvSpPr>
                <a:spLocks noChangeArrowheads="1"/>
              </p:cNvSpPr>
              <p:nvPr/>
            </p:nvSpPr>
            <p:spPr bwMode="auto">
              <a:xfrm>
                <a:off x="3222625" y="3417888"/>
                <a:ext cx="384175" cy="3841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14" name="Group 13">
            <a:extLst>
              <a:ext uri="{FF2B5EF4-FFF2-40B4-BE49-F238E27FC236}">
                <a16:creationId xmlns:a16="http://schemas.microsoft.com/office/drawing/2014/main" id="{DDDE59DC-448D-43BD-9BAA-A9B5EEBB907F}"/>
              </a:ext>
            </a:extLst>
          </p:cNvPr>
          <p:cNvGrpSpPr/>
          <p:nvPr/>
        </p:nvGrpSpPr>
        <p:grpSpPr>
          <a:xfrm>
            <a:off x="2952276" y="4071273"/>
            <a:ext cx="650530" cy="650530"/>
            <a:chOff x="3011475" y="4152414"/>
            <a:chExt cx="663574" cy="663574"/>
          </a:xfrm>
        </p:grpSpPr>
        <p:sp>
          <p:nvSpPr>
            <p:cNvPr id="31" name="Oval 30">
              <a:extLst>
                <a:ext uri="{FF2B5EF4-FFF2-40B4-BE49-F238E27FC236}">
                  <a16:creationId xmlns:a16="http://schemas.microsoft.com/office/drawing/2014/main" id="{AB645E69-4E01-4C6F-B400-059E69EE15D0}"/>
                </a:ext>
              </a:extLst>
            </p:cNvPr>
            <p:cNvSpPr/>
            <p:nvPr/>
          </p:nvSpPr>
          <p:spPr bwMode="auto">
            <a:xfrm rot="16200000">
              <a:off x="3011475"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4" name="Group 3">
              <a:extLst>
                <a:ext uri="{FF2B5EF4-FFF2-40B4-BE49-F238E27FC236}">
                  <a16:creationId xmlns:a16="http://schemas.microsoft.com/office/drawing/2014/main" id="{51047C44-B5A2-4874-9EC9-2A2958275DE1}"/>
                </a:ext>
              </a:extLst>
            </p:cNvPr>
            <p:cNvGrpSpPr/>
            <p:nvPr/>
          </p:nvGrpSpPr>
          <p:grpSpPr>
            <a:xfrm>
              <a:off x="3147811" y="4298224"/>
              <a:ext cx="390903" cy="371954"/>
              <a:chOff x="1146231" y="2215122"/>
              <a:chExt cx="530543" cy="504825"/>
            </a:xfrm>
          </p:grpSpPr>
          <p:sp>
            <p:nvSpPr>
              <p:cNvPr id="41" name="Freeform: Shape 40">
                <a:extLst>
                  <a:ext uri="{FF2B5EF4-FFF2-40B4-BE49-F238E27FC236}">
                    <a16:creationId xmlns:a16="http://schemas.microsoft.com/office/drawing/2014/main" id="{57F1AC25-82ED-45E5-97E8-275FED294F16}"/>
                  </a:ext>
                </a:extLst>
              </p:cNvPr>
              <p:cNvSpPr/>
              <p:nvPr/>
            </p:nvSpPr>
            <p:spPr>
              <a:xfrm>
                <a:off x="1171949" y="2215122"/>
                <a:ext cx="504825" cy="504825"/>
              </a:xfrm>
              <a:custGeom>
                <a:avLst/>
                <a:gdLst/>
                <a:ahLst/>
                <a:cxnLst/>
                <a:rect l="0" t="0" r="0" b="0"/>
                <a:pathLst>
                  <a:path w="504825" h="504825">
                    <a:moveTo>
                      <a:pt x="253841" y="21431"/>
                    </a:moveTo>
                    <a:cubicBezTo>
                      <a:pt x="381476" y="21431"/>
                      <a:pt x="485299" y="125254"/>
                      <a:pt x="485299" y="252889"/>
                    </a:cubicBezTo>
                    <a:cubicBezTo>
                      <a:pt x="485299" y="380524"/>
                      <a:pt x="381476" y="484346"/>
                      <a:pt x="253841" y="484346"/>
                    </a:cubicBezTo>
                    <a:cubicBezTo>
                      <a:pt x="126206" y="484346"/>
                      <a:pt x="21431" y="380524"/>
                      <a:pt x="21431" y="252889"/>
                    </a:cubicBezTo>
                    <a:cubicBezTo>
                      <a:pt x="21431" y="195739"/>
                      <a:pt x="42386" y="144304"/>
                      <a:pt x="75724" y="103346"/>
                    </a:cubicBezTo>
                  </a:path>
                </a:pathLst>
              </a:custGeom>
              <a:noFill/>
              <a:ln w="28575" cap="rnd">
                <a:solidFill>
                  <a:schemeClr val="tx1"/>
                </a:solidFill>
                <a:prstDash val="solid"/>
                <a:round/>
              </a:ln>
            </p:spPr>
            <p:txBody>
              <a:bodyPr/>
              <a:lstStyle/>
              <a:p>
                <a:endParaRPr lang="en-US" sz="1765"/>
              </a:p>
            </p:txBody>
          </p:sp>
          <p:sp>
            <p:nvSpPr>
              <p:cNvPr id="43" name="Freeform: Shape 42">
                <a:extLst>
                  <a:ext uri="{FF2B5EF4-FFF2-40B4-BE49-F238E27FC236}">
                    <a16:creationId xmlns:a16="http://schemas.microsoft.com/office/drawing/2014/main" id="{DAF5F4EB-A1B8-434C-900A-B3FC12B037C6}"/>
                  </a:ext>
                </a:extLst>
              </p:cNvPr>
              <p:cNvSpPr/>
              <p:nvPr/>
            </p:nvSpPr>
            <p:spPr>
              <a:xfrm>
                <a:off x="1146231" y="2225600"/>
                <a:ext cx="190500" cy="161925"/>
              </a:xfrm>
              <a:custGeom>
                <a:avLst/>
                <a:gdLst/>
                <a:ahLst/>
                <a:cxnLst/>
                <a:rect l="0" t="0" r="0" b="0"/>
                <a:pathLst>
                  <a:path w="190500" h="161925">
                    <a:moveTo>
                      <a:pt x="21431" y="55721"/>
                    </a:moveTo>
                    <a:lnTo>
                      <a:pt x="142399" y="21431"/>
                    </a:lnTo>
                    <a:lnTo>
                      <a:pt x="177641" y="142399"/>
                    </a:lnTo>
                    <a:lnTo>
                      <a:pt x="21431" y="55721"/>
                    </a:lnTo>
                  </a:path>
                </a:pathLst>
              </a:custGeom>
              <a:solidFill>
                <a:srgbClr val="FFFFFF"/>
              </a:solidFill>
              <a:ln w="28575" cap="rnd">
                <a:solidFill>
                  <a:schemeClr val="tx1"/>
                </a:solidFill>
                <a:prstDash val="solid"/>
                <a:round/>
              </a:ln>
            </p:spPr>
            <p:txBody>
              <a:bodyPr/>
              <a:lstStyle/>
              <a:p>
                <a:endParaRPr lang="en-US" sz="1765"/>
              </a:p>
            </p:txBody>
          </p:sp>
        </p:grpSp>
      </p:grpSp>
      <p:grpSp>
        <p:nvGrpSpPr>
          <p:cNvPr id="19" name="Group 18">
            <a:extLst>
              <a:ext uri="{FF2B5EF4-FFF2-40B4-BE49-F238E27FC236}">
                <a16:creationId xmlns:a16="http://schemas.microsoft.com/office/drawing/2014/main" id="{B7651797-8D32-4542-8507-63C3C90021B2}"/>
              </a:ext>
            </a:extLst>
          </p:cNvPr>
          <p:cNvGrpSpPr/>
          <p:nvPr/>
        </p:nvGrpSpPr>
        <p:grpSpPr>
          <a:xfrm>
            <a:off x="6710220" y="4071273"/>
            <a:ext cx="650530" cy="650530"/>
            <a:chOff x="6844774" y="4152414"/>
            <a:chExt cx="663574" cy="663574"/>
          </a:xfrm>
        </p:grpSpPr>
        <p:sp>
          <p:nvSpPr>
            <p:cNvPr id="55" name="Oval 54">
              <a:extLst>
                <a:ext uri="{FF2B5EF4-FFF2-40B4-BE49-F238E27FC236}">
                  <a16:creationId xmlns:a16="http://schemas.microsoft.com/office/drawing/2014/main" id="{DF6B6A1C-E414-4AB1-9F4B-2E3B8D85B5F8}"/>
                </a:ext>
              </a:extLst>
            </p:cNvPr>
            <p:cNvSpPr/>
            <p:nvPr/>
          </p:nvSpPr>
          <p:spPr bwMode="auto">
            <a:xfrm rot="16200000">
              <a:off x="68447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3" name="Group 12">
              <a:extLst>
                <a:ext uri="{FF2B5EF4-FFF2-40B4-BE49-F238E27FC236}">
                  <a16:creationId xmlns:a16="http://schemas.microsoft.com/office/drawing/2014/main" id="{5B7FB16D-1A98-47F6-B99C-A950EF5C877C}"/>
                </a:ext>
              </a:extLst>
            </p:cNvPr>
            <p:cNvGrpSpPr/>
            <p:nvPr/>
          </p:nvGrpSpPr>
          <p:grpSpPr>
            <a:xfrm>
              <a:off x="6972723" y="4280355"/>
              <a:ext cx="407684" cy="407681"/>
              <a:chOff x="1000126" y="2062163"/>
              <a:chExt cx="612775" cy="612775"/>
            </a:xfrm>
          </p:grpSpPr>
          <p:sp>
            <p:nvSpPr>
              <p:cNvPr id="7" name="Freeform 5">
                <a:extLst>
                  <a:ext uri="{FF2B5EF4-FFF2-40B4-BE49-F238E27FC236}">
                    <a16:creationId xmlns:a16="http://schemas.microsoft.com/office/drawing/2014/main" id="{DEDB357B-FF4D-40D8-BC1C-753F257D16F6}"/>
                  </a:ext>
                </a:extLst>
              </p:cNvPr>
              <p:cNvSpPr>
                <a:spLocks/>
              </p:cNvSpPr>
              <p:nvPr/>
            </p:nvSpPr>
            <p:spPr bwMode="auto">
              <a:xfrm>
                <a:off x="1250951" y="2257425"/>
                <a:ext cx="107950" cy="214313"/>
              </a:xfrm>
              <a:custGeom>
                <a:avLst/>
                <a:gdLst>
                  <a:gd name="T0" fmla="*/ 37 w 38"/>
                  <a:gd name="T1" fmla="*/ 3 h 76"/>
                  <a:gd name="T2" fmla="*/ 23 w 38"/>
                  <a:gd name="T3" fmla="*/ 0 h 76"/>
                  <a:gd name="T4" fmla="*/ 4 w 38"/>
                  <a:gd name="T5" fmla="*/ 18 h 76"/>
                  <a:gd name="T6" fmla="*/ 23 w 38"/>
                  <a:gd name="T7" fmla="*/ 38 h 76"/>
                  <a:gd name="T8" fmla="*/ 38 w 38"/>
                  <a:gd name="T9" fmla="*/ 59 h 76"/>
                  <a:gd name="T10" fmla="*/ 17 w 38"/>
                  <a:gd name="T11" fmla="*/ 76 h 76"/>
                  <a:gd name="T12" fmla="*/ 0 w 38"/>
                  <a:gd name="T13" fmla="*/ 73 h 76"/>
                  <a:gd name="T14" fmla="*/ 0 w 38"/>
                  <a:gd name="T15" fmla="*/ 7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6">
                    <a:moveTo>
                      <a:pt x="37" y="3"/>
                    </a:moveTo>
                    <a:cubicBezTo>
                      <a:pt x="33" y="1"/>
                      <a:pt x="29" y="0"/>
                      <a:pt x="23" y="0"/>
                    </a:cubicBezTo>
                    <a:cubicBezTo>
                      <a:pt x="10" y="0"/>
                      <a:pt x="4" y="10"/>
                      <a:pt x="4" y="18"/>
                    </a:cubicBezTo>
                    <a:cubicBezTo>
                      <a:pt x="4" y="29"/>
                      <a:pt x="13" y="34"/>
                      <a:pt x="23" y="38"/>
                    </a:cubicBezTo>
                    <a:cubicBezTo>
                      <a:pt x="36" y="43"/>
                      <a:pt x="38" y="49"/>
                      <a:pt x="38" y="59"/>
                    </a:cubicBezTo>
                    <a:cubicBezTo>
                      <a:pt x="38" y="68"/>
                      <a:pt x="35" y="76"/>
                      <a:pt x="17" y="76"/>
                    </a:cubicBezTo>
                    <a:cubicBezTo>
                      <a:pt x="10" y="76"/>
                      <a:pt x="4" y="75"/>
                      <a:pt x="0" y="73"/>
                    </a:cubicBezTo>
                    <a:cubicBezTo>
                      <a:pt x="0" y="73"/>
                      <a:pt x="0" y="73"/>
                      <a:pt x="0" y="73"/>
                    </a:cubicBezTo>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 name="Line 6">
                <a:extLst>
                  <a:ext uri="{FF2B5EF4-FFF2-40B4-BE49-F238E27FC236}">
                    <a16:creationId xmlns:a16="http://schemas.microsoft.com/office/drawing/2014/main" id="{862508BB-A9A8-4BF7-B7B8-C185B6650F89}"/>
                  </a:ext>
                </a:extLst>
              </p:cNvPr>
              <p:cNvSpPr>
                <a:spLocks noChangeShapeType="1"/>
              </p:cNvSpPr>
              <p:nvPr/>
            </p:nvSpPr>
            <p:spPr bwMode="auto">
              <a:xfrm>
                <a:off x="1304926" y="2505075"/>
                <a:ext cx="0" cy="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9" name="Line 7">
                <a:extLst>
                  <a:ext uri="{FF2B5EF4-FFF2-40B4-BE49-F238E27FC236}">
                    <a16:creationId xmlns:a16="http://schemas.microsoft.com/office/drawing/2014/main" id="{07535C0F-15A2-43FB-8B61-89675FD4E106}"/>
                  </a:ext>
                </a:extLst>
              </p:cNvPr>
              <p:cNvSpPr>
                <a:spLocks noChangeShapeType="1"/>
              </p:cNvSpPr>
              <p:nvPr/>
            </p:nvSpPr>
            <p:spPr bwMode="auto">
              <a:xfrm>
                <a:off x="1304926" y="2232025"/>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 name="Line 8">
                <a:extLst>
                  <a:ext uri="{FF2B5EF4-FFF2-40B4-BE49-F238E27FC236}">
                    <a16:creationId xmlns:a16="http://schemas.microsoft.com/office/drawing/2014/main" id="{AE5A6D6D-72CD-4E55-B250-97A42035BE78}"/>
                  </a:ext>
                </a:extLst>
              </p:cNvPr>
              <p:cNvSpPr>
                <a:spLocks noChangeShapeType="1"/>
              </p:cNvSpPr>
              <p:nvPr/>
            </p:nvSpPr>
            <p:spPr bwMode="auto">
              <a:xfrm>
                <a:off x="1304926" y="2471738"/>
                <a:ext cx="0" cy="25400"/>
              </a:xfrm>
              <a:prstGeom prst="line">
                <a:avLst/>
              </a:prstGeom>
              <a:noFill/>
              <a:ln w="2857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2" name="Oval 10">
                <a:extLst>
                  <a:ext uri="{FF2B5EF4-FFF2-40B4-BE49-F238E27FC236}">
                    <a16:creationId xmlns:a16="http://schemas.microsoft.com/office/drawing/2014/main" id="{BA58884A-8EB9-4CB5-835A-EA95193DCBF5}"/>
                  </a:ext>
                </a:extLst>
              </p:cNvPr>
              <p:cNvSpPr>
                <a:spLocks noChangeArrowheads="1"/>
              </p:cNvSpPr>
              <p:nvPr/>
            </p:nvSpPr>
            <p:spPr bwMode="auto">
              <a:xfrm>
                <a:off x="1000126" y="2062163"/>
                <a:ext cx="612775" cy="612775"/>
              </a:xfrm>
              <a:prstGeom prst="ellips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20" name="Group 19">
            <a:extLst>
              <a:ext uri="{FF2B5EF4-FFF2-40B4-BE49-F238E27FC236}">
                <a16:creationId xmlns:a16="http://schemas.microsoft.com/office/drawing/2014/main" id="{DB0B176B-B7E0-4233-8758-E7D9D40C86D8}"/>
              </a:ext>
            </a:extLst>
          </p:cNvPr>
          <p:cNvGrpSpPr/>
          <p:nvPr/>
        </p:nvGrpSpPr>
        <p:grpSpPr>
          <a:xfrm>
            <a:off x="8589193" y="4071273"/>
            <a:ext cx="650530" cy="650530"/>
            <a:chOff x="8761424" y="4152414"/>
            <a:chExt cx="663574" cy="663574"/>
          </a:xfrm>
        </p:grpSpPr>
        <p:sp>
          <p:nvSpPr>
            <p:cNvPr id="29" name="Oval 28">
              <a:extLst>
                <a:ext uri="{FF2B5EF4-FFF2-40B4-BE49-F238E27FC236}">
                  <a16:creationId xmlns:a16="http://schemas.microsoft.com/office/drawing/2014/main" id="{AFC761DF-81C5-4993-9A55-E4E1DEA1B04F}"/>
                </a:ext>
              </a:extLst>
            </p:cNvPr>
            <p:cNvSpPr/>
            <p:nvPr/>
          </p:nvSpPr>
          <p:spPr bwMode="auto">
            <a:xfrm rot="16200000">
              <a:off x="876142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18" name="Group 17">
              <a:extLst>
                <a:ext uri="{FF2B5EF4-FFF2-40B4-BE49-F238E27FC236}">
                  <a16:creationId xmlns:a16="http://schemas.microsoft.com/office/drawing/2014/main" id="{8AD6B2E6-C99F-46E1-A2B0-0C03D1076A35}"/>
                </a:ext>
              </a:extLst>
            </p:cNvPr>
            <p:cNvGrpSpPr/>
            <p:nvPr/>
          </p:nvGrpSpPr>
          <p:grpSpPr>
            <a:xfrm>
              <a:off x="8907553" y="4299993"/>
              <a:ext cx="371316" cy="368417"/>
              <a:chOff x="882651" y="963613"/>
              <a:chExt cx="812800" cy="806450"/>
            </a:xfrm>
          </p:grpSpPr>
          <p:sp>
            <p:nvSpPr>
              <p:cNvPr id="16" name="Freeform 14">
                <a:extLst>
                  <a:ext uri="{FF2B5EF4-FFF2-40B4-BE49-F238E27FC236}">
                    <a16:creationId xmlns:a16="http://schemas.microsoft.com/office/drawing/2014/main" id="{484835A3-B56C-4194-AEAB-37E2A3999DBB}"/>
                  </a:ext>
                </a:extLst>
              </p:cNvPr>
              <p:cNvSpPr>
                <a:spLocks/>
              </p:cNvSpPr>
              <p:nvPr/>
            </p:nvSpPr>
            <p:spPr bwMode="auto">
              <a:xfrm>
                <a:off x="882651" y="963613"/>
                <a:ext cx="812800" cy="806450"/>
              </a:xfrm>
              <a:custGeom>
                <a:avLst/>
                <a:gdLst>
                  <a:gd name="T0" fmla="*/ 148 w 288"/>
                  <a:gd name="T1" fmla="*/ 246 h 285"/>
                  <a:gd name="T2" fmla="*/ 171 w 288"/>
                  <a:gd name="T3" fmla="*/ 285 h 285"/>
                  <a:gd name="T4" fmla="*/ 201 w 288"/>
                  <a:gd name="T5" fmla="*/ 273 h 285"/>
                  <a:gd name="T6" fmla="*/ 199 w 288"/>
                  <a:gd name="T7" fmla="*/ 227 h 285"/>
                  <a:gd name="T8" fmla="*/ 213 w 288"/>
                  <a:gd name="T9" fmla="*/ 219 h 285"/>
                  <a:gd name="T10" fmla="*/ 256 w 288"/>
                  <a:gd name="T11" fmla="*/ 233 h 285"/>
                  <a:gd name="T12" fmla="*/ 271 w 288"/>
                  <a:gd name="T13" fmla="*/ 207 h 285"/>
                  <a:gd name="T14" fmla="*/ 240 w 288"/>
                  <a:gd name="T15" fmla="*/ 172 h 285"/>
                  <a:gd name="T16" fmla="*/ 246 w 288"/>
                  <a:gd name="T17" fmla="*/ 157 h 285"/>
                  <a:gd name="T18" fmla="*/ 288 w 288"/>
                  <a:gd name="T19" fmla="*/ 140 h 285"/>
                  <a:gd name="T20" fmla="*/ 282 w 288"/>
                  <a:gd name="T21" fmla="*/ 110 h 285"/>
                  <a:gd name="T22" fmla="*/ 236 w 288"/>
                  <a:gd name="T23" fmla="*/ 103 h 285"/>
                  <a:gd name="T24" fmla="*/ 231 w 288"/>
                  <a:gd name="T25" fmla="*/ 88 h 285"/>
                  <a:gd name="T26" fmla="*/ 252 w 288"/>
                  <a:gd name="T27" fmla="*/ 48 h 285"/>
                  <a:gd name="T28" fmla="*/ 227 w 288"/>
                  <a:gd name="T29" fmla="*/ 29 h 285"/>
                  <a:gd name="T30" fmla="*/ 189 w 288"/>
                  <a:gd name="T31" fmla="*/ 53 h 285"/>
                  <a:gd name="T32" fmla="*/ 175 w 288"/>
                  <a:gd name="T33" fmla="*/ 45 h 285"/>
                  <a:gd name="T34" fmla="*/ 168 w 288"/>
                  <a:gd name="T35" fmla="*/ 2 h 285"/>
                  <a:gd name="T36" fmla="*/ 134 w 288"/>
                  <a:gd name="T37" fmla="*/ 2 h 285"/>
                  <a:gd name="T38" fmla="*/ 120 w 288"/>
                  <a:gd name="T39" fmla="*/ 46 h 285"/>
                  <a:gd name="T40" fmla="*/ 106 w 288"/>
                  <a:gd name="T41" fmla="*/ 48 h 285"/>
                  <a:gd name="T42" fmla="*/ 65 w 288"/>
                  <a:gd name="T43" fmla="*/ 15 h 285"/>
                  <a:gd name="T44" fmla="*/ 42 w 288"/>
                  <a:gd name="T45" fmla="*/ 37 h 285"/>
                  <a:gd name="T46" fmla="*/ 62 w 288"/>
                  <a:gd name="T47" fmla="*/ 85 h 285"/>
                  <a:gd name="T48" fmla="*/ 53 w 288"/>
                  <a:gd name="T49" fmla="*/ 96 h 285"/>
                  <a:gd name="T50" fmla="*/ 7 w 288"/>
                  <a:gd name="T51" fmla="*/ 97 h 285"/>
                  <a:gd name="T52" fmla="*/ 3 w 288"/>
                  <a:gd name="T53" fmla="*/ 128 h 285"/>
                  <a:gd name="T54" fmla="*/ 43 w 288"/>
                  <a:gd name="T55" fmla="*/ 150 h 285"/>
                  <a:gd name="T56" fmla="*/ 42 w 288"/>
                  <a:gd name="T57" fmla="*/ 165 h 285"/>
                  <a:gd name="T58" fmla="*/ 10 w 288"/>
                  <a:gd name="T59" fmla="*/ 196 h 285"/>
                  <a:gd name="T60" fmla="*/ 25 w 288"/>
                  <a:gd name="T61" fmla="*/ 223 h 285"/>
                  <a:gd name="T62" fmla="*/ 70 w 288"/>
                  <a:gd name="T63" fmla="*/ 213 h 285"/>
                  <a:gd name="T64" fmla="*/ 81 w 288"/>
                  <a:gd name="T65" fmla="*/ 225 h 285"/>
                  <a:gd name="T66" fmla="*/ 74 w 288"/>
                  <a:gd name="T67" fmla="*/ 270 h 285"/>
                  <a:gd name="T68" fmla="*/ 103 w 288"/>
                  <a:gd name="T69" fmla="*/ 280 h 285"/>
                  <a:gd name="T70" fmla="*/ 132 w 288"/>
                  <a:gd name="T71" fmla="*/ 24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8" h="285">
                    <a:moveTo>
                      <a:pt x="144" y="244"/>
                    </a:moveTo>
                    <a:cubicBezTo>
                      <a:pt x="145" y="244"/>
                      <a:pt x="147" y="245"/>
                      <a:pt x="148" y="246"/>
                    </a:cubicBezTo>
                    <a:cubicBezTo>
                      <a:pt x="168" y="283"/>
                      <a:pt x="168" y="283"/>
                      <a:pt x="168" y="283"/>
                    </a:cubicBezTo>
                    <a:cubicBezTo>
                      <a:pt x="169" y="285"/>
                      <a:pt x="170" y="285"/>
                      <a:pt x="171" y="285"/>
                    </a:cubicBezTo>
                    <a:cubicBezTo>
                      <a:pt x="198" y="276"/>
                      <a:pt x="198" y="276"/>
                      <a:pt x="198" y="276"/>
                    </a:cubicBezTo>
                    <a:cubicBezTo>
                      <a:pt x="199" y="276"/>
                      <a:pt x="201" y="274"/>
                      <a:pt x="201" y="273"/>
                    </a:cubicBezTo>
                    <a:cubicBezTo>
                      <a:pt x="197" y="231"/>
                      <a:pt x="197" y="231"/>
                      <a:pt x="197" y="231"/>
                    </a:cubicBezTo>
                    <a:cubicBezTo>
                      <a:pt x="197" y="229"/>
                      <a:pt x="198" y="228"/>
                      <a:pt x="199" y="227"/>
                    </a:cubicBezTo>
                    <a:cubicBezTo>
                      <a:pt x="200" y="226"/>
                      <a:pt x="207" y="221"/>
                      <a:pt x="209" y="220"/>
                    </a:cubicBezTo>
                    <a:cubicBezTo>
                      <a:pt x="210" y="219"/>
                      <a:pt x="211" y="219"/>
                      <a:pt x="213" y="219"/>
                    </a:cubicBezTo>
                    <a:cubicBezTo>
                      <a:pt x="253" y="235"/>
                      <a:pt x="253" y="235"/>
                      <a:pt x="253" y="235"/>
                    </a:cubicBezTo>
                    <a:cubicBezTo>
                      <a:pt x="253" y="235"/>
                      <a:pt x="255" y="234"/>
                      <a:pt x="256" y="233"/>
                    </a:cubicBezTo>
                    <a:cubicBezTo>
                      <a:pt x="271" y="210"/>
                      <a:pt x="271" y="210"/>
                      <a:pt x="271" y="210"/>
                    </a:cubicBezTo>
                    <a:cubicBezTo>
                      <a:pt x="272" y="208"/>
                      <a:pt x="272" y="207"/>
                      <a:pt x="271" y="207"/>
                    </a:cubicBezTo>
                    <a:cubicBezTo>
                      <a:pt x="241" y="176"/>
                      <a:pt x="241" y="176"/>
                      <a:pt x="241" y="176"/>
                    </a:cubicBezTo>
                    <a:cubicBezTo>
                      <a:pt x="240" y="175"/>
                      <a:pt x="240" y="174"/>
                      <a:pt x="240" y="172"/>
                    </a:cubicBezTo>
                    <a:cubicBezTo>
                      <a:pt x="241" y="170"/>
                      <a:pt x="242" y="162"/>
                      <a:pt x="243" y="160"/>
                    </a:cubicBezTo>
                    <a:cubicBezTo>
                      <a:pt x="243" y="159"/>
                      <a:pt x="244" y="157"/>
                      <a:pt x="246" y="157"/>
                    </a:cubicBezTo>
                    <a:cubicBezTo>
                      <a:pt x="286" y="143"/>
                      <a:pt x="286" y="143"/>
                      <a:pt x="286" y="143"/>
                    </a:cubicBezTo>
                    <a:cubicBezTo>
                      <a:pt x="287" y="143"/>
                      <a:pt x="288" y="141"/>
                      <a:pt x="288" y="140"/>
                    </a:cubicBezTo>
                    <a:cubicBezTo>
                      <a:pt x="284" y="112"/>
                      <a:pt x="284" y="112"/>
                      <a:pt x="284" y="112"/>
                    </a:cubicBezTo>
                    <a:cubicBezTo>
                      <a:pt x="284" y="111"/>
                      <a:pt x="283" y="110"/>
                      <a:pt x="282" y="110"/>
                    </a:cubicBezTo>
                    <a:cubicBezTo>
                      <a:pt x="240" y="106"/>
                      <a:pt x="240" y="106"/>
                      <a:pt x="240" y="106"/>
                    </a:cubicBezTo>
                    <a:cubicBezTo>
                      <a:pt x="238" y="106"/>
                      <a:pt x="237" y="105"/>
                      <a:pt x="236" y="103"/>
                    </a:cubicBezTo>
                    <a:cubicBezTo>
                      <a:pt x="236" y="101"/>
                      <a:pt x="232" y="94"/>
                      <a:pt x="231" y="92"/>
                    </a:cubicBezTo>
                    <a:cubicBezTo>
                      <a:pt x="230" y="91"/>
                      <a:pt x="230" y="89"/>
                      <a:pt x="231" y="88"/>
                    </a:cubicBezTo>
                    <a:cubicBezTo>
                      <a:pt x="253" y="51"/>
                      <a:pt x="253" y="51"/>
                      <a:pt x="253" y="51"/>
                    </a:cubicBezTo>
                    <a:cubicBezTo>
                      <a:pt x="254" y="50"/>
                      <a:pt x="252" y="49"/>
                      <a:pt x="252" y="48"/>
                    </a:cubicBezTo>
                    <a:cubicBezTo>
                      <a:pt x="232" y="29"/>
                      <a:pt x="232" y="29"/>
                      <a:pt x="232" y="29"/>
                    </a:cubicBezTo>
                    <a:cubicBezTo>
                      <a:pt x="231" y="29"/>
                      <a:pt x="230" y="28"/>
                      <a:pt x="227" y="29"/>
                    </a:cubicBezTo>
                    <a:cubicBezTo>
                      <a:pt x="193" y="52"/>
                      <a:pt x="193" y="52"/>
                      <a:pt x="193" y="52"/>
                    </a:cubicBezTo>
                    <a:cubicBezTo>
                      <a:pt x="192" y="53"/>
                      <a:pt x="191" y="53"/>
                      <a:pt x="189" y="53"/>
                    </a:cubicBezTo>
                    <a:cubicBezTo>
                      <a:pt x="187" y="52"/>
                      <a:pt x="180" y="49"/>
                      <a:pt x="178" y="48"/>
                    </a:cubicBezTo>
                    <a:cubicBezTo>
                      <a:pt x="177" y="48"/>
                      <a:pt x="176" y="47"/>
                      <a:pt x="175" y="45"/>
                    </a:cubicBezTo>
                    <a:cubicBezTo>
                      <a:pt x="168" y="3"/>
                      <a:pt x="168" y="3"/>
                      <a:pt x="168" y="3"/>
                    </a:cubicBezTo>
                    <a:cubicBezTo>
                      <a:pt x="168" y="2"/>
                      <a:pt x="168" y="2"/>
                      <a:pt x="168" y="2"/>
                    </a:cubicBezTo>
                    <a:cubicBezTo>
                      <a:pt x="167" y="1"/>
                      <a:pt x="138" y="0"/>
                      <a:pt x="138" y="0"/>
                    </a:cubicBezTo>
                    <a:cubicBezTo>
                      <a:pt x="138" y="0"/>
                      <a:pt x="135" y="1"/>
                      <a:pt x="134" y="2"/>
                    </a:cubicBezTo>
                    <a:cubicBezTo>
                      <a:pt x="123" y="43"/>
                      <a:pt x="123" y="43"/>
                      <a:pt x="123" y="43"/>
                    </a:cubicBezTo>
                    <a:cubicBezTo>
                      <a:pt x="123" y="44"/>
                      <a:pt x="121" y="45"/>
                      <a:pt x="120" y="46"/>
                    </a:cubicBezTo>
                    <a:cubicBezTo>
                      <a:pt x="117" y="47"/>
                      <a:pt x="114" y="47"/>
                      <a:pt x="110" y="48"/>
                    </a:cubicBezTo>
                    <a:cubicBezTo>
                      <a:pt x="109" y="49"/>
                      <a:pt x="107" y="49"/>
                      <a:pt x="106" y="48"/>
                    </a:cubicBezTo>
                    <a:cubicBezTo>
                      <a:pt x="69" y="16"/>
                      <a:pt x="69" y="16"/>
                      <a:pt x="69" y="16"/>
                    </a:cubicBezTo>
                    <a:cubicBezTo>
                      <a:pt x="68" y="15"/>
                      <a:pt x="66" y="15"/>
                      <a:pt x="65" y="15"/>
                    </a:cubicBezTo>
                    <a:cubicBezTo>
                      <a:pt x="43" y="32"/>
                      <a:pt x="43" y="32"/>
                      <a:pt x="43" y="32"/>
                    </a:cubicBezTo>
                    <a:cubicBezTo>
                      <a:pt x="42" y="33"/>
                      <a:pt x="41" y="35"/>
                      <a:pt x="42" y="37"/>
                    </a:cubicBezTo>
                    <a:cubicBezTo>
                      <a:pt x="62" y="80"/>
                      <a:pt x="62" y="80"/>
                      <a:pt x="62" y="80"/>
                    </a:cubicBezTo>
                    <a:cubicBezTo>
                      <a:pt x="63" y="82"/>
                      <a:pt x="63" y="83"/>
                      <a:pt x="62" y="85"/>
                    </a:cubicBezTo>
                    <a:cubicBezTo>
                      <a:pt x="60" y="88"/>
                      <a:pt x="59" y="90"/>
                      <a:pt x="57" y="93"/>
                    </a:cubicBezTo>
                    <a:cubicBezTo>
                      <a:pt x="56" y="94"/>
                      <a:pt x="54" y="96"/>
                      <a:pt x="53" y="96"/>
                    </a:cubicBezTo>
                    <a:cubicBezTo>
                      <a:pt x="53" y="96"/>
                      <a:pt x="10" y="95"/>
                      <a:pt x="10" y="95"/>
                    </a:cubicBezTo>
                    <a:cubicBezTo>
                      <a:pt x="8" y="95"/>
                      <a:pt x="7" y="96"/>
                      <a:pt x="7" y="97"/>
                    </a:cubicBezTo>
                    <a:cubicBezTo>
                      <a:pt x="1" y="124"/>
                      <a:pt x="1" y="124"/>
                      <a:pt x="1" y="124"/>
                    </a:cubicBezTo>
                    <a:cubicBezTo>
                      <a:pt x="0" y="126"/>
                      <a:pt x="2" y="127"/>
                      <a:pt x="3" y="128"/>
                    </a:cubicBezTo>
                    <a:cubicBezTo>
                      <a:pt x="40" y="146"/>
                      <a:pt x="40" y="146"/>
                      <a:pt x="40" y="146"/>
                    </a:cubicBezTo>
                    <a:cubicBezTo>
                      <a:pt x="42" y="147"/>
                      <a:pt x="43" y="148"/>
                      <a:pt x="43" y="150"/>
                    </a:cubicBezTo>
                    <a:cubicBezTo>
                      <a:pt x="43" y="152"/>
                      <a:pt x="44" y="160"/>
                      <a:pt x="44" y="162"/>
                    </a:cubicBezTo>
                    <a:cubicBezTo>
                      <a:pt x="44" y="163"/>
                      <a:pt x="43" y="164"/>
                      <a:pt x="42" y="165"/>
                    </a:cubicBezTo>
                    <a:cubicBezTo>
                      <a:pt x="10" y="192"/>
                      <a:pt x="10" y="192"/>
                      <a:pt x="10" y="192"/>
                    </a:cubicBezTo>
                    <a:cubicBezTo>
                      <a:pt x="10" y="192"/>
                      <a:pt x="9" y="193"/>
                      <a:pt x="10" y="196"/>
                    </a:cubicBezTo>
                    <a:cubicBezTo>
                      <a:pt x="22" y="221"/>
                      <a:pt x="22" y="221"/>
                      <a:pt x="22" y="221"/>
                    </a:cubicBezTo>
                    <a:cubicBezTo>
                      <a:pt x="23" y="222"/>
                      <a:pt x="24" y="223"/>
                      <a:pt x="25" y="223"/>
                    </a:cubicBezTo>
                    <a:cubicBezTo>
                      <a:pt x="66" y="212"/>
                      <a:pt x="66" y="212"/>
                      <a:pt x="66" y="212"/>
                    </a:cubicBezTo>
                    <a:cubicBezTo>
                      <a:pt x="68" y="211"/>
                      <a:pt x="69" y="212"/>
                      <a:pt x="70" y="213"/>
                    </a:cubicBezTo>
                    <a:cubicBezTo>
                      <a:pt x="72" y="214"/>
                      <a:pt x="78" y="220"/>
                      <a:pt x="79" y="221"/>
                    </a:cubicBezTo>
                    <a:cubicBezTo>
                      <a:pt x="80" y="222"/>
                      <a:pt x="81" y="224"/>
                      <a:pt x="81" y="225"/>
                    </a:cubicBezTo>
                    <a:cubicBezTo>
                      <a:pt x="72" y="267"/>
                      <a:pt x="72" y="267"/>
                      <a:pt x="72" y="267"/>
                    </a:cubicBezTo>
                    <a:cubicBezTo>
                      <a:pt x="72" y="268"/>
                      <a:pt x="73" y="269"/>
                      <a:pt x="74" y="270"/>
                    </a:cubicBezTo>
                    <a:cubicBezTo>
                      <a:pt x="100" y="281"/>
                      <a:pt x="100" y="281"/>
                      <a:pt x="100" y="281"/>
                    </a:cubicBezTo>
                    <a:cubicBezTo>
                      <a:pt x="101" y="281"/>
                      <a:pt x="103" y="281"/>
                      <a:pt x="103" y="280"/>
                    </a:cubicBezTo>
                    <a:cubicBezTo>
                      <a:pt x="128" y="245"/>
                      <a:pt x="128" y="245"/>
                      <a:pt x="128" y="245"/>
                    </a:cubicBezTo>
                    <a:cubicBezTo>
                      <a:pt x="129" y="244"/>
                      <a:pt x="131" y="243"/>
                      <a:pt x="132" y="243"/>
                    </a:cubicBezTo>
                    <a:cubicBezTo>
                      <a:pt x="136" y="244"/>
                      <a:pt x="144" y="244"/>
                      <a:pt x="144" y="244"/>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 name="Freeform 15">
                <a:extLst>
                  <a:ext uri="{FF2B5EF4-FFF2-40B4-BE49-F238E27FC236}">
                    <a16:creationId xmlns:a16="http://schemas.microsoft.com/office/drawing/2014/main" id="{C4753895-D8C6-4025-9CAE-87FE275A1788}"/>
                  </a:ext>
                </a:extLst>
              </p:cNvPr>
              <p:cNvSpPr>
                <a:spLocks/>
              </p:cNvSpPr>
              <p:nvPr/>
            </p:nvSpPr>
            <p:spPr bwMode="auto">
              <a:xfrm>
                <a:off x="1147763" y="1228725"/>
                <a:ext cx="282575" cy="277813"/>
              </a:xfrm>
              <a:custGeom>
                <a:avLst/>
                <a:gdLst>
                  <a:gd name="T0" fmla="*/ 50 w 100"/>
                  <a:gd name="T1" fmla="*/ 0 h 98"/>
                  <a:gd name="T2" fmla="*/ 21 w 100"/>
                  <a:gd name="T3" fmla="*/ 9 h 98"/>
                  <a:gd name="T4" fmla="*/ 2 w 100"/>
                  <a:gd name="T5" fmla="*/ 42 h 98"/>
                  <a:gd name="T6" fmla="*/ 11 w 100"/>
                  <a:gd name="T7" fmla="*/ 78 h 98"/>
                  <a:gd name="T8" fmla="*/ 44 w 100"/>
                  <a:gd name="T9" fmla="*/ 97 h 98"/>
                  <a:gd name="T10" fmla="*/ 80 w 100"/>
                  <a:gd name="T11" fmla="*/ 87 h 98"/>
                  <a:gd name="T12" fmla="*/ 99 w 100"/>
                  <a:gd name="T13" fmla="*/ 55 h 98"/>
                  <a:gd name="T14" fmla="*/ 89 w 100"/>
                  <a:gd name="T15" fmla="*/ 19 h 98"/>
                  <a:gd name="T16" fmla="*/ 89 w 100"/>
                  <a:gd name="T17" fmla="*/ 19 h 98"/>
                  <a:gd name="T18" fmla="*/ 57 w 100"/>
                  <a:gd name="T19" fmla="*/ 0 h 98"/>
                  <a:gd name="T20" fmla="*/ 50 w 100"/>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98">
                    <a:moveTo>
                      <a:pt x="50" y="0"/>
                    </a:moveTo>
                    <a:cubicBezTo>
                      <a:pt x="40" y="0"/>
                      <a:pt x="30" y="3"/>
                      <a:pt x="21" y="9"/>
                    </a:cubicBezTo>
                    <a:cubicBezTo>
                      <a:pt x="10" y="17"/>
                      <a:pt x="4" y="28"/>
                      <a:pt x="2" y="42"/>
                    </a:cubicBezTo>
                    <a:cubicBezTo>
                      <a:pt x="0" y="54"/>
                      <a:pt x="4" y="68"/>
                      <a:pt x="11" y="78"/>
                    </a:cubicBezTo>
                    <a:cubicBezTo>
                      <a:pt x="21" y="90"/>
                      <a:pt x="34" y="95"/>
                      <a:pt x="44" y="97"/>
                    </a:cubicBezTo>
                    <a:cubicBezTo>
                      <a:pt x="53" y="98"/>
                      <a:pt x="67" y="97"/>
                      <a:pt x="80" y="87"/>
                    </a:cubicBezTo>
                    <a:cubicBezTo>
                      <a:pt x="92" y="78"/>
                      <a:pt x="97" y="65"/>
                      <a:pt x="99" y="55"/>
                    </a:cubicBezTo>
                    <a:cubicBezTo>
                      <a:pt x="100" y="46"/>
                      <a:pt x="99" y="31"/>
                      <a:pt x="89" y="19"/>
                    </a:cubicBezTo>
                    <a:cubicBezTo>
                      <a:pt x="89" y="19"/>
                      <a:pt x="89" y="19"/>
                      <a:pt x="89" y="19"/>
                    </a:cubicBezTo>
                    <a:cubicBezTo>
                      <a:pt x="82" y="9"/>
                      <a:pt x="70" y="2"/>
                      <a:pt x="57" y="0"/>
                    </a:cubicBezTo>
                    <a:cubicBezTo>
                      <a:pt x="55" y="0"/>
                      <a:pt x="52" y="0"/>
                      <a:pt x="50" y="0"/>
                    </a:cubicBezTo>
                    <a:close/>
                  </a:path>
                </a:pathLst>
              </a:cu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24" name="Group 23">
            <a:extLst>
              <a:ext uri="{FF2B5EF4-FFF2-40B4-BE49-F238E27FC236}">
                <a16:creationId xmlns:a16="http://schemas.microsoft.com/office/drawing/2014/main" id="{EC242F52-F026-4BCE-8B9E-54FECBD435FB}"/>
              </a:ext>
            </a:extLst>
          </p:cNvPr>
          <p:cNvGrpSpPr/>
          <p:nvPr/>
        </p:nvGrpSpPr>
        <p:grpSpPr>
          <a:xfrm>
            <a:off x="10468166" y="4071273"/>
            <a:ext cx="650530" cy="650530"/>
            <a:chOff x="10678074" y="4152414"/>
            <a:chExt cx="663574" cy="663574"/>
          </a:xfrm>
        </p:grpSpPr>
        <p:sp>
          <p:nvSpPr>
            <p:cNvPr id="30" name="Oval 29">
              <a:extLst>
                <a:ext uri="{FF2B5EF4-FFF2-40B4-BE49-F238E27FC236}">
                  <a16:creationId xmlns:a16="http://schemas.microsoft.com/office/drawing/2014/main" id="{718490B9-DA1B-4104-A885-1088A6CBAB17}"/>
                </a:ext>
              </a:extLst>
            </p:cNvPr>
            <p:cNvSpPr/>
            <p:nvPr/>
          </p:nvSpPr>
          <p:spPr bwMode="auto">
            <a:xfrm rot="16200000">
              <a:off x="10678074" y="4152414"/>
              <a:ext cx="663574" cy="663574"/>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26" name="Group 25">
              <a:extLst>
                <a:ext uri="{FF2B5EF4-FFF2-40B4-BE49-F238E27FC236}">
                  <a16:creationId xmlns:a16="http://schemas.microsoft.com/office/drawing/2014/main" id="{01EB7FD4-5F2C-49BD-BFA5-E3CE945A0E95}"/>
                </a:ext>
              </a:extLst>
            </p:cNvPr>
            <p:cNvGrpSpPr/>
            <p:nvPr/>
          </p:nvGrpSpPr>
          <p:grpSpPr>
            <a:xfrm>
              <a:off x="10842540" y="4317227"/>
              <a:ext cx="334615" cy="333946"/>
              <a:chOff x="10067926" y="2455863"/>
              <a:chExt cx="795338" cy="793750"/>
            </a:xfrm>
          </p:grpSpPr>
          <p:sp>
            <p:nvSpPr>
              <p:cNvPr id="21" name="Line 19">
                <a:extLst>
                  <a:ext uri="{FF2B5EF4-FFF2-40B4-BE49-F238E27FC236}">
                    <a16:creationId xmlns:a16="http://schemas.microsoft.com/office/drawing/2014/main" id="{1FDFB35E-14D0-4651-BFEE-01B3EE499BB1}"/>
                  </a:ext>
                </a:extLst>
              </p:cNvPr>
              <p:cNvSpPr>
                <a:spLocks noChangeShapeType="1"/>
              </p:cNvSpPr>
              <p:nvPr/>
            </p:nvSpPr>
            <p:spPr bwMode="auto">
              <a:xfrm flipV="1">
                <a:off x="10168688" y="2760752"/>
                <a:ext cx="384174" cy="387350"/>
              </a:xfrm>
              <a:prstGeom prst="line">
                <a:avLst/>
              </a:prstGeom>
              <a:noFill/>
              <a:ln w="2857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 name="Freeform 20">
                <a:extLst>
                  <a:ext uri="{FF2B5EF4-FFF2-40B4-BE49-F238E27FC236}">
                    <a16:creationId xmlns:a16="http://schemas.microsoft.com/office/drawing/2014/main" id="{11DE8E9E-AE20-4035-8649-339E6F490223}"/>
                  </a:ext>
                </a:extLst>
              </p:cNvPr>
              <p:cNvSpPr>
                <a:spLocks/>
              </p:cNvSpPr>
              <p:nvPr/>
            </p:nvSpPr>
            <p:spPr bwMode="auto">
              <a:xfrm>
                <a:off x="10400464" y="2713126"/>
                <a:ext cx="201612" cy="203199"/>
              </a:xfrm>
              <a:custGeom>
                <a:avLst/>
                <a:gdLst>
                  <a:gd name="T0" fmla="*/ 89 w 127"/>
                  <a:gd name="T1" fmla="*/ 128 h 128"/>
                  <a:gd name="T2" fmla="*/ 89 w 127"/>
                  <a:gd name="T3" fmla="*/ 39 h 128"/>
                  <a:gd name="T4" fmla="*/ 0 w 127"/>
                  <a:gd name="T5" fmla="*/ 39 h 128"/>
                  <a:gd name="T6" fmla="*/ 38 w 127"/>
                  <a:gd name="T7" fmla="*/ 0 h 128"/>
                  <a:gd name="T8" fmla="*/ 127 w 127"/>
                  <a:gd name="T9" fmla="*/ 0 h 128"/>
                  <a:gd name="T10" fmla="*/ 127 w 127"/>
                  <a:gd name="T11" fmla="*/ 90 h 128"/>
                  <a:gd name="T12" fmla="*/ 89 w 127"/>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127" h="128">
                    <a:moveTo>
                      <a:pt x="89" y="128"/>
                    </a:moveTo>
                    <a:lnTo>
                      <a:pt x="89" y="39"/>
                    </a:lnTo>
                    <a:lnTo>
                      <a:pt x="0" y="39"/>
                    </a:lnTo>
                    <a:lnTo>
                      <a:pt x="38" y="0"/>
                    </a:lnTo>
                    <a:lnTo>
                      <a:pt x="127" y="0"/>
                    </a:lnTo>
                    <a:lnTo>
                      <a:pt x="127" y="90"/>
                    </a:lnTo>
                    <a:lnTo>
                      <a:pt x="89" y="128"/>
                    </a:lnTo>
                    <a:close/>
                  </a:path>
                </a:pathLst>
              </a:custGeom>
              <a:solidFill>
                <a:schemeClr val="tx1"/>
              </a:solidFill>
              <a:ln w="28575">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3" name="Freeform 21">
                <a:extLst>
                  <a:ext uri="{FF2B5EF4-FFF2-40B4-BE49-F238E27FC236}">
                    <a16:creationId xmlns:a16="http://schemas.microsoft.com/office/drawing/2014/main" id="{5054C8A3-ECB6-44E0-97AA-217BF64310C1}"/>
                  </a:ext>
                </a:extLst>
              </p:cNvPr>
              <p:cNvSpPr>
                <a:spLocks/>
              </p:cNvSpPr>
              <p:nvPr/>
            </p:nvSpPr>
            <p:spPr bwMode="auto">
              <a:xfrm>
                <a:off x="10067926" y="2455863"/>
                <a:ext cx="795338" cy="793750"/>
              </a:xfrm>
              <a:custGeom>
                <a:avLst/>
                <a:gdLst>
                  <a:gd name="T0" fmla="*/ 56 w 281"/>
                  <a:gd name="T1" fmla="*/ 281 h 281"/>
                  <a:gd name="T2" fmla="*/ 266 w 281"/>
                  <a:gd name="T3" fmla="*/ 281 h 281"/>
                  <a:gd name="T4" fmla="*/ 281 w 281"/>
                  <a:gd name="T5" fmla="*/ 266 h 281"/>
                  <a:gd name="T6" fmla="*/ 281 w 281"/>
                  <a:gd name="T7" fmla="*/ 15 h 281"/>
                  <a:gd name="T8" fmla="*/ 266 w 281"/>
                  <a:gd name="T9" fmla="*/ 0 h 281"/>
                  <a:gd name="T10" fmla="*/ 15 w 281"/>
                  <a:gd name="T11" fmla="*/ 0 h 281"/>
                  <a:gd name="T12" fmla="*/ 0 w 281"/>
                  <a:gd name="T13" fmla="*/ 15 h 281"/>
                  <a:gd name="T14" fmla="*/ 0 w 281"/>
                  <a:gd name="T15" fmla="*/ 225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281">
                    <a:moveTo>
                      <a:pt x="56" y="281"/>
                    </a:moveTo>
                    <a:cubicBezTo>
                      <a:pt x="266" y="281"/>
                      <a:pt x="266" y="281"/>
                      <a:pt x="266" y="281"/>
                    </a:cubicBezTo>
                    <a:cubicBezTo>
                      <a:pt x="274" y="281"/>
                      <a:pt x="281" y="274"/>
                      <a:pt x="281" y="266"/>
                    </a:cubicBezTo>
                    <a:cubicBezTo>
                      <a:pt x="281" y="15"/>
                      <a:pt x="281" y="15"/>
                      <a:pt x="281" y="15"/>
                    </a:cubicBezTo>
                    <a:cubicBezTo>
                      <a:pt x="281" y="6"/>
                      <a:pt x="274" y="0"/>
                      <a:pt x="266" y="0"/>
                    </a:cubicBezTo>
                    <a:cubicBezTo>
                      <a:pt x="15" y="0"/>
                      <a:pt x="15" y="0"/>
                      <a:pt x="15" y="0"/>
                    </a:cubicBezTo>
                    <a:cubicBezTo>
                      <a:pt x="6" y="0"/>
                      <a:pt x="0" y="6"/>
                      <a:pt x="0" y="15"/>
                    </a:cubicBezTo>
                    <a:cubicBezTo>
                      <a:pt x="0" y="225"/>
                      <a:pt x="0" y="225"/>
                      <a:pt x="0" y="225"/>
                    </a:cubicBezTo>
                  </a:path>
                </a:pathLst>
              </a:custGeom>
              <a:noFill/>
              <a:ln w="285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grpSp>
        <p:nvGrpSpPr>
          <p:cNvPr id="36" name="Group 35">
            <a:extLst>
              <a:ext uri="{FF2B5EF4-FFF2-40B4-BE49-F238E27FC236}">
                <a16:creationId xmlns:a16="http://schemas.microsoft.com/office/drawing/2014/main" id="{939ACC6D-0199-4380-9751-4E30F58CB005}"/>
              </a:ext>
            </a:extLst>
          </p:cNvPr>
          <p:cNvGrpSpPr/>
          <p:nvPr/>
        </p:nvGrpSpPr>
        <p:grpSpPr>
          <a:xfrm>
            <a:off x="6710222" y="5748522"/>
            <a:ext cx="4392482" cy="651728"/>
            <a:chOff x="6844776" y="5863295"/>
            <a:chExt cx="4480560" cy="664797"/>
          </a:xfrm>
        </p:grpSpPr>
        <p:sp>
          <p:nvSpPr>
            <p:cNvPr id="6" name="Left Bracket 5">
              <a:extLst>
                <a:ext uri="{FF2B5EF4-FFF2-40B4-BE49-F238E27FC236}">
                  <a16:creationId xmlns:a16="http://schemas.microsoft.com/office/drawing/2014/main" id="{6F638F08-674C-4ED9-A7DE-0B5F64223055}"/>
                </a:ext>
              </a:extLst>
            </p:cNvPr>
            <p:cNvSpPr/>
            <p:nvPr/>
          </p:nvSpPr>
          <p:spPr>
            <a:xfrm rot="16200000">
              <a:off x="9039336"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8" name="TextBox 77">
              <a:extLst>
                <a:ext uri="{FF2B5EF4-FFF2-40B4-BE49-F238E27FC236}">
                  <a16:creationId xmlns:a16="http://schemas.microsoft.com/office/drawing/2014/main" id="{DFF78382-BFA8-4113-9376-B631AD2546FA}"/>
                </a:ext>
              </a:extLst>
            </p:cNvPr>
            <p:cNvSpPr txBox="1"/>
            <p:nvPr/>
          </p:nvSpPr>
          <p:spPr>
            <a:xfrm>
              <a:off x="8444252" y="5863295"/>
              <a:ext cx="1297918" cy="664797"/>
            </a:xfrm>
            <a:prstGeom prst="rect">
              <a:avLst/>
            </a:prstGeom>
            <a:solidFill>
              <a:schemeClr val="bg1"/>
            </a:solidFill>
          </p:spPr>
          <p:txBody>
            <a:bodyPr wrap="square" lIns="143428" tIns="143428" rIns="143428" bIns="143428" rtlCol="0">
              <a:spAutoFit/>
            </a:bodyPr>
            <a:lstStyle/>
            <a:p>
              <a:pPr algn="ctr">
                <a:spcAft>
                  <a:spcPts val="2353"/>
                </a:spcAft>
              </a:pPr>
              <a:r>
                <a:rPr lang="en-US" sz="2353">
                  <a:solidFill>
                    <a:schemeClr val="accent1"/>
                  </a:solidFill>
                  <a:latin typeface="Segoe UI Semibold" panose="020B0702040204020203" pitchFamily="34" charset="0"/>
                  <a:cs typeface="Segoe UI Semibold" panose="020B0702040204020203" pitchFamily="34" charset="0"/>
                </a:rPr>
                <a:t>For IT</a:t>
              </a:r>
            </a:p>
          </p:txBody>
        </p:sp>
      </p:grpSp>
      <p:grpSp>
        <p:nvGrpSpPr>
          <p:cNvPr id="35" name="Group 34">
            <a:extLst>
              <a:ext uri="{FF2B5EF4-FFF2-40B4-BE49-F238E27FC236}">
                <a16:creationId xmlns:a16="http://schemas.microsoft.com/office/drawing/2014/main" id="{E3476CD4-56BE-4FB5-962B-A0A7AEDA1131}"/>
              </a:ext>
            </a:extLst>
          </p:cNvPr>
          <p:cNvGrpSpPr/>
          <p:nvPr/>
        </p:nvGrpSpPr>
        <p:grpSpPr>
          <a:xfrm>
            <a:off x="1090589" y="5748522"/>
            <a:ext cx="4392482" cy="651728"/>
            <a:chOff x="1112457" y="5863295"/>
            <a:chExt cx="4480560" cy="664797"/>
          </a:xfrm>
        </p:grpSpPr>
        <p:sp>
          <p:nvSpPr>
            <p:cNvPr id="58" name="Left Bracket 57">
              <a:extLst>
                <a:ext uri="{FF2B5EF4-FFF2-40B4-BE49-F238E27FC236}">
                  <a16:creationId xmlns:a16="http://schemas.microsoft.com/office/drawing/2014/main" id="{730FD369-ECB0-464C-B41D-C92AB256DC29}"/>
                </a:ext>
              </a:extLst>
            </p:cNvPr>
            <p:cNvSpPr/>
            <p:nvPr/>
          </p:nvSpPr>
          <p:spPr>
            <a:xfrm rot="16200000">
              <a:off x="3307017"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7" name="TextBox 76">
              <a:extLst>
                <a:ext uri="{FF2B5EF4-FFF2-40B4-BE49-F238E27FC236}">
                  <a16:creationId xmlns:a16="http://schemas.microsoft.com/office/drawing/2014/main" id="{B565BAC2-3907-4541-9DB0-3DB74119E184}"/>
                </a:ext>
              </a:extLst>
            </p:cNvPr>
            <p:cNvSpPr txBox="1"/>
            <p:nvPr/>
          </p:nvSpPr>
          <p:spPr>
            <a:xfrm>
              <a:off x="2165324" y="5863295"/>
              <a:ext cx="2355876" cy="664797"/>
            </a:xfrm>
            <a:prstGeom prst="rect">
              <a:avLst/>
            </a:prstGeom>
            <a:solidFill>
              <a:schemeClr val="bg1"/>
            </a:solidFill>
          </p:spPr>
          <p:txBody>
            <a:bodyPr wrap="square" lIns="143428" tIns="143428" rIns="143428" bIns="143428" rtlCol="0">
              <a:spAutoFit/>
            </a:bodyPr>
            <a:lstStyle/>
            <a:p>
              <a:pPr algn="ctr">
                <a:spcAft>
                  <a:spcPts val="2353"/>
                </a:spcAft>
              </a:pPr>
              <a:r>
                <a:rPr lang="en-US" sz="2353">
                  <a:solidFill>
                    <a:schemeClr val="accent1"/>
                  </a:solidFill>
                  <a:latin typeface="Segoe UI Semibold" panose="020B0702040204020203" pitchFamily="34" charset="0"/>
                  <a:cs typeface="Segoe UI Semibold" panose="020B0702040204020203" pitchFamily="34" charset="0"/>
                </a:rPr>
                <a:t>For developers</a:t>
              </a:r>
            </a:p>
          </p:txBody>
        </p:sp>
      </p:grpSp>
    </p:spTree>
    <p:extLst>
      <p:ext uri="{BB962C8B-B14F-4D97-AF65-F5344CB8AC3E}">
        <p14:creationId xmlns:p14="http://schemas.microsoft.com/office/powerpoint/2010/main" val="117039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4DB0-D66E-41DC-8ACD-C12B8E545611}"/>
              </a:ext>
            </a:extLst>
          </p:cNvPr>
          <p:cNvSpPr>
            <a:spLocks noGrp="1"/>
          </p:cNvSpPr>
          <p:nvPr>
            <p:ph type="title"/>
          </p:nvPr>
        </p:nvSpPr>
        <p:spPr>
          <a:xfrm>
            <a:off x="268080" y="369815"/>
            <a:ext cx="11655840" cy="899537"/>
          </a:xfrm>
        </p:spPr>
        <p:txBody>
          <a:bodyPr/>
          <a:lstStyle/>
          <a:p>
            <a:pPr algn="ctr"/>
            <a:r>
              <a:rPr lang="en-US" sz="4705" dirty="0"/>
              <a:t>Works on </a:t>
            </a:r>
            <a:r>
              <a:rPr lang="en-US" sz="4705" dirty="0">
                <a:solidFill>
                  <a:schemeClr val="accent1"/>
                </a:solidFill>
                <a:latin typeface="Segoe UI Semibold" panose="020B0702040204020203" pitchFamily="34" charset="0"/>
                <a:cs typeface="Segoe UI Semibold" panose="020B0702040204020203" pitchFamily="34" charset="0"/>
              </a:rPr>
              <a:t>my machine!</a:t>
            </a:r>
          </a:p>
        </p:txBody>
      </p:sp>
      <p:sp>
        <p:nvSpPr>
          <p:cNvPr id="50" name="TextBox 49">
            <a:extLst>
              <a:ext uri="{FF2B5EF4-FFF2-40B4-BE49-F238E27FC236}">
                <a16:creationId xmlns:a16="http://schemas.microsoft.com/office/drawing/2014/main" id="{F0E637DF-EA86-4ABC-9F14-C02D882DD020}"/>
              </a:ext>
            </a:extLst>
          </p:cNvPr>
          <p:cNvSpPr txBox="1"/>
          <p:nvPr/>
        </p:nvSpPr>
        <p:spPr>
          <a:xfrm>
            <a:off x="308002" y="4942987"/>
            <a:ext cx="1177458" cy="935988"/>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Azure Kubernetes Service</a:t>
            </a:r>
          </a:p>
        </p:txBody>
      </p:sp>
      <p:sp>
        <p:nvSpPr>
          <p:cNvPr id="51" name="TextBox 50">
            <a:extLst>
              <a:ext uri="{FF2B5EF4-FFF2-40B4-BE49-F238E27FC236}">
                <a16:creationId xmlns:a16="http://schemas.microsoft.com/office/drawing/2014/main" id="{05884DD8-E961-4A61-9B0C-035A58CC535A}"/>
              </a:ext>
            </a:extLst>
          </p:cNvPr>
          <p:cNvSpPr txBox="1"/>
          <p:nvPr/>
        </p:nvSpPr>
        <p:spPr>
          <a:xfrm>
            <a:off x="1337124" y="4942987"/>
            <a:ext cx="1108932" cy="935988"/>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Azure Container Instances</a:t>
            </a:r>
          </a:p>
        </p:txBody>
      </p:sp>
      <p:sp>
        <p:nvSpPr>
          <p:cNvPr id="52" name="TextBox 51">
            <a:extLst>
              <a:ext uri="{FF2B5EF4-FFF2-40B4-BE49-F238E27FC236}">
                <a16:creationId xmlns:a16="http://schemas.microsoft.com/office/drawing/2014/main" id="{068523FD-BFE9-4720-B928-EE84920E05D2}"/>
              </a:ext>
            </a:extLst>
          </p:cNvPr>
          <p:cNvSpPr txBox="1"/>
          <p:nvPr/>
        </p:nvSpPr>
        <p:spPr>
          <a:xfrm>
            <a:off x="2566352" y="4942987"/>
            <a:ext cx="871319" cy="720545"/>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Azure Batch</a:t>
            </a:r>
          </a:p>
        </p:txBody>
      </p:sp>
      <p:cxnSp>
        <p:nvCxnSpPr>
          <p:cNvPr id="75" name="Connector: Elbow 74">
            <a:extLst>
              <a:ext uri="{FF2B5EF4-FFF2-40B4-BE49-F238E27FC236}">
                <a16:creationId xmlns:a16="http://schemas.microsoft.com/office/drawing/2014/main" id="{F9C59010-2ADE-48A0-BCDC-61DF8A714E53}"/>
              </a:ext>
            </a:extLst>
          </p:cNvPr>
          <p:cNvCxnSpPr>
            <a:cxnSpLocks/>
            <a:stCxn id="153" idx="6"/>
            <a:endCxn id="3" idx="2"/>
          </p:cNvCxnSpPr>
          <p:nvPr/>
        </p:nvCxnSpPr>
        <p:spPr>
          <a:xfrm rot="16200000" flipV="1">
            <a:off x="9127372" y="1821835"/>
            <a:ext cx="1967113" cy="1008461"/>
          </a:xfrm>
          <a:prstGeom prst="bentConnector4">
            <a:avLst>
              <a:gd name="adj1" fmla="val 20836"/>
              <a:gd name="adj2" fmla="val 122668"/>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10CD638-A464-4A78-A6C3-A8378EC416D8}"/>
              </a:ext>
            </a:extLst>
          </p:cNvPr>
          <p:cNvSpPr txBox="1"/>
          <p:nvPr/>
        </p:nvSpPr>
        <p:spPr>
          <a:xfrm>
            <a:off x="3588024" y="4942987"/>
            <a:ext cx="919528" cy="720545"/>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Service Fabric</a:t>
            </a:r>
          </a:p>
        </p:txBody>
      </p:sp>
      <p:grpSp>
        <p:nvGrpSpPr>
          <p:cNvPr id="36" name="Group 35">
            <a:extLst>
              <a:ext uri="{FF2B5EF4-FFF2-40B4-BE49-F238E27FC236}">
                <a16:creationId xmlns:a16="http://schemas.microsoft.com/office/drawing/2014/main" id="{939ACC6D-0199-4380-9751-4E30F58CB005}"/>
              </a:ext>
            </a:extLst>
          </p:cNvPr>
          <p:cNvGrpSpPr/>
          <p:nvPr/>
        </p:nvGrpSpPr>
        <p:grpSpPr>
          <a:xfrm>
            <a:off x="9257012" y="5909345"/>
            <a:ext cx="2270769" cy="651744"/>
            <a:chOff x="6844776" y="5771235"/>
            <a:chExt cx="4480560" cy="664813"/>
          </a:xfrm>
        </p:grpSpPr>
        <p:sp>
          <p:nvSpPr>
            <p:cNvPr id="6" name="Left Bracket 5">
              <a:extLst>
                <a:ext uri="{FF2B5EF4-FFF2-40B4-BE49-F238E27FC236}">
                  <a16:creationId xmlns:a16="http://schemas.microsoft.com/office/drawing/2014/main" id="{6F638F08-674C-4ED9-A7DE-0B5F64223055}"/>
                </a:ext>
              </a:extLst>
            </p:cNvPr>
            <p:cNvSpPr/>
            <p:nvPr/>
          </p:nvSpPr>
          <p:spPr>
            <a:xfrm rot="16200000">
              <a:off x="9039336"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8" name="TextBox 77">
              <a:extLst>
                <a:ext uri="{FF2B5EF4-FFF2-40B4-BE49-F238E27FC236}">
                  <a16:creationId xmlns:a16="http://schemas.microsoft.com/office/drawing/2014/main" id="{DFF78382-BFA8-4113-9376-B631AD2546FA}"/>
                </a:ext>
              </a:extLst>
            </p:cNvPr>
            <p:cNvSpPr txBox="1"/>
            <p:nvPr/>
          </p:nvSpPr>
          <p:spPr>
            <a:xfrm>
              <a:off x="7511638" y="5771235"/>
              <a:ext cx="3173056" cy="664813"/>
            </a:xfrm>
            <a:prstGeom prst="rect">
              <a:avLst/>
            </a:prstGeom>
            <a:solidFill>
              <a:schemeClr val="bg1"/>
            </a:solidFill>
          </p:spPr>
          <p:txBody>
            <a:bodyPr wrap="square" lIns="143428" tIns="143428" rIns="143428" bIns="143428" rtlCol="0">
              <a:spAutoFit/>
            </a:bodyPr>
            <a:lstStyle/>
            <a:p>
              <a:pPr algn="ctr">
                <a:spcAft>
                  <a:spcPts val="2353"/>
                </a:spcAft>
              </a:pPr>
              <a:r>
                <a:rPr lang="en-US" sz="2353" dirty="0">
                  <a:latin typeface="Segoe UI" panose="020B0502040204020203" pitchFamily="34" charset="0"/>
                  <a:cs typeface="Segoe UI" panose="020B0502040204020203" pitchFamily="34" charset="0"/>
                </a:rPr>
                <a:t>and more</a:t>
              </a:r>
            </a:p>
          </p:txBody>
        </p:sp>
      </p:grpSp>
      <p:grpSp>
        <p:nvGrpSpPr>
          <p:cNvPr id="35" name="Group 34">
            <a:extLst>
              <a:ext uri="{FF2B5EF4-FFF2-40B4-BE49-F238E27FC236}">
                <a16:creationId xmlns:a16="http://schemas.microsoft.com/office/drawing/2014/main" id="{E3476CD4-56BE-4FB5-962B-A0A7AEDA1131}"/>
              </a:ext>
            </a:extLst>
          </p:cNvPr>
          <p:cNvGrpSpPr/>
          <p:nvPr/>
        </p:nvGrpSpPr>
        <p:grpSpPr>
          <a:xfrm>
            <a:off x="571747" y="5908204"/>
            <a:ext cx="8108228" cy="651744"/>
            <a:chOff x="1112457" y="5769416"/>
            <a:chExt cx="4480560" cy="664813"/>
          </a:xfrm>
        </p:grpSpPr>
        <p:sp>
          <p:nvSpPr>
            <p:cNvPr id="58" name="Left Bracket 57">
              <a:extLst>
                <a:ext uri="{FF2B5EF4-FFF2-40B4-BE49-F238E27FC236}">
                  <a16:creationId xmlns:a16="http://schemas.microsoft.com/office/drawing/2014/main" id="{730FD369-ECB0-464C-B41D-C92AB256DC29}"/>
                </a:ext>
              </a:extLst>
            </p:cNvPr>
            <p:cNvSpPr/>
            <p:nvPr/>
          </p:nvSpPr>
          <p:spPr>
            <a:xfrm rot="16200000">
              <a:off x="3307017" y="3909081"/>
              <a:ext cx="91440" cy="4480560"/>
            </a:xfrm>
            <a:prstGeom prst="leftBracket">
              <a:avLst>
                <a:gd name="adj" fmla="val 1954"/>
              </a:avLst>
            </a:prstGeom>
            <a:ln w="28575" cap="rnd">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p>
          </p:txBody>
        </p:sp>
        <p:sp>
          <p:nvSpPr>
            <p:cNvPr id="77" name="TextBox 76">
              <a:extLst>
                <a:ext uri="{FF2B5EF4-FFF2-40B4-BE49-F238E27FC236}">
                  <a16:creationId xmlns:a16="http://schemas.microsoft.com/office/drawing/2014/main" id="{B565BAC2-3907-4541-9DB0-3DB74119E184}"/>
                </a:ext>
              </a:extLst>
            </p:cNvPr>
            <p:cNvSpPr txBox="1"/>
            <p:nvPr/>
          </p:nvSpPr>
          <p:spPr>
            <a:xfrm>
              <a:off x="1996194" y="5769416"/>
              <a:ext cx="2738084" cy="664813"/>
            </a:xfrm>
            <a:prstGeom prst="rect">
              <a:avLst/>
            </a:prstGeom>
            <a:solidFill>
              <a:schemeClr val="bg1"/>
            </a:solidFill>
          </p:spPr>
          <p:txBody>
            <a:bodyPr wrap="square" lIns="143428" tIns="143428" rIns="143428" bIns="143428" rtlCol="0">
              <a:spAutoFit/>
            </a:bodyPr>
            <a:lstStyle/>
            <a:p>
              <a:pPr algn="ctr">
                <a:spcAft>
                  <a:spcPts val="2353"/>
                </a:spcAft>
              </a:pPr>
              <a:r>
                <a:rPr lang="en-US" sz="2353" dirty="0">
                  <a:latin typeface="Segoe UI" panose="020B0502040204020203" pitchFamily="34" charset="0"/>
                  <a:cs typeface="Segoe UI" panose="020B0502040204020203" pitchFamily="34" charset="0"/>
                </a:rPr>
                <a:t>Works on</a:t>
              </a:r>
              <a:r>
                <a:rPr lang="en-US" sz="2353" dirty="0">
                  <a:latin typeface="Segoe UI Semibold" panose="020B0702040204020203" pitchFamily="34" charset="0"/>
                  <a:cs typeface="Segoe UI Semibold" panose="020B0702040204020203" pitchFamily="34" charset="0"/>
                </a:rPr>
                <a:t> </a:t>
              </a:r>
              <a:r>
                <a:rPr lang="en-US" sz="2353" dirty="0">
                  <a:solidFill>
                    <a:schemeClr val="accent1"/>
                  </a:solidFill>
                  <a:latin typeface="Segoe UI Semibold" panose="020B0702040204020203" pitchFamily="34" charset="0"/>
                  <a:cs typeface="Segoe UI Semibold" panose="020B0702040204020203" pitchFamily="34" charset="0"/>
                </a:rPr>
                <a:t>Microsoft Azure</a:t>
              </a:r>
            </a:p>
          </p:txBody>
        </p:sp>
      </p:grpSp>
      <p:grpSp>
        <p:nvGrpSpPr>
          <p:cNvPr id="209" name="Group 208">
            <a:extLst>
              <a:ext uri="{FF2B5EF4-FFF2-40B4-BE49-F238E27FC236}">
                <a16:creationId xmlns:a16="http://schemas.microsoft.com/office/drawing/2014/main" id="{72268B84-48A6-445A-9126-DE58FF4FFEFF}"/>
              </a:ext>
            </a:extLst>
          </p:cNvPr>
          <p:cNvGrpSpPr/>
          <p:nvPr/>
        </p:nvGrpSpPr>
        <p:grpSpPr>
          <a:xfrm>
            <a:off x="3721936" y="4071273"/>
            <a:ext cx="650530" cy="650530"/>
            <a:chOff x="4357445" y="4071273"/>
            <a:chExt cx="650530" cy="650530"/>
          </a:xfrm>
        </p:grpSpPr>
        <p:sp>
          <p:nvSpPr>
            <p:cNvPr id="55" name="Oval 54">
              <a:extLst>
                <a:ext uri="{FF2B5EF4-FFF2-40B4-BE49-F238E27FC236}">
                  <a16:creationId xmlns:a16="http://schemas.microsoft.com/office/drawing/2014/main" id="{DF6B6A1C-E414-4AB1-9F4B-2E3B8D85B5F8}"/>
                </a:ext>
              </a:extLst>
            </p:cNvPr>
            <p:cNvSpPr/>
            <p:nvPr/>
          </p:nvSpPr>
          <p:spPr bwMode="auto">
            <a:xfrm rot="16200000">
              <a:off x="4357445" y="4071273"/>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72" name="Picture 71">
              <a:extLst>
                <a:ext uri="{FF2B5EF4-FFF2-40B4-BE49-F238E27FC236}">
                  <a16:creationId xmlns:a16="http://schemas.microsoft.com/office/drawing/2014/main" id="{87DC0E62-7C87-47DC-9C3E-A370231EDB21}"/>
                </a:ext>
              </a:extLst>
            </p:cNvPr>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4460749" y="4162708"/>
              <a:ext cx="443922" cy="443922"/>
            </a:xfrm>
            <a:prstGeom prst="rect">
              <a:avLst/>
            </a:prstGeom>
          </p:spPr>
        </p:pic>
      </p:grpSp>
      <p:grpSp>
        <p:nvGrpSpPr>
          <p:cNvPr id="207" name="Group 206">
            <a:extLst>
              <a:ext uri="{FF2B5EF4-FFF2-40B4-BE49-F238E27FC236}">
                <a16:creationId xmlns:a16="http://schemas.microsoft.com/office/drawing/2014/main" id="{2C388A4E-7C37-41EA-BD3C-CCA40D769FB9}"/>
              </a:ext>
            </a:extLst>
          </p:cNvPr>
          <p:cNvGrpSpPr/>
          <p:nvPr/>
        </p:nvGrpSpPr>
        <p:grpSpPr>
          <a:xfrm>
            <a:off x="1609820" y="4071273"/>
            <a:ext cx="650530" cy="650530"/>
            <a:chOff x="1914592" y="4071273"/>
            <a:chExt cx="650530" cy="650530"/>
          </a:xfrm>
        </p:grpSpPr>
        <p:sp>
          <p:nvSpPr>
            <p:cNvPr id="31" name="Oval 30">
              <a:extLst>
                <a:ext uri="{FF2B5EF4-FFF2-40B4-BE49-F238E27FC236}">
                  <a16:creationId xmlns:a16="http://schemas.microsoft.com/office/drawing/2014/main" id="{AB645E69-4E01-4C6F-B400-059E69EE15D0}"/>
                </a:ext>
              </a:extLst>
            </p:cNvPr>
            <p:cNvSpPr/>
            <p:nvPr/>
          </p:nvSpPr>
          <p:spPr bwMode="auto">
            <a:xfrm rot="16200000">
              <a:off x="1914592" y="4071273"/>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74" name="Group 73">
              <a:extLst>
                <a:ext uri="{FF2B5EF4-FFF2-40B4-BE49-F238E27FC236}">
                  <a16:creationId xmlns:a16="http://schemas.microsoft.com/office/drawing/2014/main" id="{712EA30E-6256-401C-B285-9B4B02F8034C}"/>
                </a:ext>
              </a:extLst>
            </p:cNvPr>
            <p:cNvGrpSpPr/>
            <p:nvPr/>
          </p:nvGrpSpPr>
          <p:grpSpPr>
            <a:xfrm>
              <a:off x="2047725" y="4250270"/>
              <a:ext cx="384264" cy="340825"/>
              <a:chOff x="2878931" y="2940843"/>
              <a:chExt cx="1095375" cy="971550"/>
            </a:xfrm>
          </p:grpSpPr>
          <p:sp>
            <p:nvSpPr>
              <p:cNvPr id="79" name="Freeform: Shape 84">
                <a:extLst>
                  <a:ext uri="{FF2B5EF4-FFF2-40B4-BE49-F238E27FC236}">
                    <a16:creationId xmlns:a16="http://schemas.microsoft.com/office/drawing/2014/main" id="{41AF7E1C-DABD-4551-B0E3-72D91A5476B4}"/>
                  </a:ext>
                </a:extLst>
              </p:cNvPr>
              <p:cNvSpPr/>
              <p:nvPr/>
            </p:nvSpPr>
            <p:spPr>
              <a:xfrm>
                <a:off x="2878931" y="2940843"/>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Shape 85">
                <a:extLst>
                  <a:ext uri="{FF2B5EF4-FFF2-40B4-BE49-F238E27FC236}">
                    <a16:creationId xmlns:a16="http://schemas.microsoft.com/office/drawing/2014/main" id="{28B9EE64-E24D-4A93-8EDD-29612776D049}"/>
                  </a:ext>
                </a:extLst>
              </p:cNvPr>
              <p:cNvSpPr/>
              <p:nvPr/>
            </p:nvSpPr>
            <p:spPr>
              <a:xfrm>
                <a:off x="3333274" y="3101816"/>
                <a:ext cx="257175" cy="142875"/>
              </a:xfrm>
              <a:custGeom>
                <a:avLst/>
                <a:gdLst/>
                <a:ahLst/>
                <a:cxnLst/>
                <a:rect l="0" t="0" r="0" b="0"/>
                <a:pathLst>
                  <a:path w="257175" h="142875">
                    <a:moveTo>
                      <a:pt x="237649" y="129064"/>
                    </a:moveTo>
                    <a:lnTo>
                      <a:pt x="130016" y="21431"/>
                    </a:lnTo>
                    <a:lnTo>
                      <a:pt x="21431" y="130016"/>
                    </a:lnTo>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Shape 86">
                <a:extLst>
                  <a:ext uri="{FF2B5EF4-FFF2-40B4-BE49-F238E27FC236}">
                    <a16:creationId xmlns:a16="http://schemas.microsoft.com/office/drawing/2014/main" id="{D673D68B-3DED-41D6-9E55-37C0E1E14704}"/>
                  </a:ext>
                </a:extLst>
              </p:cNvPr>
              <p:cNvSpPr/>
              <p:nvPr/>
            </p:nvSpPr>
            <p:spPr>
              <a:xfrm>
                <a:off x="3441859" y="3101816"/>
                <a:ext cx="38100" cy="371475"/>
              </a:xfrm>
              <a:custGeom>
                <a:avLst/>
                <a:gdLst/>
                <a:ahLst/>
                <a:cxnLst/>
                <a:rect l="0" t="0" r="0" b="0"/>
                <a:pathLst>
                  <a:path w="38100" h="371475">
                    <a:moveTo>
                      <a:pt x="21431" y="21431"/>
                    </a:moveTo>
                    <a:lnTo>
                      <a:pt x="21431" y="354806"/>
                    </a:lnTo>
                  </a:path>
                </a:pathLst>
              </a:custGeom>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Shape 87">
                <a:extLst>
                  <a:ext uri="{FF2B5EF4-FFF2-40B4-BE49-F238E27FC236}">
                    <a16:creationId xmlns:a16="http://schemas.microsoft.com/office/drawing/2014/main" id="{2090E5F1-9FD0-4F60-A2AC-9E241796CC0B}"/>
                  </a:ext>
                </a:extLst>
              </p:cNvPr>
              <p:cNvSpPr/>
              <p:nvPr/>
            </p:nvSpPr>
            <p:spPr>
              <a:xfrm>
                <a:off x="3192304" y="3378993"/>
                <a:ext cx="533400" cy="533400"/>
              </a:xfrm>
              <a:custGeom>
                <a:avLst/>
                <a:gdLst/>
                <a:ahLst/>
                <a:cxnLst/>
                <a:rect l="0" t="0" r="0" b="0"/>
                <a:pathLst>
                  <a:path w="533400" h="533400">
                    <a:moveTo>
                      <a:pt x="21431" y="21431"/>
                    </a:moveTo>
                    <a:lnTo>
                      <a:pt x="519589" y="21431"/>
                    </a:lnTo>
                    <a:lnTo>
                      <a:pt x="519589" y="519589"/>
                    </a:lnTo>
                    <a:lnTo>
                      <a:pt x="21431" y="519589"/>
                    </a:lnTo>
                    <a:close/>
                  </a:path>
                </a:pathLst>
              </a:custGeom>
              <a:solidFill>
                <a:srgbClr val="F2F2F2"/>
              </a:solid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83" name="Freeform: Shape 88">
                <a:extLst>
                  <a:ext uri="{FF2B5EF4-FFF2-40B4-BE49-F238E27FC236}">
                    <a16:creationId xmlns:a16="http://schemas.microsoft.com/office/drawing/2014/main" id="{F8E298F2-F7C1-4858-A242-FA97B9D8676D}"/>
                  </a:ext>
                </a:extLst>
              </p:cNvPr>
              <p:cNvSpPr/>
              <p:nvPr/>
            </p:nvSpPr>
            <p:spPr>
              <a:xfrm>
                <a:off x="3441859" y="3497103"/>
                <a:ext cx="38100" cy="304800"/>
              </a:xfrm>
              <a:custGeom>
                <a:avLst/>
                <a:gdLst/>
                <a:ahLst/>
                <a:cxnLst/>
                <a:rect l="0" t="0" r="0" b="0"/>
                <a:pathLst>
                  <a:path w="38100" h="304800">
                    <a:moveTo>
                      <a:pt x="21431" y="21431"/>
                    </a:moveTo>
                    <a:lnTo>
                      <a:pt x="21431" y="287179"/>
                    </a:lnTo>
                  </a:path>
                </a:pathLst>
              </a:custGeom>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96" name="Freeform: Shape 89">
                <a:extLst>
                  <a:ext uri="{FF2B5EF4-FFF2-40B4-BE49-F238E27FC236}">
                    <a16:creationId xmlns:a16="http://schemas.microsoft.com/office/drawing/2014/main" id="{9E477B75-326E-4DEC-A696-E6E37FC6E631}"/>
                  </a:ext>
                </a:extLst>
              </p:cNvPr>
              <p:cNvSpPr/>
              <p:nvPr/>
            </p:nvSpPr>
            <p:spPr>
              <a:xfrm>
                <a:off x="3562826" y="3497103"/>
                <a:ext cx="38100" cy="304800"/>
              </a:xfrm>
              <a:custGeom>
                <a:avLst/>
                <a:gdLst/>
                <a:ahLst/>
                <a:cxnLst/>
                <a:rect l="0" t="0" r="0" b="0"/>
                <a:pathLst>
                  <a:path w="38100" h="304800">
                    <a:moveTo>
                      <a:pt x="21431" y="21431"/>
                    </a:moveTo>
                    <a:lnTo>
                      <a:pt x="21431" y="287179"/>
                    </a:lnTo>
                  </a:path>
                </a:pathLst>
              </a:custGeom>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97" name="Freeform: Shape 90">
                <a:extLst>
                  <a:ext uri="{FF2B5EF4-FFF2-40B4-BE49-F238E27FC236}">
                    <a16:creationId xmlns:a16="http://schemas.microsoft.com/office/drawing/2014/main" id="{7AA7B596-8EE6-4404-A2B2-9E0255089965}"/>
                  </a:ext>
                </a:extLst>
              </p:cNvPr>
              <p:cNvSpPr/>
              <p:nvPr/>
            </p:nvSpPr>
            <p:spPr>
              <a:xfrm>
                <a:off x="3305651" y="3497103"/>
                <a:ext cx="38100" cy="304800"/>
              </a:xfrm>
              <a:custGeom>
                <a:avLst/>
                <a:gdLst/>
                <a:ahLst/>
                <a:cxnLst/>
                <a:rect l="0" t="0" r="0" b="0"/>
                <a:pathLst>
                  <a:path w="38100" h="304800">
                    <a:moveTo>
                      <a:pt x="21431" y="21431"/>
                    </a:moveTo>
                    <a:lnTo>
                      <a:pt x="21431" y="287179"/>
                    </a:lnTo>
                  </a:path>
                </a:pathLst>
              </a:custGeom>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08" name="Group 207">
            <a:extLst>
              <a:ext uri="{FF2B5EF4-FFF2-40B4-BE49-F238E27FC236}">
                <a16:creationId xmlns:a16="http://schemas.microsoft.com/office/drawing/2014/main" id="{339B40B0-4B81-4957-943B-DBB58BD048DD}"/>
              </a:ext>
            </a:extLst>
          </p:cNvPr>
          <p:cNvGrpSpPr/>
          <p:nvPr/>
        </p:nvGrpSpPr>
        <p:grpSpPr>
          <a:xfrm>
            <a:off x="2665878" y="4071273"/>
            <a:ext cx="650530" cy="650530"/>
            <a:chOff x="3146299" y="4071273"/>
            <a:chExt cx="650530" cy="650530"/>
          </a:xfrm>
        </p:grpSpPr>
        <p:sp>
          <p:nvSpPr>
            <p:cNvPr id="28" name="Oval 27">
              <a:extLst>
                <a:ext uri="{FF2B5EF4-FFF2-40B4-BE49-F238E27FC236}">
                  <a16:creationId xmlns:a16="http://schemas.microsoft.com/office/drawing/2014/main" id="{3C724130-E6B0-49EC-8EBD-63E88F526BAD}"/>
                </a:ext>
              </a:extLst>
            </p:cNvPr>
            <p:cNvSpPr/>
            <p:nvPr/>
          </p:nvSpPr>
          <p:spPr bwMode="auto">
            <a:xfrm rot="16200000">
              <a:off x="3146299" y="4071273"/>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98" name="Picture 97">
              <a:extLst>
                <a:ext uri="{FF2B5EF4-FFF2-40B4-BE49-F238E27FC236}">
                  <a16:creationId xmlns:a16="http://schemas.microsoft.com/office/drawing/2014/main" id="{9B9ACEC4-5785-46D9-8566-404B554BA3F3}"/>
                </a:ext>
              </a:extLst>
            </p:cNvPr>
            <p:cNvPicPr>
              <a:picLocks noChangeAspect="1"/>
            </p:cNvPicPr>
            <p:nvPr/>
          </p:nvPicPr>
          <p:blipFill>
            <a:blip r:embed="rId4" cstate="screen">
              <a:alphaModFix/>
              <a:extLst>
                <a:ext uri="{28A0092B-C50C-407E-A947-70E740481C1C}">
                  <a14:useLocalDpi xmlns:a14="http://schemas.microsoft.com/office/drawing/2010/main"/>
                </a:ext>
              </a:extLst>
            </a:blip>
            <a:stretch>
              <a:fillRect/>
            </a:stretch>
          </p:blipFill>
          <p:spPr>
            <a:xfrm>
              <a:off x="3299409" y="4253927"/>
              <a:ext cx="366048" cy="366048"/>
            </a:xfrm>
            <a:prstGeom prst="rect">
              <a:avLst/>
            </a:prstGeom>
          </p:spPr>
        </p:pic>
      </p:grpSp>
      <p:grpSp>
        <p:nvGrpSpPr>
          <p:cNvPr id="206" name="Group 205">
            <a:extLst>
              <a:ext uri="{FF2B5EF4-FFF2-40B4-BE49-F238E27FC236}">
                <a16:creationId xmlns:a16="http://schemas.microsoft.com/office/drawing/2014/main" id="{7CF576E8-738D-40A2-9140-2268BC1C8237}"/>
              </a:ext>
            </a:extLst>
          </p:cNvPr>
          <p:cNvGrpSpPr/>
          <p:nvPr/>
        </p:nvGrpSpPr>
        <p:grpSpPr>
          <a:xfrm>
            <a:off x="553762" y="4071273"/>
            <a:ext cx="650530" cy="650530"/>
            <a:chOff x="553762" y="4096415"/>
            <a:chExt cx="650530" cy="650530"/>
          </a:xfrm>
        </p:grpSpPr>
        <p:sp>
          <p:nvSpPr>
            <p:cNvPr id="32" name="Oval 31">
              <a:extLst>
                <a:ext uri="{FF2B5EF4-FFF2-40B4-BE49-F238E27FC236}">
                  <a16:creationId xmlns:a16="http://schemas.microsoft.com/office/drawing/2014/main" id="{9E46A0D2-4E68-4770-9E0A-B4632888EFCD}"/>
                </a:ext>
              </a:extLst>
            </p:cNvPr>
            <p:cNvSpPr/>
            <p:nvPr/>
          </p:nvSpPr>
          <p:spPr bwMode="auto">
            <a:xfrm rot="16200000">
              <a:off x="553762" y="4096415"/>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grpSp>
          <p:nvGrpSpPr>
            <p:cNvPr id="99" name="Group 98">
              <a:extLst>
                <a:ext uri="{FF2B5EF4-FFF2-40B4-BE49-F238E27FC236}">
                  <a16:creationId xmlns:a16="http://schemas.microsoft.com/office/drawing/2014/main" id="{EBD2CA3A-E309-472F-A27E-263484B9DD4F}"/>
                </a:ext>
              </a:extLst>
            </p:cNvPr>
            <p:cNvGrpSpPr/>
            <p:nvPr/>
          </p:nvGrpSpPr>
          <p:grpSpPr>
            <a:xfrm>
              <a:off x="687746" y="4218448"/>
              <a:ext cx="369023" cy="356178"/>
              <a:chOff x="2368476" y="589018"/>
              <a:chExt cx="1012508" cy="977265"/>
            </a:xfrm>
          </p:grpSpPr>
          <p:sp>
            <p:nvSpPr>
              <p:cNvPr id="100" name="Freeform: Shape 99">
                <a:extLst>
                  <a:ext uri="{FF2B5EF4-FFF2-40B4-BE49-F238E27FC236}">
                    <a16:creationId xmlns:a16="http://schemas.microsoft.com/office/drawing/2014/main" id="{6C28D3D4-4E31-4218-9371-E50C82E666D8}"/>
                  </a:ext>
                </a:extLst>
              </p:cNvPr>
              <p:cNvSpPr/>
              <p:nvPr/>
            </p:nvSpPr>
            <p:spPr>
              <a:xfrm>
                <a:off x="2907591" y="589018"/>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1" name="Freeform: Shape 100">
                <a:extLst>
                  <a:ext uri="{FF2B5EF4-FFF2-40B4-BE49-F238E27FC236}">
                    <a16:creationId xmlns:a16="http://schemas.microsoft.com/office/drawing/2014/main" id="{7AD92EC2-073E-47D7-9111-C7E775AEE616}"/>
                  </a:ext>
                </a:extLst>
              </p:cNvPr>
              <p:cNvSpPr/>
              <p:nvPr/>
            </p:nvSpPr>
            <p:spPr>
              <a:xfrm>
                <a:off x="2907591" y="663313"/>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2" name="Freeform: Shape 101">
                <a:extLst>
                  <a:ext uri="{FF2B5EF4-FFF2-40B4-BE49-F238E27FC236}">
                    <a16:creationId xmlns:a16="http://schemas.microsoft.com/office/drawing/2014/main" id="{1623A7ED-18AD-4857-B1FE-0CC047DC6A3A}"/>
                  </a:ext>
                </a:extLst>
              </p:cNvPr>
              <p:cNvSpPr/>
              <p:nvPr/>
            </p:nvSpPr>
            <p:spPr>
              <a:xfrm>
                <a:off x="3041894" y="663313"/>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3" name="Freeform: Shape 102">
                <a:extLst>
                  <a:ext uri="{FF2B5EF4-FFF2-40B4-BE49-F238E27FC236}">
                    <a16:creationId xmlns:a16="http://schemas.microsoft.com/office/drawing/2014/main" id="{8FF19A37-D01F-467E-AEFA-4EDFC787BE2A}"/>
                  </a:ext>
                </a:extLst>
              </p:cNvPr>
              <p:cNvSpPr/>
              <p:nvPr/>
            </p:nvSpPr>
            <p:spPr>
              <a:xfrm>
                <a:off x="2554214" y="589018"/>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4" name="Freeform: Shape 103">
                <a:extLst>
                  <a:ext uri="{FF2B5EF4-FFF2-40B4-BE49-F238E27FC236}">
                    <a16:creationId xmlns:a16="http://schemas.microsoft.com/office/drawing/2014/main" id="{7DB76019-0DAB-4B2C-9445-123E4651A936}"/>
                  </a:ext>
                </a:extLst>
              </p:cNvPr>
              <p:cNvSpPr/>
              <p:nvPr/>
            </p:nvSpPr>
            <p:spPr>
              <a:xfrm>
                <a:off x="2554214" y="663313"/>
                <a:ext cx="171450" cy="257175"/>
              </a:xfrm>
              <a:custGeom>
                <a:avLst/>
                <a:gdLst/>
                <a:ahLst/>
                <a:cxnLst/>
                <a:rect l="0" t="0" r="0" b="0"/>
                <a:pathLst>
                  <a:path w="171450" h="257175">
                    <a:moveTo>
                      <a:pt x="21431" y="21431"/>
                    </a:moveTo>
                    <a:lnTo>
                      <a:pt x="21431" y="170021"/>
                    </a:lnTo>
                    <a:lnTo>
                      <a:pt x="155734" y="245269"/>
                    </a:lnTo>
                    <a:lnTo>
                      <a:pt x="155734"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5" name="Freeform: Shape 104">
                <a:extLst>
                  <a:ext uri="{FF2B5EF4-FFF2-40B4-BE49-F238E27FC236}">
                    <a16:creationId xmlns:a16="http://schemas.microsoft.com/office/drawing/2014/main" id="{FC765CA0-4F8C-458E-A324-248B58D26E51}"/>
                  </a:ext>
                </a:extLst>
              </p:cNvPr>
              <p:cNvSpPr/>
              <p:nvPr/>
            </p:nvSpPr>
            <p:spPr>
              <a:xfrm>
                <a:off x="2688516" y="663313"/>
                <a:ext cx="171450" cy="257175"/>
              </a:xfrm>
              <a:custGeom>
                <a:avLst/>
                <a:gdLst/>
                <a:ahLst/>
                <a:cxnLst/>
                <a:rect l="0" t="0" r="0" b="0"/>
                <a:pathLst>
                  <a:path w="171450" h="257175">
                    <a:moveTo>
                      <a:pt x="155734" y="21431"/>
                    </a:moveTo>
                    <a:lnTo>
                      <a:pt x="155734" y="170021"/>
                    </a:lnTo>
                    <a:lnTo>
                      <a:pt x="21431" y="245269"/>
                    </a:lnTo>
                    <a:lnTo>
                      <a:pt x="21431"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6" name="Freeform: Shape 105">
                <a:extLst>
                  <a:ext uri="{FF2B5EF4-FFF2-40B4-BE49-F238E27FC236}">
                    <a16:creationId xmlns:a16="http://schemas.microsoft.com/office/drawing/2014/main" id="{FA76F323-97EC-4938-B4E8-ADF876AA8EA5}"/>
                  </a:ext>
                </a:extLst>
              </p:cNvPr>
              <p:cNvSpPr/>
              <p:nvPr/>
            </p:nvSpPr>
            <p:spPr>
              <a:xfrm>
                <a:off x="3075231" y="910011"/>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7" name="Freeform: Shape 106">
                <a:extLst>
                  <a:ext uri="{FF2B5EF4-FFF2-40B4-BE49-F238E27FC236}">
                    <a16:creationId xmlns:a16="http://schemas.microsoft.com/office/drawing/2014/main" id="{78FB515A-DD36-4D72-95D0-3055454BE1A3}"/>
                  </a:ext>
                </a:extLst>
              </p:cNvPr>
              <p:cNvSpPr/>
              <p:nvPr/>
            </p:nvSpPr>
            <p:spPr>
              <a:xfrm>
                <a:off x="3075231" y="984306"/>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8" name="Freeform: Shape 107">
                <a:extLst>
                  <a:ext uri="{FF2B5EF4-FFF2-40B4-BE49-F238E27FC236}">
                    <a16:creationId xmlns:a16="http://schemas.microsoft.com/office/drawing/2014/main" id="{823FB06B-20E0-424A-9500-2305B223375C}"/>
                  </a:ext>
                </a:extLst>
              </p:cNvPr>
              <p:cNvSpPr/>
              <p:nvPr/>
            </p:nvSpPr>
            <p:spPr>
              <a:xfrm>
                <a:off x="3209534" y="984306"/>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B7B23ACD-55D5-4D68-95D9-76B9CBBCA1A4}"/>
                  </a:ext>
                </a:extLst>
              </p:cNvPr>
              <p:cNvSpPr/>
              <p:nvPr/>
            </p:nvSpPr>
            <p:spPr>
              <a:xfrm>
                <a:off x="2368476" y="905248"/>
                <a:ext cx="304800" cy="190500"/>
              </a:xfrm>
              <a:custGeom>
                <a:avLst/>
                <a:gdLst/>
                <a:ahLst/>
                <a:cxnLst/>
                <a:rect l="0" t="0" r="0" b="0"/>
                <a:pathLst>
                  <a:path w="304800" h="190500">
                    <a:moveTo>
                      <a:pt x="21431" y="95726"/>
                    </a:moveTo>
                    <a:lnTo>
                      <a:pt x="155734" y="170021"/>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5B31E27B-D4CE-41E5-A706-1C7F8AB292A0}"/>
                  </a:ext>
                </a:extLst>
              </p:cNvPr>
              <p:cNvSpPr/>
              <p:nvPr/>
            </p:nvSpPr>
            <p:spPr>
              <a:xfrm>
                <a:off x="2368476" y="979543"/>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1" name="Freeform: Shape 110">
                <a:extLst>
                  <a:ext uri="{FF2B5EF4-FFF2-40B4-BE49-F238E27FC236}">
                    <a16:creationId xmlns:a16="http://schemas.microsoft.com/office/drawing/2014/main" id="{C597397E-FA1E-4DC1-BB3F-67C9FABF4FDE}"/>
                  </a:ext>
                </a:extLst>
              </p:cNvPr>
              <p:cNvSpPr/>
              <p:nvPr/>
            </p:nvSpPr>
            <p:spPr>
              <a:xfrm>
                <a:off x="2502779" y="979543"/>
                <a:ext cx="171450" cy="257175"/>
              </a:xfrm>
              <a:custGeom>
                <a:avLst/>
                <a:gdLst/>
                <a:ahLst/>
                <a:cxnLst/>
                <a:rect l="0" t="0" r="0" b="0"/>
                <a:pathLst>
                  <a:path w="171450" h="257175">
                    <a:moveTo>
                      <a:pt x="155734" y="21431"/>
                    </a:moveTo>
                    <a:lnTo>
                      <a:pt x="155734" y="170021"/>
                    </a:lnTo>
                    <a:lnTo>
                      <a:pt x="21431" y="244316"/>
                    </a:lnTo>
                    <a:lnTo>
                      <a:pt x="21431"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2" name="Freeform: Shape 111">
                <a:extLst>
                  <a:ext uri="{FF2B5EF4-FFF2-40B4-BE49-F238E27FC236}">
                    <a16:creationId xmlns:a16="http://schemas.microsoft.com/office/drawing/2014/main" id="{7D2DF7AB-2628-4FE2-85BB-25325EA1FE46}"/>
                  </a:ext>
                </a:extLst>
              </p:cNvPr>
              <p:cNvSpPr/>
              <p:nvPr/>
            </p:nvSpPr>
            <p:spPr>
              <a:xfrm>
                <a:off x="2541831" y="1225288"/>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3" name="Freeform: Shape 112">
                <a:extLst>
                  <a:ext uri="{FF2B5EF4-FFF2-40B4-BE49-F238E27FC236}">
                    <a16:creationId xmlns:a16="http://schemas.microsoft.com/office/drawing/2014/main" id="{35DED6EB-D613-4F1A-8878-B28FF36791A0}"/>
                  </a:ext>
                </a:extLst>
              </p:cNvPr>
              <p:cNvSpPr/>
              <p:nvPr/>
            </p:nvSpPr>
            <p:spPr>
              <a:xfrm>
                <a:off x="2541831" y="1299583"/>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4" name="Freeform: Shape 113">
                <a:extLst>
                  <a:ext uri="{FF2B5EF4-FFF2-40B4-BE49-F238E27FC236}">
                    <a16:creationId xmlns:a16="http://schemas.microsoft.com/office/drawing/2014/main" id="{76FC96B8-2CB1-476F-8597-73E2CD0DC518}"/>
                  </a:ext>
                </a:extLst>
              </p:cNvPr>
              <p:cNvSpPr/>
              <p:nvPr/>
            </p:nvSpPr>
            <p:spPr>
              <a:xfrm>
                <a:off x="2676134" y="1299583"/>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5" name="Freeform: Shape 114">
                <a:extLst>
                  <a:ext uri="{FF2B5EF4-FFF2-40B4-BE49-F238E27FC236}">
                    <a16:creationId xmlns:a16="http://schemas.microsoft.com/office/drawing/2014/main" id="{2DF2AA6E-1E15-42B8-A0D8-33C266D2BBA4}"/>
                  </a:ext>
                </a:extLst>
              </p:cNvPr>
              <p:cNvSpPr/>
              <p:nvPr/>
            </p:nvSpPr>
            <p:spPr>
              <a:xfrm>
                <a:off x="2907591" y="1225288"/>
                <a:ext cx="304800" cy="190500"/>
              </a:xfrm>
              <a:custGeom>
                <a:avLst/>
                <a:gdLst/>
                <a:ahLst/>
                <a:cxnLst/>
                <a:rect l="0" t="0" r="0" b="0"/>
                <a:pathLst>
                  <a:path w="304800" h="190500">
                    <a:moveTo>
                      <a:pt x="21431" y="95726"/>
                    </a:moveTo>
                    <a:lnTo>
                      <a:pt x="155734" y="170974"/>
                    </a:lnTo>
                    <a:lnTo>
                      <a:pt x="290036"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6" name="Freeform: Shape 115">
                <a:extLst>
                  <a:ext uri="{FF2B5EF4-FFF2-40B4-BE49-F238E27FC236}">
                    <a16:creationId xmlns:a16="http://schemas.microsoft.com/office/drawing/2014/main" id="{DC8E8E86-6D58-4D45-806A-FBA2AB6E61CA}"/>
                  </a:ext>
                </a:extLst>
              </p:cNvPr>
              <p:cNvSpPr/>
              <p:nvPr/>
            </p:nvSpPr>
            <p:spPr>
              <a:xfrm>
                <a:off x="2907591" y="1299583"/>
                <a:ext cx="171450" cy="266700"/>
              </a:xfrm>
              <a:custGeom>
                <a:avLst/>
                <a:gdLst/>
                <a:ahLst/>
                <a:cxnLst/>
                <a:rect l="0" t="0" r="0" b="0"/>
                <a:pathLst>
                  <a:path w="171450" h="266700">
                    <a:moveTo>
                      <a:pt x="21431" y="21431"/>
                    </a:moveTo>
                    <a:lnTo>
                      <a:pt x="21431" y="170974"/>
                    </a:lnTo>
                    <a:lnTo>
                      <a:pt x="155734" y="245269"/>
                    </a:lnTo>
                    <a:lnTo>
                      <a:pt x="155734" y="96679"/>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D5C3AA9D-1BE0-41EF-8A20-BBCC6F1796A3}"/>
                  </a:ext>
                </a:extLst>
              </p:cNvPr>
              <p:cNvSpPr/>
              <p:nvPr/>
            </p:nvSpPr>
            <p:spPr>
              <a:xfrm>
                <a:off x="3041894" y="1299583"/>
                <a:ext cx="171450" cy="266700"/>
              </a:xfrm>
              <a:custGeom>
                <a:avLst/>
                <a:gdLst/>
                <a:ahLst/>
                <a:cxnLst/>
                <a:rect l="0" t="0" r="0" b="0"/>
                <a:pathLst>
                  <a:path w="171450" h="266700">
                    <a:moveTo>
                      <a:pt x="155734" y="21431"/>
                    </a:moveTo>
                    <a:lnTo>
                      <a:pt x="155734" y="170974"/>
                    </a:lnTo>
                    <a:lnTo>
                      <a:pt x="21431" y="245269"/>
                    </a:lnTo>
                    <a:lnTo>
                      <a:pt x="21431" y="96679"/>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25B8C593-3088-4F0E-B1DA-346FC3E2FA5F}"/>
                  </a:ext>
                </a:extLst>
              </p:cNvPr>
              <p:cNvSpPr/>
              <p:nvPr/>
            </p:nvSpPr>
            <p:spPr>
              <a:xfrm>
                <a:off x="2721854" y="910011"/>
                <a:ext cx="304800" cy="190500"/>
              </a:xfrm>
              <a:custGeom>
                <a:avLst/>
                <a:gdLst/>
                <a:ahLst/>
                <a:cxnLst/>
                <a:rect l="0" t="0" r="0" b="0"/>
                <a:pathLst>
                  <a:path w="304800" h="190500">
                    <a:moveTo>
                      <a:pt x="21431" y="95726"/>
                    </a:moveTo>
                    <a:lnTo>
                      <a:pt x="155734" y="170021"/>
                    </a:lnTo>
                    <a:lnTo>
                      <a:pt x="290989" y="95726"/>
                    </a:lnTo>
                    <a:lnTo>
                      <a:pt x="155734" y="21431"/>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Freeform: Shape 118">
                <a:extLst>
                  <a:ext uri="{FF2B5EF4-FFF2-40B4-BE49-F238E27FC236}">
                    <a16:creationId xmlns:a16="http://schemas.microsoft.com/office/drawing/2014/main" id="{4BA6A294-E30C-4BC3-83AE-CCF17BB28195}"/>
                  </a:ext>
                </a:extLst>
              </p:cNvPr>
              <p:cNvSpPr/>
              <p:nvPr/>
            </p:nvSpPr>
            <p:spPr>
              <a:xfrm>
                <a:off x="2721854" y="984306"/>
                <a:ext cx="171450" cy="257175"/>
              </a:xfrm>
              <a:custGeom>
                <a:avLst/>
                <a:gdLst/>
                <a:ahLst/>
                <a:cxnLst/>
                <a:rect l="0" t="0" r="0" b="0"/>
                <a:pathLst>
                  <a:path w="171450" h="257175">
                    <a:moveTo>
                      <a:pt x="21431" y="21431"/>
                    </a:moveTo>
                    <a:lnTo>
                      <a:pt x="21431" y="170021"/>
                    </a:lnTo>
                    <a:lnTo>
                      <a:pt x="155734" y="244316"/>
                    </a:lnTo>
                    <a:lnTo>
                      <a:pt x="155734"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Shape 119">
                <a:extLst>
                  <a:ext uri="{FF2B5EF4-FFF2-40B4-BE49-F238E27FC236}">
                    <a16:creationId xmlns:a16="http://schemas.microsoft.com/office/drawing/2014/main" id="{F6E2BA02-8EC1-4590-B2B9-2D8BD6BA1F98}"/>
                  </a:ext>
                </a:extLst>
              </p:cNvPr>
              <p:cNvSpPr/>
              <p:nvPr/>
            </p:nvSpPr>
            <p:spPr>
              <a:xfrm>
                <a:off x="2856156" y="984306"/>
                <a:ext cx="171450" cy="257175"/>
              </a:xfrm>
              <a:custGeom>
                <a:avLst/>
                <a:gdLst/>
                <a:ahLst/>
                <a:cxnLst/>
                <a:rect l="0" t="0" r="0" b="0"/>
                <a:pathLst>
                  <a:path w="171450" h="257175">
                    <a:moveTo>
                      <a:pt x="156686" y="21431"/>
                    </a:moveTo>
                    <a:lnTo>
                      <a:pt x="156686" y="170021"/>
                    </a:lnTo>
                    <a:lnTo>
                      <a:pt x="21431" y="244316"/>
                    </a:lnTo>
                    <a:lnTo>
                      <a:pt x="21431" y="95726"/>
                    </a:lnTo>
                    <a:close/>
                  </a:path>
                </a:pathLst>
              </a:custGeom>
              <a:noFill/>
              <a:ln w="12700" cap="rnd">
                <a:solidFill>
                  <a:schemeClr val="tx1"/>
                </a:solidFill>
                <a:prstDash val="solid"/>
                <a:round/>
              </a:ln>
            </p:spPr>
            <p:txBody>
              <a:bodyPr/>
              <a:lstStyle/>
              <a:p>
                <a:pPr marL="0" marR="0" lvl="0" indent="0" algn="l" defTabSz="932563"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123" name="Connector: Elbow 122">
            <a:extLst>
              <a:ext uri="{FF2B5EF4-FFF2-40B4-BE49-F238E27FC236}">
                <a16:creationId xmlns:a16="http://schemas.microsoft.com/office/drawing/2014/main" id="{BE37B154-59D8-4DA7-B47E-D2CEAD1FAF5C}"/>
              </a:ext>
            </a:extLst>
          </p:cNvPr>
          <p:cNvCxnSpPr>
            <a:cxnSpLocks/>
            <a:endCxn id="3" idx="2"/>
          </p:cNvCxnSpPr>
          <p:nvPr/>
        </p:nvCxnSpPr>
        <p:spPr>
          <a:xfrm flipV="1">
            <a:off x="896731" y="1342509"/>
            <a:ext cx="8709966" cy="2594609"/>
          </a:xfrm>
          <a:prstGeom prst="bentConnector3">
            <a:avLst>
              <a:gd name="adj1" fmla="val 45"/>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5CDC2D03-8DCB-433F-B6F6-7020DF59B127}"/>
              </a:ext>
            </a:extLst>
          </p:cNvPr>
          <p:cNvGrpSpPr/>
          <p:nvPr/>
        </p:nvGrpSpPr>
        <p:grpSpPr>
          <a:xfrm>
            <a:off x="9606697" y="195137"/>
            <a:ext cx="2294743" cy="2294743"/>
            <a:chOff x="4948628" y="1245858"/>
            <a:chExt cx="2294743" cy="2294743"/>
          </a:xfrm>
        </p:grpSpPr>
        <p:sp>
          <p:nvSpPr>
            <p:cNvPr id="3" name="Oval 2">
              <a:extLst>
                <a:ext uri="{FF2B5EF4-FFF2-40B4-BE49-F238E27FC236}">
                  <a16:creationId xmlns:a16="http://schemas.microsoft.com/office/drawing/2014/main" id="{2F673822-02DA-4818-9CF9-E436E0DD0A7A}"/>
                </a:ext>
              </a:extLst>
            </p:cNvPr>
            <p:cNvSpPr/>
            <p:nvPr/>
          </p:nvSpPr>
          <p:spPr bwMode="auto">
            <a:xfrm>
              <a:off x="4948628" y="1245858"/>
              <a:ext cx="2294743" cy="2294743"/>
            </a:xfrm>
            <a:prstGeom prst="ellipse">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0" name="Graphic 69" descr="Laptop">
              <a:extLst>
                <a:ext uri="{FF2B5EF4-FFF2-40B4-BE49-F238E27FC236}">
                  <a16:creationId xmlns:a16="http://schemas.microsoft.com/office/drawing/2014/main" id="{B6C2783F-B04C-49E7-A235-A02D7FB7CF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10396" y="1516517"/>
              <a:ext cx="1762659" cy="1762659"/>
            </a:xfrm>
            <a:prstGeom prst="rect">
              <a:avLst/>
            </a:prstGeom>
          </p:spPr>
        </p:pic>
        <p:pic>
          <p:nvPicPr>
            <p:cNvPr id="67" name="Picture 66">
              <a:extLst>
                <a:ext uri="{FF2B5EF4-FFF2-40B4-BE49-F238E27FC236}">
                  <a16:creationId xmlns:a16="http://schemas.microsoft.com/office/drawing/2014/main" id="{5056B825-A674-4238-8ADA-7616497BA99A}"/>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626564" y="2145395"/>
              <a:ext cx="930322" cy="221142"/>
            </a:xfrm>
            <a:prstGeom prst="rect">
              <a:avLst/>
            </a:prstGeom>
          </p:spPr>
        </p:pic>
      </p:grpSp>
      <p:cxnSp>
        <p:nvCxnSpPr>
          <p:cNvPr id="135" name="Connector: Elbow 134">
            <a:extLst>
              <a:ext uri="{FF2B5EF4-FFF2-40B4-BE49-F238E27FC236}">
                <a16:creationId xmlns:a16="http://schemas.microsoft.com/office/drawing/2014/main" id="{3F2FBAD5-30A2-447C-ACE4-6D34702A066D}"/>
              </a:ext>
            </a:extLst>
          </p:cNvPr>
          <p:cNvCxnSpPr>
            <a:cxnSpLocks/>
          </p:cNvCxnSpPr>
          <p:nvPr/>
        </p:nvCxnSpPr>
        <p:spPr>
          <a:xfrm flipV="1">
            <a:off x="1906015" y="1342508"/>
            <a:ext cx="0" cy="2611547"/>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680FA18A-6E79-4F0E-B374-649CFDC10297}"/>
              </a:ext>
            </a:extLst>
          </p:cNvPr>
          <p:cNvGrpSpPr/>
          <p:nvPr/>
        </p:nvGrpSpPr>
        <p:grpSpPr>
          <a:xfrm>
            <a:off x="9493309" y="3309622"/>
            <a:ext cx="1709791" cy="1742824"/>
            <a:chOff x="8589193" y="3309622"/>
            <a:chExt cx="1709791" cy="1742824"/>
          </a:xfrm>
        </p:grpSpPr>
        <p:grpSp>
          <p:nvGrpSpPr>
            <p:cNvPr id="152" name="Group 151">
              <a:extLst>
                <a:ext uri="{FF2B5EF4-FFF2-40B4-BE49-F238E27FC236}">
                  <a16:creationId xmlns:a16="http://schemas.microsoft.com/office/drawing/2014/main" id="{8EF77AD7-B3E7-474B-9CB3-6114358BBE05}"/>
                </a:ext>
              </a:extLst>
            </p:cNvPr>
            <p:cNvGrpSpPr/>
            <p:nvPr/>
          </p:nvGrpSpPr>
          <p:grpSpPr>
            <a:xfrm>
              <a:off x="9086604" y="4379239"/>
              <a:ext cx="650530" cy="650530"/>
              <a:chOff x="8914458" y="3166897"/>
              <a:chExt cx="650530" cy="650530"/>
            </a:xfrm>
          </p:grpSpPr>
          <p:sp>
            <p:nvSpPr>
              <p:cNvPr id="147" name="Oval 146">
                <a:extLst>
                  <a:ext uri="{FF2B5EF4-FFF2-40B4-BE49-F238E27FC236}">
                    <a16:creationId xmlns:a16="http://schemas.microsoft.com/office/drawing/2014/main" id="{EFD7EBFE-69EF-4D21-9025-7FCF9921DDE8}"/>
                  </a:ext>
                </a:extLst>
              </p:cNvPr>
              <p:cNvSpPr/>
              <p:nvPr/>
            </p:nvSpPr>
            <p:spPr bwMode="auto">
              <a:xfrm rot="16200000">
                <a:off x="8914458" y="3166897"/>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49" name="Picture 148">
                <a:extLst>
                  <a:ext uri="{FF2B5EF4-FFF2-40B4-BE49-F238E27FC236}">
                    <a16:creationId xmlns:a16="http://schemas.microsoft.com/office/drawing/2014/main" id="{580BF772-D3FF-4EAD-A9EF-724365DBA6E8}"/>
                  </a:ext>
                </a:extLst>
              </p:cNvPr>
              <p:cNvPicPr>
                <a:picLocks noChangeAspect="1"/>
              </p:cNvPicPr>
              <p:nvPr/>
            </p:nvPicPr>
            <p:blipFill>
              <a:blip r:embed="rId8"/>
              <a:stretch>
                <a:fillRect/>
              </a:stretch>
            </p:blipFill>
            <p:spPr>
              <a:xfrm>
                <a:off x="9038527" y="3371697"/>
                <a:ext cx="402392" cy="273969"/>
              </a:xfrm>
              <a:prstGeom prst="rect">
                <a:avLst/>
              </a:prstGeom>
            </p:spPr>
          </p:pic>
        </p:grpSp>
        <p:grpSp>
          <p:nvGrpSpPr>
            <p:cNvPr id="167" name="Group 166">
              <a:extLst>
                <a:ext uri="{FF2B5EF4-FFF2-40B4-BE49-F238E27FC236}">
                  <a16:creationId xmlns:a16="http://schemas.microsoft.com/office/drawing/2014/main" id="{326E75FE-A984-4776-BADF-35391ED04704}"/>
                </a:ext>
              </a:extLst>
            </p:cNvPr>
            <p:cNvGrpSpPr/>
            <p:nvPr/>
          </p:nvGrpSpPr>
          <p:grpSpPr>
            <a:xfrm>
              <a:off x="9648454" y="3817963"/>
              <a:ext cx="650530" cy="650530"/>
              <a:chOff x="9440919" y="3742017"/>
              <a:chExt cx="650530" cy="650530"/>
            </a:xfrm>
          </p:grpSpPr>
          <p:sp>
            <p:nvSpPr>
              <p:cNvPr id="150" name="Oval 149">
                <a:extLst>
                  <a:ext uri="{FF2B5EF4-FFF2-40B4-BE49-F238E27FC236}">
                    <a16:creationId xmlns:a16="http://schemas.microsoft.com/office/drawing/2014/main" id="{0BF0F09D-ABC7-462E-ABE3-24D2649F557F}"/>
                  </a:ext>
                </a:extLst>
              </p:cNvPr>
              <p:cNvSpPr/>
              <p:nvPr/>
            </p:nvSpPr>
            <p:spPr bwMode="auto">
              <a:xfrm rot="16200000">
                <a:off x="9440919" y="3742017"/>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51" name="Picture 150">
                <a:extLst>
                  <a:ext uri="{FF2B5EF4-FFF2-40B4-BE49-F238E27FC236}">
                    <a16:creationId xmlns:a16="http://schemas.microsoft.com/office/drawing/2014/main" id="{C2410CA5-8001-4274-A33C-E3FEED090C38}"/>
                  </a:ext>
                </a:extLst>
              </p:cNvPr>
              <p:cNvPicPr>
                <a:picLocks noChangeAspect="1"/>
              </p:cNvPicPr>
              <p:nvPr/>
            </p:nvPicPr>
            <p:blipFill>
              <a:blip r:embed="rId9"/>
              <a:stretch>
                <a:fillRect/>
              </a:stretch>
            </p:blipFill>
            <p:spPr>
              <a:xfrm>
                <a:off x="9527617" y="3880166"/>
                <a:ext cx="419771" cy="391787"/>
              </a:xfrm>
              <a:prstGeom prst="rect">
                <a:avLst/>
              </a:prstGeom>
            </p:spPr>
          </p:pic>
        </p:grpSp>
        <p:grpSp>
          <p:nvGrpSpPr>
            <p:cNvPr id="158" name="Group 157">
              <a:extLst>
                <a:ext uri="{FF2B5EF4-FFF2-40B4-BE49-F238E27FC236}">
                  <a16:creationId xmlns:a16="http://schemas.microsoft.com/office/drawing/2014/main" id="{360CEDA3-C32D-45D2-8773-4E360576C69E}"/>
                </a:ext>
              </a:extLst>
            </p:cNvPr>
            <p:cNvGrpSpPr/>
            <p:nvPr/>
          </p:nvGrpSpPr>
          <p:grpSpPr>
            <a:xfrm>
              <a:off x="8962573" y="3934485"/>
              <a:ext cx="1168146" cy="650530"/>
              <a:chOff x="7850253" y="2953898"/>
              <a:chExt cx="1168146" cy="650530"/>
            </a:xfrm>
          </p:grpSpPr>
          <p:sp>
            <p:nvSpPr>
              <p:cNvPr id="155" name="Oval 154">
                <a:extLst>
                  <a:ext uri="{FF2B5EF4-FFF2-40B4-BE49-F238E27FC236}">
                    <a16:creationId xmlns:a16="http://schemas.microsoft.com/office/drawing/2014/main" id="{EEB3B9D2-F968-4A56-8A0E-797D4FCD78FA}"/>
                  </a:ext>
                </a:extLst>
              </p:cNvPr>
              <p:cNvSpPr/>
              <p:nvPr/>
            </p:nvSpPr>
            <p:spPr bwMode="auto">
              <a:xfrm rot="16200000">
                <a:off x="8099411" y="2953898"/>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57" name="Picture 14" descr="Image result for pivotal cloud foundry">
                <a:extLst>
                  <a:ext uri="{FF2B5EF4-FFF2-40B4-BE49-F238E27FC236}">
                    <a16:creationId xmlns:a16="http://schemas.microsoft.com/office/drawing/2014/main" id="{F017E665-CDF4-4DE1-B6C1-731F026AD372}"/>
                  </a:ext>
                </a:extLst>
              </p:cNvPr>
              <p:cNvPicPr>
                <a:picLocks noChangeAspect="1" noChangeArrowheads="1"/>
              </p:cNvPicPr>
              <p:nvPr/>
            </p:nvPicPr>
            <p:blipFill rotWithShape="1">
              <a:blip r:embed="rId10" cstate="hqprint">
                <a:extLst>
                  <a:ext uri="{28A0092B-C50C-407E-A947-70E740481C1C}">
                    <a14:useLocalDpi xmlns:a14="http://schemas.microsoft.com/office/drawing/2010/main"/>
                  </a:ext>
                </a:extLst>
              </a:blip>
              <a:srcRect/>
              <a:stretch/>
            </p:blipFill>
            <p:spPr bwMode="auto">
              <a:xfrm>
                <a:off x="7850253" y="3087150"/>
                <a:ext cx="1168146" cy="3592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 name="Group 161">
              <a:extLst>
                <a:ext uri="{FF2B5EF4-FFF2-40B4-BE49-F238E27FC236}">
                  <a16:creationId xmlns:a16="http://schemas.microsoft.com/office/drawing/2014/main" id="{8183071A-366D-4135-A1C4-D47C8F70FC6A}"/>
                </a:ext>
              </a:extLst>
            </p:cNvPr>
            <p:cNvGrpSpPr/>
            <p:nvPr/>
          </p:nvGrpSpPr>
          <p:grpSpPr>
            <a:xfrm>
              <a:off x="9385777" y="3309622"/>
              <a:ext cx="650530" cy="650530"/>
              <a:chOff x="9639147" y="2506740"/>
              <a:chExt cx="650530" cy="650530"/>
            </a:xfrm>
          </p:grpSpPr>
          <p:sp>
            <p:nvSpPr>
              <p:cNvPr id="153" name="Oval 152">
                <a:extLst>
                  <a:ext uri="{FF2B5EF4-FFF2-40B4-BE49-F238E27FC236}">
                    <a16:creationId xmlns:a16="http://schemas.microsoft.com/office/drawing/2014/main" id="{44F14B1F-4F8D-4894-9E99-D39551E2DD4A}"/>
                  </a:ext>
                </a:extLst>
              </p:cNvPr>
              <p:cNvSpPr/>
              <p:nvPr/>
            </p:nvSpPr>
            <p:spPr bwMode="auto">
              <a:xfrm rot="16200000">
                <a:off x="9639147" y="2506740"/>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61" name="Picture 12" descr="Image result for docker enterprise edition logo">
                <a:extLst>
                  <a:ext uri="{FF2B5EF4-FFF2-40B4-BE49-F238E27FC236}">
                    <a16:creationId xmlns:a16="http://schemas.microsoft.com/office/drawing/2014/main" id="{EF522F32-C786-4155-8A87-FAF5AB8F51E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7333" t="28570" r="57455" b="28570"/>
              <a:stretch/>
            </p:blipFill>
            <p:spPr bwMode="auto">
              <a:xfrm>
                <a:off x="9757272" y="2681958"/>
                <a:ext cx="399589" cy="3242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a:extLst>
                <a:ext uri="{FF2B5EF4-FFF2-40B4-BE49-F238E27FC236}">
                  <a16:creationId xmlns:a16="http://schemas.microsoft.com/office/drawing/2014/main" id="{25B70A94-7F36-4AB6-A8DD-191AE7DB2FA4}"/>
                </a:ext>
              </a:extLst>
            </p:cNvPr>
            <p:cNvGrpSpPr/>
            <p:nvPr/>
          </p:nvGrpSpPr>
          <p:grpSpPr>
            <a:xfrm>
              <a:off x="8589193" y="4043274"/>
              <a:ext cx="650530" cy="650530"/>
              <a:chOff x="8589193" y="4043274"/>
              <a:chExt cx="650530" cy="650530"/>
            </a:xfrm>
          </p:grpSpPr>
          <p:sp>
            <p:nvSpPr>
              <p:cNvPr id="29" name="Oval 28">
                <a:extLst>
                  <a:ext uri="{FF2B5EF4-FFF2-40B4-BE49-F238E27FC236}">
                    <a16:creationId xmlns:a16="http://schemas.microsoft.com/office/drawing/2014/main" id="{AFC761DF-81C5-4993-9A55-E4E1DEA1B04F}"/>
                  </a:ext>
                </a:extLst>
              </p:cNvPr>
              <p:cNvSpPr/>
              <p:nvPr/>
            </p:nvSpPr>
            <p:spPr bwMode="auto">
              <a:xfrm rot="16200000">
                <a:off x="8589193" y="4043274"/>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63" name="Picture 16" descr="Image result for mesosphere dc/os">
                <a:extLst>
                  <a:ext uri="{FF2B5EF4-FFF2-40B4-BE49-F238E27FC236}">
                    <a16:creationId xmlns:a16="http://schemas.microsoft.com/office/drawing/2014/main" id="{C048E43C-213B-4FE7-B421-EB8BA9282483}"/>
                  </a:ext>
                </a:extLst>
              </p:cNvPr>
              <p:cNvPicPr>
                <a:picLocks noChangeAspect="1" noChangeArrowheads="1"/>
              </p:cNvPicPr>
              <p:nvPr/>
            </p:nvPicPr>
            <p:blipFill rotWithShape="1">
              <a:blip r:embed="rId12" cstate="hqprint">
                <a:extLst>
                  <a:ext uri="{28A0092B-C50C-407E-A947-70E740481C1C}">
                    <a14:useLocalDpi xmlns:a14="http://schemas.microsoft.com/office/drawing/2010/main"/>
                  </a:ext>
                </a:extLst>
              </a:blip>
              <a:srcRect r="75277"/>
              <a:stretch/>
            </p:blipFill>
            <p:spPr bwMode="auto">
              <a:xfrm>
                <a:off x="8663790" y="4171565"/>
                <a:ext cx="501335" cy="3708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 name="Group 165">
              <a:extLst>
                <a:ext uri="{FF2B5EF4-FFF2-40B4-BE49-F238E27FC236}">
                  <a16:creationId xmlns:a16="http://schemas.microsoft.com/office/drawing/2014/main" id="{2691AC90-99DB-4623-8DA8-B45E8B375DE3}"/>
                </a:ext>
              </a:extLst>
            </p:cNvPr>
            <p:cNvGrpSpPr/>
            <p:nvPr/>
          </p:nvGrpSpPr>
          <p:grpSpPr>
            <a:xfrm>
              <a:off x="9628359" y="4401916"/>
              <a:ext cx="650530" cy="650530"/>
              <a:chOff x="10486540" y="4066481"/>
              <a:chExt cx="650530" cy="650530"/>
            </a:xfrm>
          </p:grpSpPr>
          <p:sp>
            <p:nvSpPr>
              <p:cNvPr id="30" name="Oval 29">
                <a:extLst>
                  <a:ext uri="{FF2B5EF4-FFF2-40B4-BE49-F238E27FC236}">
                    <a16:creationId xmlns:a16="http://schemas.microsoft.com/office/drawing/2014/main" id="{718490B9-DA1B-4104-A885-1088A6CBAB17}"/>
                  </a:ext>
                </a:extLst>
              </p:cNvPr>
              <p:cNvSpPr/>
              <p:nvPr/>
            </p:nvSpPr>
            <p:spPr bwMode="auto">
              <a:xfrm rot="16200000">
                <a:off x="10486540" y="4066481"/>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65" name="Picture 10" descr="Image result for redhat openshift">
                <a:extLst>
                  <a:ext uri="{FF2B5EF4-FFF2-40B4-BE49-F238E27FC236}">
                    <a16:creationId xmlns:a16="http://schemas.microsoft.com/office/drawing/2014/main" id="{7D35E370-F0C5-4140-B136-9400C594CEDB}"/>
                  </a:ext>
                </a:extLst>
              </p:cNvPr>
              <p:cNvPicPr>
                <a:picLocks noChangeAspect="1" noChangeArrowheads="1"/>
              </p:cNvPicPr>
              <p:nvPr/>
            </p:nvPicPr>
            <p:blipFill rotWithShape="1">
              <a:blip r:embed="rId13" cstate="hqprint">
                <a:extLst>
                  <a:ext uri="{28A0092B-C50C-407E-A947-70E740481C1C}">
                    <a14:useLocalDpi xmlns:a14="http://schemas.microsoft.com/office/drawing/2010/main"/>
                  </a:ext>
                </a:extLst>
              </a:blip>
              <a:srcRect/>
              <a:stretch/>
            </p:blipFill>
            <p:spPr bwMode="auto">
              <a:xfrm>
                <a:off x="10602622" y="4219914"/>
                <a:ext cx="418365" cy="3436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0" name="Group 159">
              <a:extLst>
                <a:ext uri="{FF2B5EF4-FFF2-40B4-BE49-F238E27FC236}">
                  <a16:creationId xmlns:a16="http://schemas.microsoft.com/office/drawing/2014/main" id="{2307A1C5-20DB-42C3-9AA4-EE185CA39581}"/>
                </a:ext>
              </a:extLst>
            </p:cNvPr>
            <p:cNvGrpSpPr/>
            <p:nvPr/>
          </p:nvGrpSpPr>
          <p:grpSpPr>
            <a:xfrm>
              <a:off x="8852464" y="3588436"/>
              <a:ext cx="650530" cy="650530"/>
              <a:chOff x="8747152" y="2393229"/>
              <a:chExt cx="650530" cy="650530"/>
            </a:xfrm>
          </p:grpSpPr>
          <p:sp>
            <p:nvSpPr>
              <p:cNvPr id="156" name="Oval 155">
                <a:extLst>
                  <a:ext uri="{FF2B5EF4-FFF2-40B4-BE49-F238E27FC236}">
                    <a16:creationId xmlns:a16="http://schemas.microsoft.com/office/drawing/2014/main" id="{BBA42F16-6302-4A49-BF6B-290BAB37890E}"/>
                  </a:ext>
                </a:extLst>
              </p:cNvPr>
              <p:cNvSpPr/>
              <p:nvPr/>
            </p:nvSpPr>
            <p:spPr bwMode="auto">
              <a:xfrm rot="16200000">
                <a:off x="8747152" y="2393229"/>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b="1">
                  <a:gradFill>
                    <a:gsLst>
                      <a:gs pos="0">
                        <a:srgbClr val="FFFFFF"/>
                      </a:gs>
                      <a:gs pos="100000">
                        <a:srgbClr val="FFFFFF"/>
                      </a:gs>
                    </a:gsLst>
                    <a:lin ang="5400000" scaled="0"/>
                  </a:gradFill>
                  <a:latin typeface="Segoe UI Semilight"/>
                </a:endParaRPr>
              </a:p>
            </p:txBody>
          </p:sp>
          <p:pic>
            <p:nvPicPr>
              <p:cNvPr id="159" name="Picture 158">
                <a:extLst>
                  <a:ext uri="{FF2B5EF4-FFF2-40B4-BE49-F238E27FC236}">
                    <a16:creationId xmlns:a16="http://schemas.microsoft.com/office/drawing/2014/main" id="{73CE2BE2-79F3-4A7E-BA2B-DE6147E7B368}"/>
                  </a:ext>
                </a:extLst>
              </p:cNvPr>
              <p:cNvPicPr>
                <a:picLocks noChangeAspect="1"/>
              </p:cNvPicPr>
              <p:nvPr/>
            </p:nvPicPr>
            <p:blipFill>
              <a:blip r:embed="rId14"/>
              <a:stretch>
                <a:fillRect/>
              </a:stretch>
            </p:blipFill>
            <p:spPr>
              <a:xfrm>
                <a:off x="8860501" y="2498769"/>
                <a:ext cx="438609" cy="438609"/>
              </a:xfrm>
              <a:prstGeom prst="rect">
                <a:avLst/>
              </a:prstGeom>
            </p:spPr>
          </p:pic>
        </p:grpSp>
      </p:grpSp>
      <p:grpSp>
        <p:nvGrpSpPr>
          <p:cNvPr id="194" name="Group 193">
            <a:extLst>
              <a:ext uri="{FF2B5EF4-FFF2-40B4-BE49-F238E27FC236}">
                <a16:creationId xmlns:a16="http://schemas.microsoft.com/office/drawing/2014/main" id="{286F5254-548E-442F-B112-09B495D209EF}"/>
              </a:ext>
            </a:extLst>
          </p:cNvPr>
          <p:cNvGrpSpPr/>
          <p:nvPr/>
        </p:nvGrpSpPr>
        <p:grpSpPr>
          <a:xfrm>
            <a:off x="6890111" y="3565263"/>
            <a:ext cx="1789864" cy="1261123"/>
            <a:chOff x="6037326" y="3803981"/>
            <a:chExt cx="1789864" cy="1261123"/>
          </a:xfrm>
        </p:grpSpPr>
        <p:grpSp>
          <p:nvGrpSpPr>
            <p:cNvPr id="175" name="Group 174">
              <a:extLst>
                <a:ext uri="{FF2B5EF4-FFF2-40B4-BE49-F238E27FC236}">
                  <a16:creationId xmlns:a16="http://schemas.microsoft.com/office/drawing/2014/main" id="{5D64C9F8-8A2D-4329-B3C9-3AF7C803F2C8}"/>
                </a:ext>
              </a:extLst>
            </p:cNvPr>
            <p:cNvGrpSpPr/>
            <p:nvPr/>
          </p:nvGrpSpPr>
          <p:grpSpPr>
            <a:xfrm>
              <a:off x="6414394" y="4373000"/>
              <a:ext cx="1168146" cy="650530"/>
              <a:chOff x="7850253" y="2953898"/>
              <a:chExt cx="1168146" cy="650530"/>
            </a:xfrm>
          </p:grpSpPr>
          <p:sp>
            <p:nvSpPr>
              <p:cNvPr id="188" name="Oval 187">
                <a:extLst>
                  <a:ext uri="{FF2B5EF4-FFF2-40B4-BE49-F238E27FC236}">
                    <a16:creationId xmlns:a16="http://schemas.microsoft.com/office/drawing/2014/main" id="{749E04BA-702B-4706-ABAF-30D3DB136AE7}"/>
                  </a:ext>
                </a:extLst>
              </p:cNvPr>
              <p:cNvSpPr/>
              <p:nvPr/>
            </p:nvSpPr>
            <p:spPr bwMode="auto">
              <a:xfrm rot="16200000">
                <a:off x="8099411" y="2953898"/>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89" name="Picture 14" descr="Image result for pivotal cloud foundry">
                <a:extLst>
                  <a:ext uri="{FF2B5EF4-FFF2-40B4-BE49-F238E27FC236}">
                    <a16:creationId xmlns:a16="http://schemas.microsoft.com/office/drawing/2014/main" id="{13CFF754-9E9F-4E78-950D-9B105D127D18}"/>
                  </a:ext>
                </a:extLst>
              </p:cNvPr>
              <p:cNvPicPr>
                <a:picLocks noChangeAspect="1" noChangeArrowheads="1"/>
              </p:cNvPicPr>
              <p:nvPr/>
            </p:nvPicPr>
            <p:blipFill rotWithShape="1">
              <a:blip r:embed="rId10" cstate="hqprint">
                <a:extLst>
                  <a:ext uri="{28A0092B-C50C-407E-A947-70E740481C1C}">
                    <a14:useLocalDpi xmlns:a14="http://schemas.microsoft.com/office/drawing/2010/main"/>
                  </a:ext>
                </a:extLst>
              </a:blip>
              <a:srcRect/>
              <a:stretch/>
            </p:blipFill>
            <p:spPr bwMode="auto">
              <a:xfrm>
                <a:off x="7850253" y="3087150"/>
                <a:ext cx="1168146" cy="3592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6" name="Group 175">
              <a:extLst>
                <a:ext uri="{FF2B5EF4-FFF2-40B4-BE49-F238E27FC236}">
                  <a16:creationId xmlns:a16="http://schemas.microsoft.com/office/drawing/2014/main" id="{F7C30626-A601-4754-8E47-C3D8291F6F3F}"/>
                </a:ext>
              </a:extLst>
            </p:cNvPr>
            <p:cNvGrpSpPr/>
            <p:nvPr/>
          </p:nvGrpSpPr>
          <p:grpSpPr>
            <a:xfrm>
              <a:off x="6846240" y="3803981"/>
              <a:ext cx="650530" cy="650530"/>
              <a:chOff x="9639147" y="2506740"/>
              <a:chExt cx="650530" cy="650530"/>
            </a:xfrm>
          </p:grpSpPr>
          <p:sp>
            <p:nvSpPr>
              <p:cNvPr id="186" name="Oval 185">
                <a:extLst>
                  <a:ext uri="{FF2B5EF4-FFF2-40B4-BE49-F238E27FC236}">
                    <a16:creationId xmlns:a16="http://schemas.microsoft.com/office/drawing/2014/main" id="{4C847652-FCF7-49DC-AD6C-D093A03C8ACB}"/>
                  </a:ext>
                </a:extLst>
              </p:cNvPr>
              <p:cNvSpPr/>
              <p:nvPr/>
            </p:nvSpPr>
            <p:spPr bwMode="auto">
              <a:xfrm rot="16200000">
                <a:off x="9639147" y="2506740"/>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87" name="Picture 12" descr="Image result for docker enterprise edition logo">
                <a:extLst>
                  <a:ext uri="{FF2B5EF4-FFF2-40B4-BE49-F238E27FC236}">
                    <a16:creationId xmlns:a16="http://schemas.microsoft.com/office/drawing/2014/main" id="{C1574042-5554-459A-8A63-E213D3E736F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7333" t="28570" r="57455" b="28570"/>
              <a:stretch/>
            </p:blipFill>
            <p:spPr bwMode="auto">
              <a:xfrm>
                <a:off x="9757272" y="2681958"/>
                <a:ext cx="399589" cy="3242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7" name="Group 176">
              <a:extLst>
                <a:ext uri="{FF2B5EF4-FFF2-40B4-BE49-F238E27FC236}">
                  <a16:creationId xmlns:a16="http://schemas.microsoft.com/office/drawing/2014/main" id="{0F2D0E3E-17DF-458D-8A18-EE944C3E385B}"/>
                </a:ext>
              </a:extLst>
            </p:cNvPr>
            <p:cNvGrpSpPr/>
            <p:nvPr/>
          </p:nvGrpSpPr>
          <p:grpSpPr>
            <a:xfrm>
              <a:off x="6037326" y="4414574"/>
              <a:ext cx="650530" cy="650530"/>
              <a:chOff x="8589193" y="4043274"/>
              <a:chExt cx="650530" cy="650530"/>
            </a:xfrm>
          </p:grpSpPr>
          <p:sp>
            <p:nvSpPr>
              <p:cNvPr id="184" name="Oval 183">
                <a:extLst>
                  <a:ext uri="{FF2B5EF4-FFF2-40B4-BE49-F238E27FC236}">
                    <a16:creationId xmlns:a16="http://schemas.microsoft.com/office/drawing/2014/main" id="{5450A779-52EC-4F5F-AEA8-017FADF4647C}"/>
                  </a:ext>
                </a:extLst>
              </p:cNvPr>
              <p:cNvSpPr/>
              <p:nvPr/>
            </p:nvSpPr>
            <p:spPr bwMode="auto">
              <a:xfrm rot="16200000">
                <a:off x="8589193" y="4043274"/>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85" name="Picture 16" descr="Image result for mesosphere dc/os">
                <a:extLst>
                  <a:ext uri="{FF2B5EF4-FFF2-40B4-BE49-F238E27FC236}">
                    <a16:creationId xmlns:a16="http://schemas.microsoft.com/office/drawing/2014/main" id="{4A74737A-3091-49EB-9515-0CF595DF7A3A}"/>
                  </a:ext>
                </a:extLst>
              </p:cNvPr>
              <p:cNvPicPr>
                <a:picLocks noChangeAspect="1" noChangeArrowheads="1"/>
              </p:cNvPicPr>
              <p:nvPr/>
            </p:nvPicPr>
            <p:blipFill rotWithShape="1">
              <a:blip r:embed="rId12" cstate="hqprint">
                <a:extLst>
                  <a:ext uri="{28A0092B-C50C-407E-A947-70E740481C1C}">
                    <a14:useLocalDpi xmlns:a14="http://schemas.microsoft.com/office/drawing/2010/main"/>
                  </a:ext>
                </a:extLst>
              </a:blip>
              <a:srcRect r="75277"/>
              <a:stretch/>
            </p:blipFill>
            <p:spPr bwMode="auto">
              <a:xfrm>
                <a:off x="8663790" y="4171565"/>
                <a:ext cx="501335" cy="3708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8" name="Group 177">
              <a:extLst>
                <a:ext uri="{FF2B5EF4-FFF2-40B4-BE49-F238E27FC236}">
                  <a16:creationId xmlns:a16="http://schemas.microsoft.com/office/drawing/2014/main" id="{CE591D41-75DC-4AFD-9B59-8E117346BF87}"/>
                </a:ext>
              </a:extLst>
            </p:cNvPr>
            <p:cNvGrpSpPr/>
            <p:nvPr/>
          </p:nvGrpSpPr>
          <p:grpSpPr>
            <a:xfrm>
              <a:off x="7176660" y="4306544"/>
              <a:ext cx="650530" cy="650530"/>
              <a:chOff x="10486540" y="4066481"/>
              <a:chExt cx="650530" cy="650530"/>
            </a:xfrm>
          </p:grpSpPr>
          <p:sp>
            <p:nvSpPr>
              <p:cNvPr id="182" name="Oval 181">
                <a:extLst>
                  <a:ext uri="{FF2B5EF4-FFF2-40B4-BE49-F238E27FC236}">
                    <a16:creationId xmlns:a16="http://schemas.microsoft.com/office/drawing/2014/main" id="{A6FBBEF8-0569-4C2E-BB60-AED6FB431CEF}"/>
                  </a:ext>
                </a:extLst>
              </p:cNvPr>
              <p:cNvSpPr/>
              <p:nvPr/>
            </p:nvSpPr>
            <p:spPr bwMode="auto">
              <a:xfrm rot="16200000">
                <a:off x="10486540" y="4066481"/>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183" name="Picture 10" descr="Image result for redhat openshift">
                <a:extLst>
                  <a:ext uri="{FF2B5EF4-FFF2-40B4-BE49-F238E27FC236}">
                    <a16:creationId xmlns:a16="http://schemas.microsoft.com/office/drawing/2014/main" id="{92BE0869-819D-473F-BE32-4166D6BA2DA1}"/>
                  </a:ext>
                </a:extLst>
              </p:cNvPr>
              <p:cNvPicPr>
                <a:picLocks noChangeAspect="1" noChangeArrowheads="1"/>
              </p:cNvPicPr>
              <p:nvPr/>
            </p:nvPicPr>
            <p:blipFill rotWithShape="1">
              <a:blip r:embed="rId13" cstate="hqprint">
                <a:extLst>
                  <a:ext uri="{28A0092B-C50C-407E-A947-70E740481C1C}">
                    <a14:useLocalDpi xmlns:a14="http://schemas.microsoft.com/office/drawing/2010/main"/>
                  </a:ext>
                </a:extLst>
              </a:blip>
              <a:srcRect/>
              <a:stretch/>
            </p:blipFill>
            <p:spPr bwMode="auto">
              <a:xfrm>
                <a:off x="10602622" y="4219914"/>
                <a:ext cx="418365" cy="3436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9" name="Group 178">
              <a:extLst>
                <a:ext uri="{FF2B5EF4-FFF2-40B4-BE49-F238E27FC236}">
                  <a16:creationId xmlns:a16="http://schemas.microsoft.com/office/drawing/2014/main" id="{C45E376A-A78B-4AC8-AA3B-EFE2257EEBE2}"/>
                </a:ext>
              </a:extLst>
            </p:cNvPr>
            <p:cNvGrpSpPr/>
            <p:nvPr/>
          </p:nvGrpSpPr>
          <p:grpSpPr>
            <a:xfrm>
              <a:off x="6300597" y="3959736"/>
              <a:ext cx="650530" cy="650530"/>
              <a:chOff x="8747152" y="2393229"/>
              <a:chExt cx="650530" cy="650530"/>
            </a:xfrm>
          </p:grpSpPr>
          <p:sp>
            <p:nvSpPr>
              <p:cNvPr id="180" name="Oval 179">
                <a:extLst>
                  <a:ext uri="{FF2B5EF4-FFF2-40B4-BE49-F238E27FC236}">
                    <a16:creationId xmlns:a16="http://schemas.microsoft.com/office/drawing/2014/main" id="{1D635ED9-D49E-4282-9468-CD0CCE36F8B1}"/>
                  </a:ext>
                </a:extLst>
              </p:cNvPr>
              <p:cNvSpPr/>
              <p:nvPr/>
            </p:nvSpPr>
            <p:spPr bwMode="auto">
              <a:xfrm rot="16200000">
                <a:off x="8747152" y="2393229"/>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b="1">
                  <a:gradFill>
                    <a:gsLst>
                      <a:gs pos="0">
                        <a:srgbClr val="FFFFFF"/>
                      </a:gs>
                      <a:gs pos="100000">
                        <a:srgbClr val="FFFFFF"/>
                      </a:gs>
                    </a:gsLst>
                    <a:lin ang="5400000" scaled="0"/>
                  </a:gradFill>
                  <a:latin typeface="Segoe UI Semilight"/>
                </a:endParaRPr>
              </a:p>
            </p:txBody>
          </p:sp>
          <p:pic>
            <p:nvPicPr>
              <p:cNvPr id="181" name="Picture 180">
                <a:extLst>
                  <a:ext uri="{FF2B5EF4-FFF2-40B4-BE49-F238E27FC236}">
                    <a16:creationId xmlns:a16="http://schemas.microsoft.com/office/drawing/2014/main" id="{D55E6595-5E96-4BBC-9DA9-F6DFA11CD621}"/>
                  </a:ext>
                </a:extLst>
              </p:cNvPr>
              <p:cNvPicPr>
                <a:picLocks noChangeAspect="1"/>
              </p:cNvPicPr>
              <p:nvPr/>
            </p:nvPicPr>
            <p:blipFill>
              <a:blip r:embed="rId14"/>
              <a:stretch>
                <a:fillRect/>
              </a:stretch>
            </p:blipFill>
            <p:spPr>
              <a:xfrm>
                <a:off x="8860501" y="2498769"/>
                <a:ext cx="438609" cy="438609"/>
              </a:xfrm>
              <a:prstGeom prst="rect">
                <a:avLst/>
              </a:prstGeom>
            </p:spPr>
          </p:pic>
        </p:grpSp>
      </p:grpSp>
      <p:sp>
        <p:nvSpPr>
          <p:cNvPr id="197" name="TextBox 196">
            <a:extLst>
              <a:ext uri="{FF2B5EF4-FFF2-40B4-BE49-F238E27FC236}">
                <a16:creationId xmlns:a16="http://schemas.microsoft.com/office/drawing/2014/main" id="{337B3CB7-9358-4C1E-B1B1-54CDD4E404CB}"/>
              </a:ext>
            </a:extLst>
          </p:cNvPr>
          <p:cNvSpPr txBox="1"/>
          <p:nvPr/>
        </p:nvSpPr>
        <p:spPr>
          <a:xfrm>
            <a:off x="6939102" y="4942987"/>
            <a:ext cx="1532476" cy="720545"/>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Partner Offerings</a:t>
            </a:r>
          </a:p>
        </p:txBody>
      </p:sp>
      <p:grpSp>
        <p:nvGrpSpPr>
          <p:cNvPr id="202" name="Group 201">
            <a:extLst>
              <a:ext uri="{FF2B5EF4-FFF2-40B4-BE49-F238E27FC236}">
                <a16:creationId xmlns:a16="http://schemas.microsoft.com/office/drawing/2014/main" id="{8FEE87B8-5B12-4E90-8A3C-07790C61CA72}"/>
              </a:ext>
            </a:extLst>
          </p:cNvPr>
          <p:cNvGrpSpPr/>
          <p:nvPr/>
        </p:nvGrpSpPr>
        <p:grpSpPr>
          <a:xfrm>
            <a:off x="4777994" y="4071273"/>
            <a:ext cx="650530" cy="650530"/>
            <a:chOff x="602364" y="969990"/>
            <a:chExt cx="650530" cy="650530"/>
          </a:xfrm>
        </p:grpSpPr>
        <p:sp>
          <p:nvSpPr>
            <p:cNvPr id="200" name="Oval 199">
              <a:extLst>
                <a:ext uri="{FF2B5EF4-FFF2-40B4-BE49-F238E27FC236}">
                  <a16:creationId xmlns:a16="http://schemas.microsoft.com/office/drawing/2014/main" id="{6ABF694B-9690-49F8-8174-2C19EE0F1F7A}"/>
                </a:ext>
              </a:extLst>
            </p:cNvPr>
            <p:cNvSpPr/>
            <p:nvPr/>
          </p:nvSpPr>
          <p:spPr bwMode="auto">
            <a:xfrm rot="16200000">
              <a:off x="602364" y="969990"/>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201" name="Graphic 200">
              <a:extLst>
                <a:ext uri="{FF2B5EF4-FFF2-40B4-BE49-F238E27FC236}">
                  <a16:creationId xmlns:a16="http://schemas.microsoft.com/office/drawing/2014/main" id="{75AEE997-DB3E-44BE-8063-1301135D833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7298" y="1142159"/>
              <a:ext cx="330790" cy="330790"/>
            </a:xfrm>
            <a:prstGeom prst="rect">
              <a:avLst/>
            </a:prstGeom>
          </p:spPr>
        </p:pic>
      </p:grpSp>
      <p:grpSp>
        <p:nvGrpSpPr>
          <p:cNvPr id="205" name="Group 204">
            <a:extLst>
              <a:ext uri="{FF2B5EF4-FFF2-40B4-BE49-F238E27FC236}">
                <a16:creationId xmlns:a16="http://schemas.microsoft.com/office/drawing/2014/main" id="{BD49C2D6-CE50-4E2E-B6F1-6F38549C8A13}"/>
              </a:ext>
            </a:extLst>
          </p:cNvPr>
          <p:cNvGrpSpPr/>
          <p:nvPr/>
        </p:nvGrpSpPr>
        <p:grpSpPr>
          <a:xfrm>
            <a:off x="5834052" y="4071273"/>
            <a:ext cx="650530" cy="650530"/>
            <a:chOff x="1560257" y="931680"/>
            <a:chExt cx="650530" cy="650530"/>
          </a:xfrm>
        </p:grpSpPr>
        <p:sp>
          <p:nvSpPr>
            <p:cNvPr id="203" name="Oval 202">
              <a:extLst>
                <a:ext uri="{FF2B5EF4-FFF2-40B4-BE49-F238E27FC236}">
                  <a16:creationId xmlns:a16="http://schemas.microsoft.com/office/drawing/2014/main" id="{226EF9A1-15AF-404A-B31D-C08B2AF118CF}"/>
                </a:ext>
              </a:extLst>
            </p:cNvPr>
            <p:cNvSpPr/>
            <p:nvPr/>
          </p:nvSpPr>
          <p:spPr bwMode="auto">
            <a:xfrm rot="16200000">
              <a:off x="1560257" y="931680"/>
              <a:ext cx="650530" cy="650530"/>
            </a:xfrm>
            <a:prstGeom prst="ellipse">
              <a:avLst/>
            </a:prstGeom>
            <a:solidFill>
              <a:schemeClr val="bg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algn="ctr" defTabSz="896094" fontAlgn="base">
                <a:spcBef>
                  <a:spcPct val="0"/>
                </a:spcBef>
                <a:spcAft>
                  <a:spcPct val="0"/>
                </a:spcAft>
                <a:defRPr/>
              </a:pPr>
              <a:endParaRPr lang="en-US" sz="1922">
                <a:gradFill>
                  <a:gsLst>
                    <a:gs pos="0">
                      <a:srgbClr val="FFFFFF"/>
                    </a:gs>
                    <a:gs pos="100000">
                      <a:srgbClr val="FFFFFF"/>
                    </a:gs>
                  </a:gsLst>
                  <a:lin ang="5400000" scaled="0"/>
                </a:gradFill>
                <a:latin typeface="Segoe UI Semilight"/>
              </a:endParaRPr>
            </a:p>
          </p:txBody>
        </p:sp>
        <p:pic>
          <p:nvPicPr>
            <p:cNvPr id="204" name="Graphic 203">
              <a:extLst>
                <a:ext uri="{FF2B5EF4-FFF2-40B4-BE49-F238E27FC236}">
                  <a16:creationId xmlns:a16="http://schemas.microsoft.com/office/drawing/2014/main" id="{08B9B301-3505-49F8-8F6E-052147446A1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78220" y="1112518"/>
              <a:ext cx="403750" cy="337014"/>
            </a:xfrm>
            <a:prstGeom prst="rect">
              <a:avLst/>
            </a:prstGeom>
          </p:spPr>
        </p:pic>
      </p:grpSp>
      <p:sp>
        <p:nvSpPr>
          <p:cNvPr id="210" name="TextBox 209">
            <a:extLst>
              <a:ext uri="{FF2B5EF4-FFF2-40B4-BE49-F238E27FC236}">
                <a16:creationId xmlns:a16="http://schemas.microsoft.com/office/drawing/2014/main" id="{8638CFF1-12A1-49CD-B394-F2D9DCE5A258}"/>
              </a:ext>
            </a:extLst>
          </p:cNvPr>
          <p:cNvSpPr txBox="1"/>
          <p:nvPr/>
        </p:nvSpPr>
        <p:spPr>
          <a:xfrm>
            <a:off x="4638559" y="4942987"/>
            <a:ext cx="919528" cy="935988"/>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Azure App Service</a:t>
            </a:r>
          </a:p>
        </p:txBody>
      </p:sp>
      <p:sp>
        <p:nvSpPr>
          <p:cNvPr id="211" name="TextBox 210">
            <a:extLst>
              <a:ext uri="{FF2B5EF4-FFF2-40B4-BE49-F238E27FC236}">
                <a16:creationId xmlns:a16="http://schemas.microsoft.com/office/drawing/2014/main" id="{9308617E-E228-4FFD-B41F-16102BCD1129}"/>
              </a:ext>
            </a:extLst>
          </p:cNvPr>
          <p:cNvSpPr txBox="1"/>
          <p:nvPr/>
        </p:nvSpPr>
        <p:spPr>
          <a:xfrm>
            <a:off x="5611951" y="4942987"/>
            <a:ext cx="1083878" cy="1151432"/>
          </a:xfrm>
          <a:prstGeom prst="rect">
            <a:avLst/>
          </a:prstGeom>
          <a:noFill/>
        </p:spPr>
        <p:txBody>
          <a:bodyPr wrap="square" lIns="143428" tIns="143428" rIns="143428" bIns="143428" rtlCol="0">
            <a:spAutoFit/>
          </a:bodyPr>
          <a:lstStyle/>
          <a:p>
            <a:pPr algn="ctr">
              <a:spcAft>
                <a:spcPts val="2353"/>
              </a:spcAft>
            </a:pPr>
            <a:r>
              <a:rPr lang="en-US" sz="1400" dirty="0">
                <a:latin typeface="Segoe UI" panose="020B0502040204020203" pitchFamily="34" charset="0"/>
                <a:cs typeface="Segoe UI" panose="020B0502040204020203" pitchFamily="34" charset="0"/>
              </a:rPr>
              <a:t>Virtual Machines (VM+ VMSS)</a:t>
            </a:r>
          </a:p>
        </p:txBody>
      </p:sp>
      <p:cxnSp>
        <p:nvCxnSpPr>
          <p:cNvPr id="215" name="Connector: Elbow 134">
            <a:extLst>
              <a:ext uri="{FF2B5EF4-FFF2-40B4-BE49-F238E27FC236}">
                <a16:creationId xmlns:a16="http://schemas.microsoft.com/office/drawing/2014/main" id="{C266E3B2-3C6A-44A5-951E-6BB76C105208}"/>
              </a:ext>
            </a:extLst>
          </p:cNvPr>
          <p:cNvCxnSpPr>
            <a:cxnSpLocks/>
          </p:cNvCxnSpPr>
          <p:nvPr/>
        </p:nvCxnSpPr>
        <p:spPr>
          <a:xfrm flipV="1">
            <a:off x="2991143" y="1342508"/>
            <a:ext cx="0" cy="2611547"/>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Connector: Elbow 134">
            <a:extLst>
              <a:ext uri="{FF2B5EF4-FFF2-40B4-BE49-F238E27FC236}">
                <a16:creationId xmlns:a16="http://schemas.microsoft.com/office/drawing/2014/main" id="{17460FB8-832B-4C01-B8E1-A4DD8C322D92}"/>
              </a:ext>
            </a:extLst>
          </p:cNvPr>
          <p:cNvCxnSpPr>
            <a:cxnSpLocks/>
          </p:cNvCxnSpPr>
          <p:nvPr/>
        </p:nvCxnSpPr>
        <p:spPr>
          <a:xfrm flipV="1">
            <a:off x="4047201" y="1342508"/>
            <a:ext cx="0" cy="2611547"/>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Connector: Elbow 134">
            <a:extLst>
              <a:ext uri="{FF2B5EF4-FFF2-40B4-BE49-F238E27FC236}">
                <a16:creationId xmlns:a16="http://schemas.microsoft.com/office/drawing/2014/main" id="{91D857E0-ABAD-40BA-B534-251D5D2A33D8}"/>
              </a:ext>
            </a:extLst>
          </p:cNvPr>
          <p:cNvCxnSpPr>
            <a:cxnSpLocks/>
          </p:cNvCxnSpPr>
          <p:nvPr/>
        </p:nvCxnSpPr>
        <p:spPr>
          <a:xfrm flipV="1">
            <a:off x="5098323" y="1342508"/>
            <a:ext cx="0" cy="2611547"/>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Connector: Elbow 134">
            <a:extLst>
              <a:ext uri="{FF2B5EF4-FFF2-40B4-BE49-F238E27FC236}">
                <a16:creationId xmlns:a16="http://schemas.microsoft.com/office/drawing/2014/main" id="{A1FB2E9D-5D2F-4EF6-B754-123DF6437AC5}"/>
              </a:ext>
            </a:extLst>
          </p:cNvPr>
          <p:cNvCxnSpPr>
            <a:cxnSpLocks/>
          </p:cNvCxnSpPr>
          <p:nvPr/>
        </p:nvCxnSpPr>
        <p:spPr>
          <a:xfrm flipV="1">
            <a:off x="6153890" y="1342507"/>
            <a:ext cx="0" cy="2611547"/>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Connector: Elbow 134">
            <a:extLst>
              <a:ext uri="{FF2B5EF4-FFF2-40B4-BE49-F238E27FC236}">
                <a16:creationId xmlns:a16="http://schemas.microsoft.com/office/drawing/2014/main" id="{061413AE-2BAB-41D0-9C68-188CE7DD6638}"/>
              </a:ext>
            </a:extLst>
          </p:cNvPr>
          <p:cNvCxnSpPr>
            <a:cxnSpLocks/>
          </p:cNvCxnSpPr>
          <p:nvPr/>
        </p:nvCxnSpPr>
        <p:spPr>
          <a:xfrm flipV="1">
            <a:off x="7699025" y="1309912"/>
            <a:ext cx="0" cy="2359936"/>
          </a:xfrm>
          <a:prstGeom prst="straightConnector1">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6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750"/>
                            </p:stCondLst>
                            <p:childTnLst>
                              <p:par>
                                <p:cTn id="9" presetID="16" presetClass="entr" presetSubtype="37"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arn(outVertical)">
                                      <p:cBhvr>
                                        <p:cTn id="11" dur="1000"/>
                                        <p:tgtEl>
                                          <p:spTgt spid="35"/>
                                        </p:tgtEl>
                                      </p:cBhvr>
                                    </p:animEffect>
                                  </p:childTnLst>
                                </p:cTn>
                              </p:par>
                              <p:par>
                                <p:cTn id="12" presetID="16" presetClass="entr" presetSubtype="37"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barn(outVertical)">
                                      <p:cBhvr>
                                        <p:cTn id="14" dur="1000"/>
                                        <p:tgtEl>
                                          <p:spTgt spid="36"/>
                                        </p:tgtEl>
                                      </p:cBhvr>
                                    </p:animEffect>
                                  </p:childTnLst>
                                </p:cTn>
                              </p:par>
                              <p:par>
                                <p:cTn id="15" presetID="10" presetClass="entr" presetSubtype="0" fill="hold" nodeType="withEffect">
                                  <p:stCondLst>
                                    <p:cond delay="25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par>
                                <p:cTn id="18" presetID="10" presetClass="entr" presetSubtype="0" fill="hold" nodeType="withEffect">
                                  <p:stCondLst>
                                    <p:cond delay="250"/>
                                  </p:stCondLst>
                                  <p:childTnLst>
                                    <p:set>
                                      <p:cBhvr>
                                        <p:cTn id="19" dur="1" fill="hold">
                                          <p:stCondLst>
                                            <p:cond delay="0"/>
                                          </p:stCondLst>
                                        </p:cTn>
                                        <p:tgtEl>
                                          <p:spTgt spid="135"/>
                                        </p:tgtEl>
                                        <p:attrNameLst>
                                          <p:attrName>style.visibility</p:attrName>
                                        </p:attrNameLst>
                                      </p:cBhvr>
                                      <p:to>
                                        <p:strVal val="visible"/>
                                      </p:to>
                                    </p:set>
                                    <p:animEffect transition="in" filter="fade">
                                      <p:cBhvr>
                                        <p:cTn id="20" dur="500"/>
                                        <p:tgtEl>
                                          <p:spTgt spid="135"/>
                                        </p:tgtEl>
                                      </p:cBhvr>
                                    </p:animEffect>
                                  </p:childTnLst>
                                </p:cTn>
                              </p:par>
                              <p:par>
                                <p:cTn id="21" presetID="10" presetClass="entr" presetSubtype="0" fill="hold" nodeType="withEffect">
                                  <p:stCondLst>
                                    <p:cond delay="250"/>
                                  </p:stCondLst>
                                  <p:childTnLst>
                                    <p:set>
                                      <p:cBhvr>
                                        <p:cTn id="22" dur="1" fill="hold">
                                          <p:stCondLst>
                                            <p:cond delay="0"/>
                                          </p:stCondLst>
                                        </p:cTn>
                                        <p:tgtEl>
                                          <p:spTgt spid="215"/>
                                        </p:tgtEl>
                                        <p:attrNameLst>
                                          <p:attrName>style.visibility</p:attrName>
                                        </p:attrNameLst>
                                      </p:cBhvr>
                                      <p:to>
                                        <p:strVal val="visible"/>
                                      </p:to>
                                    </p:set>
                                    <p:animEffect transition="in" filter="fade">
                                      <p:cBhvr>
                                        <p:cTn id="23" dur="500"/>
                                        <p:tgtEl>
                                          <p:spTgt spid="215"/>
                                        </p:tgtEl>
                                      </p:cBhvr>
                                    </p:animEffect>
                                  </p:childTnLst>
                                </p:cTn>
                              </p:par>
                              <p:par>
                                <p:cTn id="24" presetID="10" presetClass="entr" presetSubtype="0" fill="hold" nodeType="withEffect">
                                  <p:stCondLst>
                                    <p:cond delay="250"/>
                                  </p:stCondLst>
                                  <p:childTnLst>
                                    <p:set>
                                      <p:cBhvr>
                                        <p:cTn id="25" dur="1" fill="hold">
                                          <p:stCondLst>
                                            <p:cond delay="0"/>
                                          </p:stCondLst>
                                        </p:cTn>
                                        <p:tgtEl>
                                          <p:spTgt spid="216"/>
                                        </p:tgtEl>
                                        <p:attrNameLst>
                                          <p:attrName>style.visibility</p:attrName>
                                        </p:attrNameLst>
                                      </p:cBhvr>
                                      <p:to>
                                        <p:strVal val="visible"/>
                                      </p:to>
                                    </p:set>
                                    <p:animEffect transition="in" filter="fade">
                                      <p:cBhvr>
                                        <p:cTn id="26" dur="500"/>
                                        <p:tgtEl>
                                          <p:spTgt spid="216"/>
                                        </p:tgtEl>
                                      </p:cBhvr>
                                    </p:animEffect>
                                  </p:childTnLst>
                                </p:cTn>
                              </p:par>
                              <p:par>
                                <p:cTn id="27" presetID="10" presetClass="entr" presetSubtype="0" fill="hold" nodeType="withEffect">
                                  <p:stCondLst>
                                    <p:cond delay="250"/>
                                  </p:stCondLst>
                                  <p:childTnLst>
                                    <p:set>
                                      <p:cBhvr>
                                        <p:cTn id="28" dur="1" fill="hold">
                                          <p:stCondLst>
                                            <p:cond delay="0"/>
                                          </p:stCondLst>
                                        </p:cTn>
                                        <p:tgtEl>
                                          <p:spTgt spid="217"/>
                                        </p:tgtEl>
                                        <p:attrNameLst>
                                          <p:attrName>style.visibility</p:attrName>
                                        </p:attrNameLst>
                                      </p:cBhvr>
                                      <p:to>
                                        <p:strVal val="visible"/>
                                      </p:to>
                                    </p:set>
                                    <p:animEffect transition="in" filter="fade">
                                      <p:cBhvr>
                                        <p:cTn id="29" dur="500"/>
                                        <p:tgtEl>
                                          <p:spTgt spid="217"/>
                                        </p:tgtEl>
                                      </p:cBhvr>
                                    </p:animEffect>
                                  </p:childTnLst>
                                </p:cTn>
                              </p:par>
                              <p:par>
                                <p:cTn id="30" presetID="10" presetClass="entr" presetSubtype="0" fill="hold" nodeType="withEffect">
                                  <p:stCondLst>
                                    <p:cond delay="250"/>
                                  </p:stCondLst>
                                  <p:childTnLst>
                                    <p:set>
                                      <p:cBhvr>
                                        <p:cTn id="31" dur="1" fill="hold">
                                          <p:stCondLst>
                                            <p:cond delay="0"/>
                                          </p:stCondLst>
                                        </p:cTn>
                                        <p:tgtEl>
                                          <p:spTgt spid="218"/>
                                        </p:tgtEl>
                                        <p:attrNameLst>
                                          <p:attrName>style.visibility</p:attrName>
                                        </p:attrNameLst>
                                      </p:cBhvr>
                                      <p:to>
                                        <p:strVal val="visible"/>
                                      </p:to>
                                    </p:set>
                                    <p:animEffect transition="in" filter="fade">
                                      <p:cBhvr>
                                        <p:cTn id="32" dur="500"/>
                                        <p:tgtEl>
                                          <p:spTgt spid="218"/>
                                        </p:tgtEl>
                                      </p:cBhvr>
                                    </p:animEffect>
                                  </p:childTnLst>
                                </p:cTn>
                              </p:par>
                              <p:par>
                                <p:cTn id="33" presetID="10" presetClass="entr" presetSubtype="0" fill="hold" nodeType="withEffect">
                                  <p:stCondLst>
                                    <p:cond delay="250"/>
                                  </p:stCondLst>
                                  <p:childTnLst>
                                    <p:set>
                                      <p:cBhvr>
                                        <p:cTn id="34" dur="1" fill="hold">
                                          <p:stCondLst>
                                            <p:cond delay="0"/>
                                          </p:stCondLst>
                                        </p:cTn>
                                        <p:tgtEl>
                                          <p:spTgt spid="219"/>
                                        </p:tgtEl>
                                        <p:attrNameLst>
                                          <p:attrName>style.visibility</p:attrName>
                                        </p:attrNameLst>
                                      </p:cBhvr>
                                      <p:to>
                                        <p:strVal val="visible"/>
                                      </p:to>
                                    </p:set>
                                    <p:animEffect transition="in" filter="fade">
                                      <p:cBhvr>
                                        <p:cTn id="35"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2E2EBA-642F-4D75-858F-D24875270940}"/>
              </a:ext>
            </a:extLst>
          </p:cNvPr>
          <p:cNvSpPr>
            <a:spLocks noGrp="1"/>
          </p:cNvSpPr>
          <p:nvPr>
            <p:ph type="title"/>
          </p:nvPr>
        </p:nvSpPr>
        <p:spPr>
          <a:xfrm>
            <a:off x="601894" y="2695368"/>
            <a:ext cx="10930847" cy="1325563"/>
          </a:xfrm>
        </p:spPr>
        <p:txBody>
          <a:bodyPr/>
          <a:lstStyle/>
          <a:p>
            <a:r>
              <a:rPr lang="en-US" dirty="0"/>
              <a:t>Windows Server Containers</a:t>
            </a:r>
          </a:p>
        </p:txBody>
      </p:sp>
    </p:spTree>
    <p:extLst>
      <p:ext uri="{BB962C8B-B14F-4D97-AF65-F5344CB8AC3E}">
        <p14:creationId xmlns:p14="http://schemas.microsoft.com/office/powerpoint/2010/main" val="34512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DE2964-FEF5-46C3-BB68-8543E596B9EF}"/>
              </a:ext>
            </a:extLst>
          </p:cNvPr>
          <p:cNvSpPr>
            <a:spLocks noGrp="1"/>
          </p:cNvSpPr>
          <p:nvPr>
            <p:ph type="title"/>
          </p:nvPr>
        </p:nvSpPr>
        <p:spPr>
          <a:xfrm>
            <a:off x="268928" y="369815"/>
            <a:ext cx="11655840" cy="899537"/>
          </a:xfrm>
        </p:spPr>
        <p:txBody>
          <a:bodyPr/>
          <a:lstStyle/>
          <a:p>
            <a:pPr algn="ctr"/>
            <a:r>
              <a:rPr lang="en-US" sz="4705"/>
              <a:t>What is a </a:t>
            </a:r>
            <a:r>
              <a:rPr lang="en-US" sz="4705">
                <a:solidFill>
                  <a:schemeClr val="accent1"/>
                </a:solidFill>
                <a:latin typeface="Segoe UI Semibold" panose="020B0702040204020203" pitchFamily="34" charset="0"/>
                <a:cs typeface="Segoe UI Semibold" panose="020B0702040204020203" pitchFamily="34" charset="0"/>
              </a:rPr>
              <a:t>container</a:t>
            </a:r>
            <a:r>
              <a:rPr lang="en-US" sz="4705"/>
              <a:t>?</a:t>
            </a:r>
          </a:p>
        </p:txBody>
      </p:sp>
      <p:sp>
        <p:nvSpPr>
          <p:cNvPr id="3" name="Rectangle: Rounded Corners 2">
            <a:extLst>
              <a:ext uri="{FF2B5EF4-FFF2-40B4-BE49-F238E27FC236}">
                <a16:creationId xmlns:a16="http://schemas.microsoft.com/office/drawing/2014/main" id="{AA4733D6-E5B2-4C92-AF02-997A1DB2ECBB}"/>
              </a:ext>
            </a:extLst>
          </p:cNvPr>
          <p:cNvSpPr/>
          <p:nvPr/>
        </p:nvSpPr>
        <p:spPr bwMode="auto">
          <a:xfrm>
            <a:off x="894937" y="1807910"/>
            <a:ext cx="5091572" cy="2053103"/>
          </a:xfrm>
          <a:prstGeom prst="roundRect">
            <a:avLst>
              <a:gd name="adj" fmla="val 703"/>
            </a:avLst>
          </a:prstGeom>
          <a:solidFill>
            <a:schemeClr val="accent5">
              <a:lumMod val="75000"/>
              <a:lumOff val="25000"/>
              <a:alpha val="2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16" name="Rectangle: Rounded Corners 15">
            <a:extLst>
              <a:ext uri="{FF2B5EF4-FFF2-40B4-BE49-F238E27FC236}">
                <a16:creationId xmlns:a16="http://schemas.microsoft.com/office/drawing/2014/main" id="{6F287BAD-B082-4F79-9EA5-26B8E0906307}"/>
              </a:ext>
            </a:extLst>
          </p:cNvPr>
          <p:cNvSpPr/>
          <p:nvPr/>
        </p:nvSpPr>
        <p:spPr bwMode="auto">
          <a:xfrm>
            <a:off x="6205492" y="1807910"/>
            <a:ext cx="5091572" cy="2053103"/>
          </a:xfrm>
          <a:prstGeom prst="roundRect">
            <a:avLst>
              <a:gd name="adj" fmla="val 703"/>
            </a:avLst>
          </a:prstGeom>
          <a:solidFill>
            <a:schemeClr val="tx1">
              <a:alpha val="5000"/>
            </a:schemeClr>
          </a:solidFill>
          <a:ln w="12700">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19" name="Rectangle: Rounded Corners 18">
            <a:extLst>
              <a:ext uri="{FF2B5EF4-FFF2-40B4-BE49-F238E27FC236}">
                <a16:creationId xmlns:a16="http://schemas.microsoft.com/office/drawing/2014/main" id="{E0DCC48D-43A9-49F9-9F75-B6116F9602DA}"/>
              </a:ext>
            </a:extLst>
          </p:cNvPr>
          <p:cNvSpPr/>
          <p:nvPr/>
        </p:nvSpPr>
        <p:spPr bwMode="auto">
          <a:xfrm>
            <a:off x="894937" y="4424318"/>
            <a:ext cx="5091572" cy="2053103"/>
          </a:xfrm>
          <a:prstGeom prst="roundRect">
            <a:avLst>
              <a:gd name="adj" fmla="val 703"/>
            </a:avLst>
          </a:prstGeom>
          <a:solidFill>
            <a:schemeClr val="accent5">
              <a:lumMod val="75000"/>
              <a:lumOff val="25000"/>
              <a:alpha val="2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20" name="Rectangle: Rounded Corners 19">
            <a:extLst>
              <a:ext uri="{FF2B5EF4-FFF2-40B4-BE49-F238E27FC236}">
                <a16:creationId xmlns:a16="http://schemas.microsoft.com/office/drawing/2014/main" id="{DB971E7F-7C79-4B51-BF24-BC2639800208}"/>
              </a:ext>
            </a:extLst>
          </p:cNvPr>
          <p:cNvSpPr/>
          <p:nvPr/>
        </p:nvSpPr>
        <p:spPr bwMode="auto">
          <a:xfrm>
            <a:off x="6205492" y="4424318"/>
            <a:ext cx="5091572" cy="2053103"/>
          </a:xfrm>
          <a:prstGeom prst="roundRect">
            <a:avLst>
              <a:gd name="adj" fmla="val 703"/>
            </a:avLst>
          </a:prstGeom>
          <a:solidFill>
            <a:schemeClr val="accent5">
              <a:lumMod val="75000"/>
              <a:lumOff val="25000"/>
              <a:alpha val="2000"/>
            </a:schemeClr>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21" name="TextBox 20">
            <a:extLst>
              <a:ext uri="{FF2B5EF4-FFF2-40B4-BE49-F238E27FC236}">
                <a16:creationId xmlns:a16="http://schemas.microsoft.com/office/drawing/2014/main" id="{7A7B0BDF-BB72-4CCE-ADAD-0E4C6CDDD26B}"/>
              </a:ext>
            </a:extLst>
          </p:cNvPr>
          <p:cNvSpPr txBox="1"/>
          <p:nvPr/>
        </p:nvSpPr>
        <p:spPr>
          <a:xfrm>
            <a:off x="894937" y="1408267"/>
            <a:ext cx="5091572" cy="211209"/>
          </a:xfrm>
          <a:prstGeom prst="rect">
            <a:avLst/>
          </a:prstGeom>
          <a:noFill/>
        </p:spPr>
        <p:txBody>
          <a:bodyPr wrap="square" lIns="0" tIns="0" rIns="0" bIns="0" rtlCol="0">
            <a:spAutoFit/>
          </a:bodyPr>
          <a:lstStyle/>
          <a:p>
            <a:pPr>
              <a:spcAft>
                <a:spcPts val="2353"/>
              </a:spcAft>
            </a:pPr>
            <a:r>
              <a:rPr lang="en-US" sz="1372">
                <a:solidFill>
                  <a:schemeClr val="accent1"/>
                </a:solidFill>
                <a:latin typeface="Segoe UI Semibold" panose="020B0702040204020203" pitchFamily="34" charset="0"/>
                <a:cs typeface="Segoe UI Semibold" panose="020B0702040204020203" pitchFamily="34" charset="0"/>
              </a:rPr>
              <a:t>Containers</a:t>
            </a:r>
            <a:r>
              <a:rPr lang="en-US" sz="1372">
                <a:latin typeface="Segoe UI Semibold" panose="020B0702040204020203" pitchFamily="34" charset="0"/>
                <a:cs typeface="Segoe UI Semibold" panose="020B0702040204020203" pitchFamily="34" charset="0"/>
              </a:rPr>
              <a:t> = operating system virtualization</a:t>
            </a:r>
          </a:p>
        </p:txBody>
      </p:sp>
      <p:sp>
        <p:nvSpPr>
          <p:cNvPr id="22" name="TextBox 21">
            <a:extLst>
              <a:ext uri="{FF2B5EF4-FFF2-40B4-BE49-F238E27FC236}">
                <a16:creationId xmlns:a16="http://schemas.microsoft.com/office/drawing/2014/main" id="{58CD8594-DF79-4270-86F2-B7DFBF1F7C57}"/>
              </a:ext>
            </a:extLst>
          </p:cNvPr>
          <p:cNvSpPr txBox="1"/>
          <p:nvPr/>
        </p:nvSpPr>
        <p:spPr>
          <a:xfrm>
            <a:off x="6205491" y="1408267"/>
            <a:ext cx="5091572" cy="211209"/>
          </a:xfrm>
          <a:prstGeom prst="rect">
            <a:avLst/>
          </a:prstGeom>
          <a:noFill/>
        </p:spPr>
        <p:txBody>
          <a:bodyPr wrap="square" lIns="0" tIns="0" rIns="0" bIns="0" rtlCol="0">
            <a:spAutoFit/>
          </a:bodyPr>
          <a:lstStyle/>
          <a:p>
            <a:pPr>
              <a:spcAft>
                <a:spcPts val="2353"/>
              </a:spcAft>
            </a:pPr>
            <a:r>
              <a:rPr lang="en-US" sz="1372">
                <a:latin typeface="Segoe UI Semibold" panose="020B0702040204020203" pitchFamily="34" charset="0"/>
                <a:cs typeface="Segoe UI Semibold" panose="020B0702040204020203" pitchFamily="34" charset="0"/>
              </a:rPr>
              <a:t>Traditional virtual machines = hardware virtualization</a:t>
            </a:r>
          </a:p>
        </p:txBody>
      </p:sp>
      <p:sp>
        <p:nvSpPr>
          <p:cNvPr id="23" name="TextBox 22">
            <a:extLst>
              <a:ext uri="{FF2B5EF4-FFF2-40B4-BE49-F238E27FC236}">
                <a16:creationId xmlns:a16="http://schemas.microsoft.com/office/drawing/2014/main" id="{88A36551-00FC-46D1-ABF2-BD3F3F065C82}"/>
              </a:ext>
            </a:extLst>
          </p:cNvPr>
          <p:cNvSpPr txBox="1"/>
          <p:nvPr/>
        </p:nvSpPr>
        <p:spPr>
          <a:xfrm>
            <a:off x="894937" y="4024674"/>
            <a:ext cx="5091572" cy="211209"/>
          </a:xfrm>
          <a:prstGeom prst="rect">
            <a:avLst/>
          </a:prstGeom>
          <a:noFill/>
        </p:spPr>
        <p:txBody>
          <a:bodyPr wrap="square" lIns="0" tIns="0" rIns="0" bIns="0" rtlCol="0">
            <a:spAutoFit/>
          </a:bodyPr>
          <a:lstStyle/>
          <a:p>
            <a:pPr>
              <a:spcAft>
                <a:spcPts val="2353"/>
              </a:spcAft>
            </a:pPr>
            <a:r>
              <a:rPr lang="en-US" sz="1372">
                <a:solidFill>
                  <a:schemeClr val="accent1"/>
                </a:solidFill>
                <a:latin typeface="Segoe UI Semibold" panose="020B0702040204020203" pitchFamily="34" charset="0"/>
                <a:cs typeface="Segoe UI Semibold" panose="020B0702040204020203" pitchFamily="34" charset="0"/>
              </a:rPr>
              <a:t>Windows Server containers</a:t>
            </a:r>
            <a:r>
              <a:rPr lang="en-US" sz="1372">
                <a:latin typeface="Segoe UI Semibold" panose="020B0702040204020203" pitchFamily="34" charset="0"/>
                <a:cs typeface="Segoe UI Semibold" panose="020B0702040204020203" pitchFamily="34" charset="0"/>
              </a:rPr>
              <a:t>: maximum speed and density</a:t>
            </a:r>
          </a:p>
        </p:txBody>
      </p:sp>
      <p:sp>
        <p:nvSpPr>
          <p:cNvPr id="24" name="TextBox 23">
            <a:extLst>
              <a:ext uri="{FF2B5EF4-FFF2-40B4-BE49-F238E27FC236}">
                <a16:creationId xmlns:a16="http://schemas.microsoft.com/office/drawing/2014/main" id="{CD7E33DE-81FE-4529-9C89-0857E19B5DFA}"/>
              </a:ext>
            </a:extLst>
          </p:cNvPr>
          <p:cNvSpPr txBox="1"/>
          <p:nvPr/>
        </p:nvSpPr>
        <p:spPr>
          <a:xfrm>
            <a:off x="6205491" y="4024674"/>
            <a:ext cx="5091572" cy="211209"/>
          </a:xfrm>
          <a:prstGeom prst="rect">
            <a:avLst/>
          </a:prstGeom>
          <a:noFill/>
        </p:spPr>
        <p:txBody>
          <a:bodyPr wrap="square" lIns="0" tIns="0" rIns="0" bIns="0" rtlCol="0">
            <a:spAutoFit/>
          </a:bodyPr>
          <a:lstStyle/>
          <a:p>
            <a:pPr>
              <a:spcAft>
                <a:spcPts val="2353"/>
              </a:spcAft>
            </a:pPr>
            <a:r>
              <a:rPr lang="en-US" sz="1372">
                <a:solidFill>
                  <a:schemeClr val="accent1"/>
                </a:solidFill>
                <a:latin typeface="Segoe UI Semibold" panose="020B0702040204020203" pitchFamily="34" charset="0"/>
                <a:cs typeface="Segoe UI Semibold" panose="020B0702040204020203" pitchFamily="34" charset="0"/>
              </a:rPr>
              <a:t>Hyper-V containers</a:t>
            </a:r>
            <a:r>
              <a:rPr lang="en-US" sz="1372">
                <a:latin typeface="Segoe UI Semibold" panose="020B0702040204020203" pitchFamily="34" charset="0"/>
                <a:cs typeface="Segoe UI Semibold" panose="020B0702040204020203" pitchFamily="34" charset="0"/>
              </a:rPr>
              <a:t>: isolation plus performance</a:t>
            </a:r>
          </a:p>
        </p:txBody>
      </p:sp>
      <p:sp>
        <p:nvSpPr>
          <p:cNvPr id="27" name="Rectangle: Rounded Corners 26">
            <a:extLst>
              <a:ext uri="{FF2B5EF4-FFF2-40B4-BE49-F238E27FC236}">
                <a16:creationId xmlns:a16="http://schemas.microsoft.com/office/drawing/2014/main" id="{4D6A6962-97DE-4BCD-9D4C-CFE695A2ECCE}"/>
              </a:ext>
            </a:extLst>
          </p:cNvPr>
          <p:cNvSpPr/>
          <p:nvPr/>
        </p:nvSpPr>
        <p:spPr bwMode="auto">
          <a:xfrm>
            <a:off x="1123090" y="1985427"/>
            <a:ext cx="4635263" cy="119557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OS</a:t>
            </a:r>
            <a:endParaRPr lang="en-US" sz="2353">
              <a:solidFill>
                <a:schemeClr val="tx1"/>
              </a:soli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7C362033-601D-4384-B785-9BD47725CCCD}"/>
              </a:ext>
            </a:extLst>
          </p:cNvPr>
          <p:cNvSpPr/>
          <p:nvPr/>
        </p:nvSpPr>
        <p:spPr bwMode="auto">
          <a:xfrm>
            <a:off x="2591229" y="2618527"/>
            <a:ext cx="2986526"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a:solidFill>
                  <a:schemeClr val="tx1"/>
                </a:solidFill>
                <a:cs typeface="Segoe UI" pitchFamily="34" charset="0"/>
              </a:rPr>
              <a:t>Kernel</a:t>
            </a:r>
          </a:p>
        </p:txBody>
      </p:sp>
      <p:sp>
        <p:nvSpPr>
          <p:cNvPr id="29" name="Rectangle: Rounded Corners 28">
            <a:extLst>
              <a:ext uri="{FF2B5EF4-FFF2-40B4-BE49-F238E27FC236}">
                <a16:creationId xmlns:a16="http://schemas.microsoft.com/office/drawing/2014/main" id="{CEC6B2ED-4455-4BAF-AC73-D88753574AF4}"/>
              </a:ext>
            </a:extLst>
          </p:cNvPr>
          <p:cNvSpPr/>
          <p:nvPr/>
        </p:nvSpPr>
        <p:spPr bwMode="auto">
          <a:xfrm>
            <a:off x="2591230" y="2110120"/>
            <a:ext cx="1291317"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89642"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a:solidFill>
                  <a:schemeClr val="tx1"/>
                </a:solidFill>
                <a:cs typeface="Segoe UI" pitchFamily="34" charset="0"/>
              </a:rPr>
              <a:t>Applications</a:t>
            </a:r>
          </a:p>
        </p:txBody>
      </p:sp>
      <p:sp>
        <p:nvSpPr>
          <p:cNvPr id="30" name="Rectangle: Rounded Corners 29">
            <a:extLst>
              <a:ext uri="{FF2B5EF4-FFF2-40B4-BE49-F238E27FC236}">
                <a16:creationId xmlns:a16="http://schemas.microsoft.com/office/drawing/2014/main" id="{C6E79E17-736A-439F-88B1-1F6B352F7CA8}"/>
              </a:ext>
            </a:extLst>
          </p:cNvPr>
          <p:cNvSpPr/>
          <p:nvPr/>
        </p:nvSpPr>
        <p:spPr bwMode="auto">
          <a:xfrm>
            <a:off x="3950564"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a:solidFill>
                  <a:schemeClr val="tx1"/>
                </a:solidFill>
                <a:cs typeface="Segoe UI" pitchFamily="34" charset="0"/>
              </a:rPr>
              <a:t>Container</a:t>
            </a:r>
          </a:p>
        </p:txBody>
      </p:sp>
      <p:sp>
        <p:nvSpPr>
          <p:cNvPr id="34" name="Rectangle: Rounded Corners 33">
            <a:extLst>
              <a:ext uri="{FF2B5EF4-FFF2-40B4-BE49-F238E27FC236}">
                <a16:creationId xmlns:a16="http://schemas.microsoft.com/office/drawing/2014/main" id="{F509314F-77D5-42D3-9C4B-341F248E8230}"/>
              </a:ext>
            </a:extLst>
          </p:cNvPr>
          <p:cNvSpPr/>
          <p:nvPr/>
        </p:nvSpPr>
        <p:spPr bwMode="auto">
          <a:xfrm>
            <a:off x="4515635"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a:solidFill>
                  <a:schemeClr val="tx1"/>
                </a:solidFill>
                <a:cs typeface="Segoe UI" pitchFamily="34" charset="0"/>
              </a:rPr>
              <a:t>Container</a:t>
            </a:r>
          </a:p>
        </p:txBody>
      </p:sp>
      <p:sp>
        <p:nvSpPr>
          <p:cNvPr id="35" name="Rectangle: Rounded Corners 34">
            <a:extLst>
              <a:ext uri="{FF2B5EF4-FFF2-40B4-BE49-F238E27FC236}">
                <a16:creationId xmlns:a16="http://schemas.microsoft.com/office/drawing/2014/main" id="{B0774E70-818F-4224-8F32-6A89874F0B00}"/>
              </a:ext>
            </a:extLst>
          </p:cNvPr>
          <p:cNvSpPr/>
          <p:nvPr/>
        </p:nvSpPr>
        <p:spPr bwMode="auto">
          <a:xfrm>
            <a:off x="5080704" y="2110120"/>
            <a:ext cx="497051" cy="426577"/>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4821"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686">
                <a:solidFill>
                  <a:schemeClr val="tx1"/>
                </a:solidFill>
                <a:cs typeface="Segoe UI" pitchFamily="34" charset="0"/>
              </a:rPr>
              <a:t>Container</a:t>
            </a:r>
          </a:p>
        </p:txBody>
      </p:sp>
      <p:sp>
        <p:nvSpPr>
          <p:cNvPr id="26" name="Rectangle: Rounded Corners 25">
            <a:extLst>
              <a:ext uri="{FF2B5EF4-FFF2-40B4-BE49-F238E27FC236}">
                <a16:creationId xmlns:a16="http://schemas.microsoft.com/office/drawing/2014/main" id="{57D670EF-8F1E-43D3-8F01-27D64F4D9A7C}"/>
              </a:ext>
            </a:extLst>
          </p:cNvPr>
          <p:cNvSpPr/>
          <p:nvPr/>
        </p:nvSpPr>
        <p:spPr bwMode="auto">
          <a:xfrm>
            <a:off x="1123090" y="3262832"/>
            <a:ext cx="4635263" cy="42066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Hardware</a:t>
            </a:r>
            <a:endParaRPr lang="en-US" sz="2353">
              <a:solidFill>
                <a:schemeClr val="tx1"/>
              </a:solidFill>
              <a:ea typeface="Segoe UI" pitchFamily="34" charset="0"/>
              <a:cs typeface="Segoe UI" pitchFamily="34" charset="0"/>
            </a:endParaRPr>
          </a:p>
        </p:txBody>
      </p:sp>
      <p:sp>
        <p:nvSpPr>
          <p:cNvPr id="45" name="Rectangle: Rounded Corners 44">
            <a:extLst>
              <a:ext uri="{FF2B5EF4-FFF2-40B4-BE49-F238E27FC236}">
                <a16:creationId xmlns:a16="http://schemas.microsoft.com/office/drawing/2014/main" id="{514EC598-0CBF-4665-A8F6-33B40DE73B5E}"/>
              </a:ext>
            </a:extLst>
          </p:cNvPr>
          <p:cNvSpPr/>
          <p:nvPr/>
        </p:nvSpPr>
        <p:spPr bwMode="auto">
          <a:xfrm>
            <a:off x="1428399" y="5835488"/>
            <a:ext cx="4024645" cy="42066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Hardware</a:t>
            </a:r>
            <a:endParaRPr lang="en-US" sz="2353">
              <a:solidFill>
                <a:schemeClr val="tx1"/>
              </a:solidFill>
              <a:ea typeface="Segoe UI" pitchFamily="34" charset="0"/>
              <a:cs typeface="Segoe UI" pitchFamily="34" charset="0"/>
            </a:endParaRPr>
          </a:p>
        </p:txBody>
      </p:sp>
      <p:sp>
        <p:nvSpPr>
          <p:cNvPr id="47" name="Rectangle: Rounded Corners 46">
            <a:extLst>
              <a:ext uri="{FF2B5EF4-FFF2-40B4-BE49-F238E27FC236}">
                <a16:creationId xmlns:a16="http://schemas.microsoft.com/office/drawing/2014/main" id="{3823428C-B29F-4F56-8022-36EACE4B2037}"/>
              </a:ext>
            </a:extLst>
          </p:cNvPr>
          <p:cNvSpPr/>
          <p:nvPr/>
        </p:nvSpPr>
        <p:spPr bwMode="auto">
          <a:xfrm>
            <a:off x="1428399" y="4645586"/>
            <a:ext cx="1271341" cy="109108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51" name="Rectangle: Rounded Corners 50">
            <a:extLst>
              <a:ext uri="{FF2B5EF4-FFF2-40B4-BE49-F238E27FC236}">
                <a16:creationId xmlns:a16="http://schemas.microsoft.com/office/drawing/2014/main" id="{B7BADBD9-38B1-4795-AEF1-C0A32975F8BA}"/>
              </a:ext>
            </a:extLst>
          </p:cNvPr>
          <p:cNvSpPr/>
          <p:nvPr/>
        </p:nvSpPr>
        <p:spPr bwMode="auto">
          <a:xfrm>
            <a:off x="2815723" y="4645586"/>
            <a:ext cx="1271341" cy="109108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54" name="Rectangle: Rounded Corners 53">
            <a:extLst>
              <a:ext uri="{FF2B5EF4-FFF2-40B4-BE49-F238E27FC236}">
                <a16:creationId xmlns:a16="http://schemas.microsoft.com/office/drawing/2014/main" id="{CBFED247-AF05-4FC3-8556-9AD31A757D3F}"/>
              </a:ext>
            </a:extLst>
          </p:cNvPr>
          <p:cNvSpPr/>
          <p:nvPr/>
        </p:nvSpPr>
        <p:spPr bwMode="auto">
          <a:xfrm>
            <a:off x="4181704" y="4645586"/>
            <a:ext cx="1271341" cy="109108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62" name="Rectangle: Rounded Corners 61">
            <a:extLst>
              <a:ext uri="{FF2B5EF4-FFF2-40B4-BE49-F238E27FC236}">
                <a16:creationId xmlns:a16="http://schemas.microsoft.com/office/drawing/2014/main" id="{000E2669-8307-450C-94DE-7CD6245C8C76}"/>
              </a:ext>
            </a:extLst>
          </p:cNvPr>
          <p:cNvSpPr/>
          <p:nvPr/>
        </p:nvSpPr>
        <p:spPr bwMode="auto">
          <a:xfrm>
            <a:off x="6738955" y="5835488"/>
            <a:ext cx="4024645" cy="420665"/>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Hyper-V</a:t>
            </a:r>
            <a:endParaRPr lang="en-US" sz="2353">
              <a:solidFill>
                <a:schemeClr val="tx1"/>
              </a:solidFill>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84D960E1-E9F6-451F-8CFC-58A3DBCCEA54}"/>
              </a:ext>
            </a:extLst>
          </p:cNvPr>
          <p:cNvSpPr/>
          <p:nvPr/>
        </p:nvSpPr>
        <p:spPr bwMode="auto">
          <a:xfrm>
            <a:off x="6791124" y="4691777"/>
            <a:ext cx="1167001" cy="738151"/>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72" name="Rectangle: Rounded Corners 71">
            <a:extLst>
              <a:ext uri="{FF2B5EF4-FFF2-40B4-BE49-F238E27FC236}">
                <a16:creationId xmlns:a16="http://schemas.microsoft.com/office/drawing/2014/main" id="{311201A1-4513-422C-A11D-EEBB03D8FEB4}"/>
              </a:ext>
            </a:extLst>
          </p:cNvPr>
          <p:cNvSpPr/>
          <p:nvPr/>
        </p:nvSpPr>
        <p:spPr bwMode="auto">
          <a:xfrm>
            <a:off x="6791124" y="5484206"/>
            <a:ext cx="1167001" cy="24082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3391"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a:solidFill>
                  <a:schemeClr val="tx1"/>
                </a:solidFill>
                <a:cs typeface="Segoe UI" pitchFamily="34" charset="0"/>
              </a:rPr>
              <a:t>Kernel</a:t>
            </a:r>
          </a:p>
        </p:txBody>
      </p:sp>
      <p:sp>
        <p:nvSpPr>
          <p:cNvPr id="68" name="Rectangle: Rounded Corners 67">
            <a:extLst>
              <a:ext uri="{FF2B5EF4-FFF2-40B4-BE49-F238E27FC236}">
                <a16:creationId xmlns:a16="http://schemas.microsoft.com/office/drawing/2014/main" id="{C9837C98-76D5-442B-B2D6-A945E92426D3}"/>
              </a:ext>
            </a:extLst>
          </p:cNvPr>
          <p:cNvSpPr/>
          <p:nvPr/>
        </p:nvSpPr>
        <p:spPr bwMode="auto">
          <a:xfrm>
            <a:off x="8178449" y="4691777"/>
            <a:ext cx="1167001" cy="738151"/>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73" name="Rectangle: Rounded Corners 72">
            <a:extLst>
              <a:ext uri="{FF2B5EF4-FFF2-40B4-BE49-F238E27FC236}">
                <a16:creationId xmlns:a16="http://schemas.microsoft.com/office/drawing/2014/main" id="{D9A01201-EE9A-4156-9495-8C6F734C55C2}"/>
              </a:ext>
            </a:extLst>
          </p:cNvPr>
          <p:cNvSpPr/>
          <p:nvPr/>
        </p:nvSpPr>
        <p:spPr bwMode="auto">
          <a:xfrm>
            <a:off x="8178449" y="5484206"/>
            <a:ext cx="1167001" cy="24082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3391"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a:solidFill>
                  <a:schemeClr val="tx1"/>
                </a:solidFill>
                <a:cs typeface="Segoe UI" pitchFamily="34" charset="0"/>
              </a:rPr>
              <a:t>Kernel</a:t>
            </a:r>
          </a:p>
        </p:txBody>
      </p:sp>
      <p:sp>
        <p:nvSpPr>
          <p:cNvPr id="66" name="Rectangle: Rounded Corners 65">
            <a:extLst>
              <a:ext uri="{FF2B5EF4-FFF2-40B4-BE49-F238E27FC236}">
                <a16:creationId xmlns:a16="http://schemas.microsoft.com/office/drawing/2014/main" id="{7DDB2105-2E9C-45BC-A40D-DF9A6C2FBF9A}"/>
              </a:ext>
            </a:extLst>
          </p:cNvPr>
          <p:cNvSpPr/>
          <p:nvPr/>
        </p:nvSpPr>
        <p:spPr bwMode="auto">
          <a:xfrm>
            <a:off x="9544429" y="4691777"/>
            <a:ext cx="1167001" cy="738151"/>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cs typeface="Segoe UI" pitchFamily="34" charset="0"/>
              </a:rPr>
              <a:t>Container</a:t>
            </a:r>
          </a:p>
        </p:txBody>
      </p:sp>
      <p:sp>
        <p:nvSpPr>
          <p:cNvPr id="74" name="Rectangle: Rounded Corners 73">
            <a:extLst>
              <a:ext uri="{FF2B5EF4-FFF2-40B4-BE49-F238E27FC236}">
                <a16:creationId xmlns:a16="http://schemas.microsoft.com/office/drawing/2014/main" id="{EE30F0B3-CB84-4308-8F1C-681EE8B037F9}"/>
              </a:ext>
            </a:extLst>
          </p:cNvPr>
          <p:cNvSpPr/>
          <p:nvPr/>
        </p:nvSpPr>
        <p:spPr bwMode="auto">
          <a:xfrm>
            <a:off x="9544429" y="5484206"/>
            <a:ext cx="1167001" cy="240825"/>
          </a:xfrm>
          <a:prstGeom prst="roundRect">
            <a:avLst>
              <a:gd name="adj" fmla="val 703"/>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03391"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980">
                <a:solidFill>
                  <a:schemeClr val="tx1"/>
                </a:solidFill>
                <a:cs typeface="Segoe UI" pitchFamily="34" charset="0"/>
              </a:rPr>
              <a:t>Kernel</a:t>
            </a:r>
          </a:p>
        </p:txBody>
      </p:sp>
      <p:sp>
        <p:nvSpPr>
          <p:cNvPr id="83" name="Rectangle: Rounded Corners 82">
            <a:extLst>
              <a:ext uri="{FF2B5EF4-FFF2-40B4-BE49-F238E27FC236}">
                <a16:creationId xmlns:a16="http://schemas.microsoft.com/office/drawing/2014/main" id="{F73E0031-622F-4766-9D40-519027660D29}"/>
              </a:ext>
            </a:extLst>
          </p:cNvPr>
          <p:cNvSpPr/>
          <p:nvPr/>
        </p:nvSpPr>
        <p:spPr bwMode="auto">
          <a:xfrm>
            <a:off x="6754575" y="4647668"/>
            <a:ext cx="1237082" cy="1117328"/>
          </a:xfrm>
          <a:prstGeom prst="roundRect">
            <a:avLst>
              <a:gd name="adj" fmla="val 703"/>
            </a:avLst>
          </a:prstGeom>
          <a:noFill/>
          <a:ln w="1270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86" name="Rectangle: Rounded Corners 85">
            <a:extLst>
              <a:ext uri="{FF2B5EF4-FFF2-40B4-BE49-F238E27FC236}">
                <a16:creationId xmlns:a16="http://schemas.microsoft.com/office/drawing/2014/main" id="{2ADF3A11-ACEE-4F4C-BCA2-66C73D88D760}"/>
              </a:ext>
            </a:extLst>
          </p:cNvPr>
          <p:cNvSpPr/>
          <p:nvPr/>
        </p:nvSpPr>
        <p:spPr bwMode="auto">
          <a:xfrm>
            <a:off x="8139196" y="4647668"/>
            <a:ext cx="1237082" cy="1117328"/>
          </a:xfrm>
          <a:prstGeom prst="roundRect">
            <a:avLst>
              <a:gd name="adj" fmla="val 703"/>
            </a:avLst>
          </a:prstGeom>
          <a:noFill/>
          <a:ln w="1270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87" name="Rectangle: Rounded Corners 86">
            <a:extLst>
              <a:ext uri="{FF2B5EF4-FFF2-40B4-BE49-F238E27FC236}">
                <a16:creationId xmlns:a16="http://schemas.microsoft.com/office/drawing/2014/main" id="{45FF9D41-6CD9-4597-AF35-AAF52B5DF5A6}"/>
              </a:ext>
            </a:extLst>
          </p:cNvPr>
          <p:cNvSpPr/>
          <p:nvPr/>
        </p:nvSpPr>
        <p:spPr bwMode="auto">
          <a:xfrm>
            <a:off x="9515211" y="4647668"/>
            <a:ext cx="1237082" cy="1117328"/>
          </a:xfrm>
          <a:prstGeom prst="roundRect">
            <a:avLst>
              <a:gd name="adj" fmla="val 703"/>
            </a:avLst>
          </a:prstGeom>
          <a:noFill/>
          <a:ln w="12700">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chemeClr val="tx1"/>
              </a:solidFill>
              <a:cs typeface="Segoe UI" pitchFamily="34" charset="0"/>
            </a:endParaRPr>
          </a:p>
        </p:txBody>
      </p:sp>
      <p:sp>
        <p:nvSpPr>
          <p:cNvPr id="90" name="Rectangle: Rounded Corners 89">
            <a:extLst>
              <a:ext uri="{FF2B5EF4-FFF2-40B4-BE49-F238E27FC236}">
                <a16:creationId xmlns:a16="http://schemas.microsoft.com/office/drawing/2014/main" id="{748E60AC-117B-4FCC-8CF2-B30DA0EA5104}"/>
              </a:ext>
            </a:extLst>
          </p:cNvPr>
          <p:cNvSpPr/>
          <p:nvPr/>
        </p:nvSpPr>
        <p:spPr bwMode="auto">
          <a:xfrm>
            <a:off x="6433645" y="3176491"/>
            <a:ext cx="4635263"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Hardware</a:t>
            </a:r>
            <a:endParaRPr lang="en-US" sz="2353">
              <a:solidFill>
                <a:schemeClr val="tx1"/>
              </a:solidFill>
              <a:ea typeface="Segoe UI" pitchFamily="34" charset="0"/>
              <a:cs typeface="Segoe UI" pitchFamily="34" charset="0"/>
            </a:endParaRPr>
          </a:p>
        </p:txBody>
      </p:sp>
      <p:sp>
        <p:nvSpPr>
          <p:cNvPr id="93" name="Rectangle: Rounded Corners 92">
            <a:extLst>
              <a:ext uri="{FF2B5EF4-FFF2-40B4-BE49-F238E27FC236}">
                <a16:creationId xmlns:a16="http://schemas.microsoft.com/office/drawing/2014/main" id="{E268CD5D-A926-422F-8E59-4EDA848D4E20}"/>
              </a:ext>
            </a:extLst>
          </p:cNvPr>
          <p:cNvSpPr/>
          <p:nvPr/>
        </p:nvSpPr>
        <p:spPr bwMode="auto">
          <a:xfrm>
            <a:off x="6433645" y="2580960"/>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OS</a:t>
            </a:r>
            <a:endParaRPr lang="en-US" sz="2353">
              <a:solidFill>
                <a:schemeClr val="tx1"/>
              </a:solidFill>
              <a:ea typeface="Segoe UI" pitchFamily="34" charset="0"/>
              <a:cs typeface="Segoe UI" pitchFamily="34" charset="0"/>
            </a:endParaRPr>
          </a:p>
        </p:txBody>
      </p:sp>
      <p:sp>
        <p:nvSpPr>
          <p:cNvPr id="96" name="Rectangle: Rounded Corners 95">
            <a:extLst>
              <a:ext uri="{FF2B5EF4-FFF2-40B4-BE49-F238E27FC236}">
                <a16:creationId xmlns:a16="http://schemas.microsoft.com/office/drawing/2014/main" id="{8E0CD7D9-56CB-4445-836A-34DDE1FC1E1B}"/>
              </a:ext>
            </a:extLst>
          </p:cNvPr>
          <p:cNvSpPr/>
          <p:nvPr/>
        </p:nvSpPr>
        <p:spPr bwMode="auto">
          <a:xfrm>
            <a:off x="6433645" y="1985427"/>
            <a:ext cx="1524481" cy="507006"/>
          </a:xfrm>
          <a:prstGeom prst="roundRect">
            <a:avLst>
              <a:gd name="adj" fmla="val 3125"/>
            </a:avLst>
          </a:prstGeom>
          <a:solidFill>
            <a:srgbClr val="E5E5E5"/>
          </a:solidFill>
          <a:ln w="12700">
            <a:solidFill>
              <a:schemeClr val="tx1">
                <a:alpha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3785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Application</a:t>
            </a:r>
            <a:endParaRPr lang="en-US" sz="2353">
              <a:solidFill>
                <a:schemeClr val="tx1"/>
              </a:solidFill>
              <a:ea typeface="Segoe UI" pitchFamily="34" charset="0"/>
              <a:cs typeface="Segoe UI" pitchFamily="34" charset="0"/>
            </a:endParaRPr>
          </a:p>
        </p:txBody>
      </p:sp>
      <p:sp>
        <p:nvSpPr>
          <p:cNvPr id="104" name="Rectangle: Rounded Corners 103">
            <a:extLst>
              <a:ext uri="{FF2B5EF4-FFF2-40B4-BE49-F238E27FC236}">
                <a16:creationId xmlns:a16="http://schemas.microsoft.com/office/drawing/2014/main" id="{BEF1D284-3066-499A-8EB8-44957256D947}"/>
              </a:ext>
            </a:extLst>
          </p:cNvPr>
          <p:cNvSpPr/>
          <p:nvPr/>
        </p:nvSpPr>
        <p:spPr bwMode="auto">
          <a:xfrm>
            <a:off x="8027360"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a:solidFill>
                  <a:schemeClr val="tx1"/>
                </a:solidFill>
                <a:cs typeface="Segoe UI" pitchFamily="34" charset="0"/>
              </a:rPr>
              <a:t>VM</a:t>
            </a:r>
          </a:p>
        </p:txBody>
      </p:sp>
      <p:sp>
        <p:nvSpPr>
          <p:cNvPr id="105" name="Rectangle: Rounded Corners 104">
            <a:extLst>
              <a:ext uri="{FF2B5EF4-FFF2-40B4-BE49-F238E27FC236}">
                <a16:creationId xmlns:a16="http://schemas.microsoft.com/office/drawing/2014/main" id="{772B933D-6EC0-41D0-89EC-EFF4882E7139}"/>
              </a:ext>
            </a:extLst>
          </p:cNvPr>
          <p:cNvSpPr/>
          <p:nvPr/>
        </p:nvSpPr>
        <p:spPr bwMode="auto">
          <a:xfrm>
            <a:off x="9065954"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a:solidFill>
                  <a:schemeClr val="tx1"/>
                </a:solidFill>
                <a:cs typeface="Segoe UI" pitchFamily="34" charset="0"/>
              </a:rPr>
              <a:t>VM</a:t>
            </a:r>
          </a:p>
        </p:txBody>
      </p:sp>
      <p:sp>
        <p:nvSpPr>
          <p:cNvPr id="106" name="Rectangle: Rounded Corners 105">
            <a:extLst>
              <a:ext uri="{FF2B5EF4-FFF2-40B4-BE49-F238E27FC236}">
                <a16:creationId xmlns:a16="http://schemas.microsoft.com/office/drawing/2014/main" id="{353DFD21-8508-4AAA-A691-92DC55D52EC7}"/>
              </a:ext>
            </a:extLst>
          </p:cNvPr>
          <p:cNvSpPr/>
          <p:nvPr/>
        </p:nvSpPr>
        <p:spPr bwMode="auto">
          <a:xfrm>
            <a:off x="10104547" y="2003575"/>
            <a:ext cx="964362" cy="1084392"/>
          </a:xfrm>
          <a:prstGeom prst="roundRect">
            <a:avLst>
              <a:gd name="adj" fmla="val 2210"/>
            </a:avLst>
          </a:prstGeom>
          <a:solidFill>
            <a:srgbClr val="F2F6FC"/>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80">
                <a:solidFill>
                  <a:schemeClr val="tx1"/>
                </a:solidFill>
                <a:cs typeface="Segoe UI" pitchFamily="34" charset="0"/>
              </a:rPr>
              <a:t>VM</a:t>
            </a:r>
          </a:p>
        </p:txBody>
      </p:sp>
      <p:sp>
        <p:nvSpPr>
          <p:cNvPr id="108" name="Rectangle: Rounded Corners 107">
            <a:extLst>
              <a:ext uri="{FF2B5EF4-FFF2-40B4-BE49-F238E27FC236}">
                <a16:creationId xmlns:a16="http://schemas.microsoft.com/office/drawing/2014/main" id="{26675C0B-EFED-4C13-A9B8-1E0268AF54F7}"/>
              </a:ext>
            </a:extLst>
          </p:cNvPr>
          <p:cNvSpPr/>
          <p:nvPr/>
        </p:nvSpPr>
        <p:spPr bwMode="auto">
          <a:xfrm>
            <a:off x="8139196"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App</a:t>
            </a:r>
            <a:endParaRPr lang="en-US" sz="1176">
              <a:solidFill>
                <a:schemeClr val="tx1"/>
              </a:solidFill>
              <a:cs typeface="Segoe UI" pitchFamily="34" charset="0"/>
            </a:endParaRPr>
          </a:p>
        </p:txBody>
      </p:sp>
      <p:sp>
        <p:nvSpPr>
          <p:cNvPr id="109" name="Rectangle: Rounded Corners 108">
            <a:extLst>
              <a:ext uri="{FF2B5EF4-FFF2-40B4-BE49-F238E27FC236}">
                <a16:creationId xmlns:a16="http://schemas.microsoft.com/office/drawing/2014/main" id="{A655010B-19C6-470C-B985-88EA0AAAAF43}"/>
              </a:ext>
            </a:extLst>
          </p:cNvPr>
          <p:cNvSpPr/>
          <p:nvPr/>
        </p:nvSpPr>
        <p:spPr bwMode="auto">
          <a:xfrm>
            <a:off x="8139196"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OS</a:t>
            </a:r>
            <a:endParaRPr lang="en-US" sz="1176">
              <a:solidFill>
                <a:schemeClr val="tx1"/>
              </a:solidFill>
              <a:cs typeface="Segoe UI" pitchFamily="34" charset="0"/>
            </a:endParaRPr>
          </a:p>
        </p:txBody>
      </p:sp>
      <p:sp>
        <p:nvSpPr>
          <p:cNvPr id="112" name="Rectangle: Rounded Corners 111">
            <a:extLst>
              <a:ext uri="{FF2B5EF4-FFF2-40B4-BE49-F238E27FC236}">
                <a16:creationId xmlns:a16="http://schemas.microsoft.com/office/drawing/2014/main" id="{92E9FC46-AF60-4F37-99A4-4EA99DA1A41A}"/>
              </a:ext>
            </a:extLst>
          </p:cNvPr>
          <p:cNvSpPr/>
          <p:nvPr/>
        </p:nvSpPr>
        <p:spPr bwMode="auto">
          <a:xfrm>
            <a:off x="9158308"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App</a:t>
            </a:r>
            <a:endParaRPr lang="en-US" sz="1176">
              <a:solidFill>
                <a:schemeClr val="tx1"/>
              </a:solidFill>
              <a:cs typeface="Segoe UI" pitchFamily="34" charset="0"/>
            </a:endParaRPr>
          </a:p>
        </p:txBody>
      </p:sp>
      <p:sp>
        <p:nvSpPr>
          <p:cNvPr id="113" name="Rectangle: Rounded Corners 112">
            <a:extLst>
              <a:ext uri="{FF2B5EF4-FFF2-40B4-BE49-F238E27FC236}">
                <a16:creationId xmlns:a16="http://schemas.microsoft.com/office/drawing/2014/main" id="{D3872705-6BCC-40AD-A5C6-B1D95DE5E689}"/>
              </a:ext>
            </a:extLst>
          </p:cNvPr>
          <p:cNvSpPr/>
          <p:nvPr/>
        </p:nvSpPr>
        <p:spPr bwMode="auto">
          <a:xfrm>
            <a:off x="9158308"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OS</a:t>
            </a:r>
            <a:endParaRPr lang="en-US" sz="1176">
              <a:solidFill>
                <a:schemeClr val="tx1"/>
              </a:solidFill>
              <a:cs typeface="Segoe UI" pitchFamily="34" charset="0"/>
            </a:endParaRPr>
          </a:p>
        </p:txBody>
      </p:sp>
      <p:sp>
        <p:nvSpPr>
          <p:cNvPr id="115" name="Rectangle: Rounded Corners 114">
            <a:extLst>
              <a:ext uri="{FF2B5EF4-FFF2-40B4-BE49-F238E27FC236}">
                <a16:creationId xmlns:a16="http://schemas.microsoft.com/office/drawing/2014/main" id="{BF0208AD-E0D5-4B6F-A8E4-14ADA84F7443}"/>
              </a:ext>
            </a:extLst>
          </p:cNvPr>
          <p:cNvSpPr/>
          <p:nvPr/>
        </p:nvSpPr>
        <p:spPr bwMode="auto">
          <a:xfrm>
            <a:off x="10200606" y="230108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App</a:t>
            </a:r>
            <a:endParaRPr lang="en-US" sz="1176">
              <a:solidFill>
                <a:schemeClr val="tx1"/>
              </a:solidFill>
              <a:cs typeface="Segoe UI" pitchFamily="34" charset="0"/>
            </a:endParaRPr>
          </a:p>
        </p:txBody>
      </p:sp>
      <p:sp>
        <p:nvSpPr>
          <p:cNvPr id="116" name="Rectangle: Rounded Corners 115">
            <a:extLst>
              <a:ext uri="{FF2B5EF4-FFF2-40B4-BE49-F238E27FC236}">
                <a16:creationId xmlns:a16="http://schemas.microsoft.com/office/drawing/2014/main" id="{8564E020-BC1F-4FB3-87F4-A998F0A4C4F9}"/>
              </a:ext>
            </a:extLst>
          </p:cNvPr>
          <p:cNvSpPr/>
          <p:nvPr/>
        </p:nvSpPr>
        <p:spPr bwMode="auto">
          <a:xfrm>
            <a:off x="10200606" y="2687133"/>
            <a:ext cx="772241" cy="299535"/>
          </a:xfrm>
          <a:prstGeom prst="roundRect">
            <a:avLst>
              <a:gd name="adj" fmla="val 703"/>
            </a:avLst>
          </a:prstGeom>
          <a:solidFill>
            <a:srgbClr val="DADEE4"/>
          </a:solidFill>
          <a:ln w="12700">
            <a:solidFill>
              <a:schemeClr val="accent5">
                <a:lumMod val="75000"/>
                <a:lumOff val="25000"/>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13749"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686">
                <a:solidFill>
                  <a:schemeClr val="tx1"/>
                </a:solidFill>
                <a:cs typeface="Segoe UI" pitchFamily="34" charset="0"/>
              </a:rPr>
              <a:t>OS</a:t>
            </a:r>
            <a:endParaRPr lang="en-US" sz="1176">
              <a:solidFill>
                <a:schemeClr val="tx1"/>
              </a:solidFill>
              <a:cs typeface="Segoe UI" pitchFamily="34" charset="0"/>
            </a:endParaRPr>
          </a:p>
        </p:txBody>
      </p:sp>
      <p:grpSp>
        <p:nvGrpSpPr>
          <p:cNvPr id="5" name="Group 4">
            <a:extLst>
              <a:ext uri="{FF2B5EF4-FFF2-40B4-BE49-F238E27FC236}">
                <a16:creationId xmlns:a16="http://schemas.microsoft.com/office/drawing/2014/main" id="{AA48EFA4-EB86-445E-8322-A3AB1A16D7F6}"/>
              </a:ext>
            </a:extLst>
          </p:cNvPr>
          <p:cNvGrpSpPr/>
          <p:nvPr/>
        </p:nvGrpSpPr>
        <p:grpSpPr>
          <a:xfrm>
            <a:off x="1823923" y="5049990"/>
            <a:ext cx="480296" cy="525618"/>
            <a:chOff x="-159879" y="3757361"/>
            <a:chExt cx="777240" cy="850583"/>
          </a:xfrm>
        </p:grpSpPr>
        <p:sp>
          <p:nvSpPr>
            <p:cNvPr id="91" name="Freeform: Shape 90">
              <a:extLst>
                <a:ext uri="{FF2B5EF4-FFF2-40B4-BE49-F238E27FC236}">
                  <a16:creationId xmlns:a16="http://schemas.microsoft.com/office/drawing/2014/main" id="{800E391C-688A-44C9-84EB-EBFD03F49A1C}"/>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92" name="Freeform: Shape 91">
              <a:extLst>
                <a:ext uri="{FF2B5EF4-FFF2-40B4-BE49-F238E27FC236}">
                  <a16:creationId xmlns:a16="http://schemas.microsoft.com/office/drawing/2014/main" id="{56FDC24C-8A59-432A-BA61-5644B9A56BBF}"/>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94" name="Freeform: Shape 93">
              <a:extLst>
                <a:ext uri="{FF2B5EF4-FFF2-40B4-BE49-F238E27FC236}">
                  <a16:creationId xmlns:a16="http://schemas.microsoft.com/office/drawing/2014/main" id="{F9609995-0AF3-458F-A178-C2C57CB89B7A}"/>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95" name="Group 94">
            <a:extLst>
              <a:ext uri="{FF2B5EF4-FFF2-40B4-BE49-F238E27FC236}">
                <a16:creationId xmlns:a16="http://schemas.microsoft.com/office/drawing/2014/main" id="{3E484BE5-AF35-42AD-96BC-A15448A489D9}"/>
              </a:ext>
            </a:extLst>
          </p:cNvPr>
          <p:cNvGrpSpPr/>
          <p:nvPr/>
        </p:nvGrpSpPr>
        <p:grpSpPr>
          <a:xfrm>
            <a:off x="3211247" y="5049990"/>
            <a:ext cx="480296" cy="525618"/>
            <a:chOff x="-159879" y="3757361"/>
            <a:chExt cx="777240" cy="850583"/>
          </a:xfrm>
        </p:grpSpPr>
        <p:sp>
          <p:nvSpPr>
            <p:cNvPr id="97" name="Freeform: Shape 96">
              <a:extLst>
                <a:ext uri="{FF2B5EF4-FFF2-40B4-BE49-F238E27FC236}">
                  <a16:creationId xmlns:a16="http://schemas.microsoft.com/office/drawing/2014/main" id="{04C76B34-BFC9-401E-A1E8-AAAD2FF4B786}"/>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98" name="Freeform: Shape 97">
              <a:extLst>
                <a:ext uri="{FF2B5EF4-FFF2-40B4-BE49-F238E27FC236}">
                  <a16:creationId xmlns:a16="http://schemas.microsoft.com/office/drawing/2014/main" id="{6672D5F0-2630-49E2-8D16-7F5EFAD0AE15}"/>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01" name="Freeform: Shape 100">
              <a:extLst>
                <a:ext uri="{FF2B5EF4-FFF2-40B4-BE49-F238E27FC236}">
                  <a16:creationId xmlns:a16="http://schemas.microsoft.com/office/drawing/2014/main" id="{8A6CEF7C-8267-41F2-8E23-A7C7B32DD077}"/>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02" name="Group 101">
            <a:extLst>
              <a:ext uri="{FF2B5EF4-FFF2-40B4-BE49-F238E27FC236}">
                <a16:creationId xmlns:a16="http://schemas.microsoft.com/office/drawing/2014/main" id="{5B9F56D4-A28F-458F-9187-EDE28229B769}"/>
              </a:ext>
            </a:extLst>
          </p:cNvPr>
          <p:cNvGrpSpPr/>
          <p:nvPr/>
        </p:nvGrpSpPr>
        <p:grpSpPr>
          <a:xfrm>
            <a:off x="4577226" y="5049990"/>
            <a:ext cx="480296" cy="525618"/>
            <a:chOff x="-159879" y="3757361"/>
            <a:chExt cx="777240" cy="850583"/>
          </a:xfrm>
        </p:grpSpPr>
        <p:sp>
          <p:nvSpPr>
            <p:cNvPr id="107" name="Freeform: Shape 106">
              <a:extLst>
                <a:ext uri="{FF2B5EF4-FFF2-40B4-BE49-F238E27FC236}">
                  <a16:creationId xmlns:a16="http://schemas.microsoft.com/office/drawing/2014/main" id="{87740106-9285-4964-9F49-F5326DF1E5AD}"/>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10" name="Freeform: Shape 109">
              <a:extLst>
                <a:ext uri="{FF2B5EF4-FFF2-40B4-BE49-F238E27FC236}">
                  <a16:creationId xmlns:a16="http://schemas.microsoft.com/office/drawing/2014/main" id="{DCBA5C54-E508-4028-8574-63A3F74CE7F2}"/>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18" name="Freeform: Shape 117">
              <a:extLst>
                <a:ext uri="{FF2B5EF4-FFF2-40B4-BE49-F238E27FC236}">
                  <a16:creationId xmlns:a16="http://schemas.microsoft.com/office/drawing/2014/main" id="{39808A11-07F0-4497-9390-A076188BB814}"/>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19" name="Group 118">
            <a:extLst>
              <a:ext uri="{FF2B5EF4-FFF2-40B4-BE49-F238E27FC236}">
                <a16:creationId xmlns:a16="http://schemas.microsoft.com/office/drawing/2014/main" id="{32B5DB61-71B2-44DA-B106-5E5ACF533924}"/>
              </a:ext>
            </a:extLst>
          </p:cNvPr>
          <p:cNvGrpSpPr/>
          <p:nvPr/>
        </p:nvGrpSpPr>
        <p:grpSpPr>
          <a:xfrm>
            <a:off x="7227646" y="5016165"/>
            <a:ext cx="290940" cy="318394"/>
            <a:chOff x="-159879" y="3757361"/>
            <a:chExt cx="777240" cy="850583"/>
          </a:xfrm>
        </p:grpSpPr>
        <p:sp>
          <p:nvSpPr>
            <p:cNvPr id="120" name="Freeform: Shape 119">
              <a:extLst>
                <a:ext uri="{FF2B5EF4-FFF2-40B4-BE49-F238E27FC236}">
                  <a16:creationId xmlns:a16="http://schemas.microsoft.com/office/drawing/2014/main" id="{5C881274-42D6-431F-AB22-6B81D75C5267}"/>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21" name="Freeform: Shape 120">
              <a:extLst>
                <a:ext uri="{FF2B5EF4-FFF2-40B4-BE49-F238E27FC236}">
                  <a16:creationId xmlns:a16="http://schemas.microsoft.com/office/drawing/2014/main" id="{934987B8-FDBB-4535-AC15-33226EC95577}"/>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27" name="Freeform: Shape 126">
              <a:extLst>
                <a:ext uri="{FF2B5EF4-FFF2-40B4-BE49-F238E27FC236}">
                  <a16:creationId xmlns:a16="http://schemas.microsoft.com/office/drawing/2014/main" id="{E462DBC9-ED38-48DD-B4AA-F3728402275B}"/>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28" name="Group 127">
            <a:extLst>
              <a:ext uri="{FF2B5EF4-FFF2-40B4-BE49-F238E27FC236}">
                <a16:creationId xmlns:a16="http://schemas.microsoft.com/office/drawing/2014/main" id="{BCB2F4AE-CFA6-43AD-8B02-35E55082916B}"/>
              </a:ext>
            </a:extLst>
          </p:cNvPr>
          <p:cNvGrpSpPr/>
          <p:nvPr/>
        </p:nvGrpSpPr>
        <p:grpSpPr>
          <a:xfrm>
            <a:off x="8605806" y="5016165"/>
            <a:ext cx="290940" cy="318394"/>
            <a:chOff x="-159879" y="3757361"/>
            <a:chExt cx="777240" cy="850583"/>
          </a:xfrm>
        </p:grpSpPr>
        <p:sp>
          <p:nvSpPr>
            <p:cNvPr id="129" name="Freeform: Shape 128">
              <a:extLst>
                <a:ext uri="{FF2B5EF4-FFF2-40B4-BE49-F238E27FC236}">
                  <a16:creationId xmlns:a16="http://schemas.microsoft.com/office/drawing/2014/main" id="{55D23931-2193-47A5-8F5F-D32F0AEC2A12}"/>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30" name="Freeform: Shape 129">
              <a:extLst>
                <a:ext uri="{FF2B5EF4-FFF2-40B4-BE49-F238E27FC236}">
                  <a16:creationId xmlns:a16="http://schemas.microsoft.com/office/drawing/2014/main" id="{0D6FFE43-6FA4-4FAC-B2CD-42E6530543CC}"/>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31" name="Freeform: Shape 130">
              <a:extLst>
                <a:ext uri="{FF2B5EF4-FFF2-40B4-BE49-F238E27FC236}">
                  <a16:creationId xmlns:a16="http://schemas.microsoft.com/office/drawing/2014/main" id="{CA746581-E84F-4B9C-948C-89DEC22364D9}"/>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32" name="Group 131">
            <a:extLst>
              <a:ext uri="{FF2B5EF4-FFF2-40B4-BE49-F238E27FC236}">
                <a16:creationId xmlns:a16="http://schemas.microsoft.com/office/drawing/2014/main" id="{2355457C-2B0C-4ECF-AA16-ACFFB04AB3FB}"/>
              </a:ext>
            </a:extLst>
          </p:cNvPr>
          <p:cNvGrpSpPr/>
          <p:nvPr/>
        </p:nvGrpSpPr>
        <p:grpSpPr>
          <a:xfrm>
            <a:off x="9982459" y="5016165"/>
            <a:ext cx="290940" cy="318394"/>
            <a:chOff x="-159879" y="3757361"/>
            <a:chExt cx="777240" cy="850583"/>
          </a:xfrm>
        </p:grpSpPr>
        <p:sp>
          <p:nvSpPr>
            <p:cNvPr id="133" name="Freeform: Shape 132">
              <a:extLst>
                <a:ext uri="{FF2B5EF4-FFF2-40B4-BE49-F238E27FC236}">
                  <a16:creationId xmlns:a16="http://schemas.microsoft.com/office/drawing/2014/main" id="{B38C4D16-D694-4A46-A16E-A15900260833}"/>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34" name="Freeform: Shape 133">
              <a:extLst>
                <a:ext uri="{FF2B5EF4-FFF2-40B4-BE49-F238E27FC236}">
                  <a16:creationId xmlns:a16="http://schemas.microsoft.com/office/drawing/2014/main" id="{5FF51D38-5353-43C9-8405-5AA96D2D2DFE}"/>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35" name="Freeform: Shape 134">
              <a:extLst>
                <a:ext uri="{FF2B5EF4-FFF2-40B4-BE49-F238E27FC236}">
                  <a16:creationId xmlns:a16="http://schemas.microsoft.com/office/drawing/2014/main" id="{662B7310-83D3-431B-AAE3-7361E545167D}"/>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3" name="Group 12">
            <a:extLst>
              <a:ext uri="{FF2B5EF4-FFF2-40B4-BE49-F238E27FC236}">
                <a16:creationId xmlns:a16="http://schemas.microsoft.com/office/drawing/2014/main" id="{7EA0ACBE-8A53-45B5-9CDA-AF69720D6CBB}"/>
              </a:ext>
            </a:extLst>
          </p:cNvPr>
          <p:cNvGrpSpPr/>
          <p:nvPr/>
        </p:nvGrpSpPr>
        <p:grpSpPr>
          <a:xfrm>
            <a:off x="6896969" y="5923593"/>
            <a:ext cx="241939" cy="244454"/>
            <a:chOff x="882651" y="200026"/>
            <a:chExt cx="763587" cy="771525"/>
          </a:xfrm>
        </p:grpSpPr>
        <p:sp>
          <p:nvSpPr>
            <p:cNvPr id="9" name="Freeform 5">
              <a:extLst>
                <a:ext uri="{FF2B5EF4-FFF2-40B4-BE49-F238E27FC236}">
                  <a16:creationId xmlns:a16="http://schemas.microsoft.com/office/drawing/2014/main" id="{61AB900A-2ACD-42B8-B8F6-B2F0248512A6}"/>
                </a:ext>
              </a:extLst>
            </p:cNvPr>
            <p:cNvSpPr>
              <a:spLocks/>
            </p:cNvSpPr>
            <p:nvPr/>
          </p:nvSpPr>
          <p:spPr bwMode="auto">
            <a:xfrm>
              <a:off x="1252538" y="200026"/>
              <a:ext cx="393700" cy="354013"/>
            </a:xfrm>
            <a:custGeom>
              <a:avLst/>
              <a:gdLst>
                <a:gd name="T0" fmla="*/ 139 w 139"/>
                <a:gd name="T1" fmla="*/ 0 h 125"/>
                <a:gd name="T2" fmla="*/ 0 w 139"/>
                <a:gd name="T3" fmla="*/ 21 h 125"/>
                <a:gd name="T4" fmla="*/ 0 w 139"/>
                <a:gd name="T5" fmla="*/ 125 h 125"/>
                <a:gd name="T6" fmla="*/ 139 w 139"/>
                <a:gd name="T7" fmla="*/ 124 h 125"/>
                <a:gd name="T8" fmla="*/ 139 w 139"/>
                <a:gd name="T9" fmla="*/ 0 h 125"/>
              </a:gdLst>
              <a:ahLst/>
              <a:cxnLst>
                <a:cxn ang="0">
                  <a:pos x="T0" y="T1"/>
                </a:cxn>
                <a:cxn ang="0">
                  <a:pos x="T2" y="T3"/>
                </a:cxn>
                <a:cxn ang="0">
                  <a:pos x="T4" y="T5"/>
                </a:cxn>
                <a:cxn ang="0">
                  <a:pos x="T6" y="T7"/>
                </a:cxn>
                <a:cxn ang="0">
                  <a:pos x="T8" y="T9"/>
                </a:cxn>
              </a:cxnLst>
              <a:rect l="0" t="0" r="r" b="b"/>
              <a:pathLst>
                <a:path w="139" h="125">
                  <a:moveTo>
                    <a:pt x="139" y="0"/>
                  </a:moveTo>
                  <a:cubicBezTo>
                    <a:pt x="93" y="7"/>
                    <a:pt x="46" y="14"/>
                    <a:pt x="0" y="21"/>
                  </a:cubicBezTo>
                  <a:cubicBezTo>
                    <a:pt x="0" y="55"/>
                    <a:pt x="0" y="90"/>
                    <a:pt x="0" y="125"/>
                  </a:cubicBezTo>
                  <a:cubicBezTo>
                    <a:pt x="46" y="124"/>
                    <a:pt x="93" y="124"/>
                    <a:pt x="139" y="124"/>
                  </a:cubicBezTo>
                  <a:cubicBezTo>
                    <a:pt x="139" y="82"/>
                    <a:pt x="139" y="41"/>
                    <a:pt x="139" y="0"/>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0" name="Freeform 6">
              <a:extLst>
                <a:ext uri="{FF2B5EF4-FFF2-40B4-BE49-F238E27FC236}">
                  <a16:creationId xmlns:a16="http://schemas.microsoft.com/office/drawing/2014/main" id="{E1996704-C031-44EF-96C5-ABC05887C674}"/>
                </a:ext>
              </a:extLst>
            </p:cNvPr>
            <p:cNvSpPr>
              <a:spLocks/>
            </p:cNvSpPr>
            <p:nvPr/>
          </p:nvSpPr>
          <p:spPr bwMode="auto">
            <a:xfrm>
              <a:off x="882651" y="265113"/>
              <a:ext cx="296863" cy="288925"/>
            </a:xfrm>
            <a:custGeom>
              <a:avLst/>
              <a:gdLst>
                <a:gd name="T0" fmla="*/ 105 w 105"/>
                <a:gd name="T1" fmla="*/ 0 h 102"/>
                <a:gd name="T2" fmla="*/ 0 w 105"/>
                <a:gd name="T3" fmla="*/ 14 h 102"/>
                <a:gd name="T4" fmla="*/ 0 w 105"/>
                <a:gd name="T5" fmla="*/ 102 h 102"/>
                <a:gd name="T6" fmla="*/ 8 w 105"/>
                <a:gd name="T7" fmla="*/ 102 h 102"/>
                <a:gd name="T8" fmla="*/ 103 w 105"/>
                <a:gd name="T9" fmla="*/ 102 h 102"/>
                <a:gd name="T10" fmla="*/ 105 w 105"/>
                <a:gd name="T11" fmla="*/ 102 h 102"/>
                <a:gd name="T12" fmla="*/ 105 w 105"/>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5" h="102">
                  <a:moveTo>
                    <a:pt x="105" y="0"/>
                  </a:moveTo>
                  <a:cubicBezTo>
                    <a:pt x="70" y="4"/>
                    <a:pt x="35" y="9"/>
                    <a:pt x="0" y="14"/>
                  </a:cubicBezTo>
                  <a:cubicBezTo>
                    <a:pt x="0" y="102"/>
                    <a:pt x="0" y="102"/>
                    <a:pt x="0" y="102"/>
                  </a:cubicBezTo>
                  <a:cubicBezTo>
                    <a:pt x="2" y="102"/>
                    <a:pt x="5" y="102"/>
                    <a:pt x="8" y="102"/>
                  </a:cubicBezTo>
                  <a:cubicBezTo>
                    <a:pt x="39" y="102"/>
                    <a:pt x="71" y="102"/>
                    <a:pt x="103" y="102"/>
                  </a:cubicBezTo>
                  <a:cubicBezTo>
                    <a:pt x="103" y="102"/>
                    <a:pt x="104" y="102"/>
                    <a:pt x="105" y="102"/>
                  </a:cubicBezTo>
                  <a:cubicBezTo>
                    <a:pt x="105" y="68"/>
                    <a:pt x="105" y="34"/>
                    <a:pt x="105" y="0"/>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1" name="Freeform 7">
              <a:extLst>
                <a:ext uri="{FF2B5EF4-FFF2-40B4-BE49-F238E27FC236}">
                  <a16:creationId xmlns:a16="http://schemas.microsoft.com/office/drawing/2014/main" id="{91C88A70-C074-4511-A1CD-43EB36E96D73}"/>
                </a:ext>
              </a:extLst>
            </p:cNvPr>
            <p:cNvSpPr>
              <a:spLocks/>
            </p:cNvSpPr>
            <p:nvPr/>
          </p:nvSpPr>
          <p:spPr bwMode="auto">
            <a:xfrm>
              <a:off x="882651" y="620713"/>
              <a:ext cx="296863" cy="288925"/>
            </a:xfrm>
            <a:custGeom>
              <a:avLst/>
              <a:gdLst>
                <a:gd name="T0" fmla="*/ 10 w 105"/>
                <a:gd name="T1" fmla="*/ 0 h 102"/>
                <a:gd name="T2" fmla="*/ 0 w 105"/>
                <a:gd name="T3" fmla="*/ 0 h 102"/>
                <a:gd name="T4" fmla="*/ 0 w 105"/>
                <a:gd name="T5" fmla="*/ 88 h 102"/>
                <a:gd name="T6" fmla="*/ 105 w 105"/>
                <a:gd name="T7" fmla="*/ 102 h 102"/>
                <a:gd name="T8" fmla="*/ 105 w 105"/>
                <a:gd name="T9" fmla="*/ 0 h 102"/>
                <a:gd name="T10" fmla="*/ 100 w 105"/>
                <a:gd name="T11" fmla="*/ 0 h 102"/>
                <a:gd name="T12" fmla="*/ 10 w 105"/>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05" h="102">
                  <a:moveTo>
                    <a:pt x="10" y="0"/>
                  </a:moveTo>
                  <a:cubicBezTo>
                    <a:pt x="7" y="0"/>
                    <a:pt x="3" y="0"/>
                    <a:pt x="0" y="0"/>
                  </a:cubicBezTo>
                  <a:cubicBezTo>
                    <a:pt x="0" y="88"/>
                    <a:pt x="0" y="88"/>
                    <a:pt x="0" y="88"/>
                  </a:cubicBezTo>
                  <a:cubicBezTo>
                    <a:pt x="35" y="93"/>
                    <a:pt x="70" y="97"/>
                    <a:pt x="105" y="102"/>
                  </a:cubicBezTo>
                  <a:cubicBezTo>
                    <a:pt x="105" y="68"/>
                    <a:pt x="105" y="34"/>
                    <a:pt x="105" y="0"/>
                  </a:cubicBezTo>
                  <a:cubicBezTo>
                    <a:pt x="103" y="0"/>
                    <a:pt x="102" y="0"/>
                    <a:pt x="100" y="0"/>
                  </a:cubicBezTo>
                  <a:cubicBezTo>
                    <a:pt x="70" y="0"/>
                    <a:pt x="40" y="0"/>
                    <a:pt x="10" y="0"/>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2" name="Freeform 8">
              <a:extLst>
                <a:ext uri="{FF2B5EF4-FFF2-40B4-BE49-F238E27FC236}">
                  <a16:creationId xmlns:a16="http://schemas.microsoft.com/office/drawing/2014/main" id="{0F17B6E0-B4FC-412B-84C3-59385F7CA6CD}"/>
                </a:ext>
              </a:extLst>
            </p:cNvPr>
            <p:cNvSpPr>
              <a:spLocks/>
            </p:cNvSpPr>
            <p:nvPr/>
          </p:nvSpPr>
          <p:spPr bwMode="auto">
            <a:xfrm>
              <a:off x="1249363" y="623888"/>
              <a:ext cx="396875" cy="347663"/>
            </a:xfrm>
            <a:custGeom>
              <a:avLst/>
              <a:gdLst>
                <a:gd name="T0" fmla="*/ 140 w 140"/>
                <a:gd name="T1" fmla="*/ 0 h 123"/>
                <a:gd name="T2" fmla="*/ 0 w 140"/>
                <a:gd name="T3" fmla="*/ 0 h 123"/>
                <a:gd name="T4" fmla="*/ 1 w 140"/>
                <a:gd name="T5" fmla="*/ 103 h 123"/>
                <a:gd name="T6" fmla="*/ 140 w 140"/>
                <a:gd name="T7" fmla="*/ 123 h 123"/>
                <a:gd name="T8" fmla="*/ 140 w 140"/>
                <a:gd name="T9" fmla="*/ 0 h 123"/>
              </a:gdLst>
              <a:ahLst/>
              <a:cxnLst>
                <a:cxn ang="0">
                  <a:pos x="T0" y="T1"/>
                </a:cxn>
                <a:cxn ang="0">
                  <a:pos x="T2" y="T3"/>
                </a:cxn>
                <a:cxn ang="0">
                  <a:pos x="T4" y="T5"/>
                </a:cxn>
                <a:cxn ang="0">
                  <a:pos x="T6" y="T7"/>
                </a:cxn>
                <a:cxn ang="0">
                  <a:pos x="T8" y="T9"/>
                </a:cxn>
              </a:cxnLst>
              <a:rect l="0" t="0" r="r" b="b"/>
              <a:pathLst>
                <a:path w="140" h="123">
                  <a:moveTo>
                    <a:pt x="140" y="0"/>
                  </a:moveTo>
                  <a:cubicBezTo>
                    <a:pt x="94" y="0"/>
                    <a:pt x="47" y="0"/>
                    <a:pt x="0" y="0"/>
                  </a:cubicBezTo>
                  <a:cubicBezTo>
                    <a:pt x="0" y="34"/>
                    <a:pt x="0" y="69"/>
                    <a:pt x="1" y="103"/>
                  </a:cubicBezTo>
                  <a:cubicBezTo>
                    <a:pt x="47" y="109"/>
                    <a:pt x="94" y="116"/>
                    <a:pt x="140" y="123"/>
                  </a:cubicBezTo>
                  <a:cubicBezTo>
                    <a:pt x="140" y="82"/>
                    <a:pt x="140" y="41"/>
                    <a:pt x="140" y="0"/>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78" name="Group 77">
            <a:extLst>
              <a:ext uri="{FF2B5EF4-FFF2-40B4-BE49-F238E27FC236}">
                <a16:creationId xmlns:a16="http://schemas.microsoft.com/office/drawing/2014/main" id="{50EDEA7C-69F6-4CD3-905C-F5CB76F47430}"/>
              </a:ext>
            </a:extLst>
          </p:cNvPr>
          <p:cNvGrpSpPr/>
          <p:nvPr/>
        </p:nvGrpSpPr>
        <p:grpSpPr>
          <a:xfrm>
            <a:off x="6920760" y="5528431"/>
            <a:ext cx="140538" cy="143363"/>
            <a:chOff x="893763" y="-434975"/>
            <a:chExt cx="869950" cy="869950"/>
          </a:xfrm>
        </p:grpSpPr>
        <p:sp>
          <p:nvSpPr>
            <p:cNvPr id="17" name="Freeform 12">
              <a:extLst>
                <a:ext uri="{FF2B5EF4-FFF2-40B4-BE49-F238E27FC236}">
                  <a16:creationId xmlns:a16="http://schemas.microsoft.com/office/drawing/2014/main" id="{5813B93D-2696-463A-BED6-C1E06D8AA71B}"/>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8" name="Rectangle 13">
              <a:extLst>
                <a:ext uri="{FF2B5EF4-FFF2-40B4-BE49-F238E27FC236}">
                  <a16:creationId xmlns:a16="http://schemas.microsoft.com/office/drawing/2014/main" id="{15A123DA-69A5-4658-AFC4-C9135DEA0886}"/>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 name="Line 14">
              <a:extLst>
                <a:ext uri="{FF2B5EF4-FFF2-40B4-BE49-F238E27FC236}">
                  <a16:creationId xmlns:a16="http://schemas.microsoft.com/office/drawing/2014/main" id="{423C41F9-1405-4C4C-B51C-F4E24B021195}"/>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1" name="Line 15">
              <a:extLst>
                <a:ext uri="{FF2B5EF4-FFF2-40B4-BE49-F238E27FC236}">
                  <a16:creationId xmlns:a16="http://schemas.microsoft.com/office/drawing/2014/main" id="{25DA60EF-0F97-4BE0-B8EE-866E6D0ACC00}"/>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2" name="Line 16">
              <a:extLst>
                <a:ext uri="{FF2B5EF4-FFF2-40B4-BE49-F238E27FC236}">
                  <a16:creationId xmlns:a16="http://schemas.microsoft.com/office/drawing/2014/main" id="{F4116E0F-77E6-46BF-8619-6C793424B931}"/>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3" name="Line 17">
              <a:extLst>
                <a:ext uri="{FF2B5EF4-FFF2-40B4-BE49-F238E27FC236}">
                  <a16:creationId xmlns:a16="http://schemas.microsoft.com/office/drawing/2014/main" id="{9501C936-6D80-480C-8AAA-54AF5189946D}"/>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36" name="Line 18">
              <a:extLst>
                <a:ext uri="{FF2B5EF4-FFF2-40B4-BE49-F238E27FC236}">
                  <a16:creationId xmlns:a16="http://schemas.microsoft.com/office/drawing/2014/main" id="{9A691911-DC76-426E-A5FD-EF5BED56F884}"/>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4" name="Line 19">
              <a:extLst>
                <a:ext uri="{FF2B5EF4-FFF2-40B4-BE49-F238E27FC236}">
                  <a16:creationId xmlns:a16="http://schemas.microsoft.com/office/drawing/2014/main" id="{95351014-8F39-4028-8EF2-C6538B9A34F5}"/>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57" name="Line 20">
              <a:extLst>
                <a:ext uri="{FF2B5EF4-FFF2-40B4-BE49-F238E27FC236}">
                  <a16:creationId xmlns:a16="http://schemas.microsoft.com/office/drawing/2014/main" id="{49CF9260-D4BF-4D70-B95A-4F7D92C856FE}"/>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61" name="Line 22">
              <a:extLst>
                <a:ext uri="{FF2B5EF4-FFF2-40B4-BE49-F238E27FC236}">
                  <a16:creationId xmlns:a16="http://schemas.microsoft.com/office/drawing/2014/main" id="{FBA6336E-E33A-45E0-9B2C-2DD69368581B}"/>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63" name="Line 23">
              <a:extLst>
                <a:ext uri="{FF2B5EF4-FFF2-40B4-BE49-F238E27FC236}">
                  <a16:creationId xmlns:a16="http://schemas.microsoft.com/office/drawing/2014/main" id="{C92308F8-B80F-4077-9262-648B575A285C}"/>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64" name="Line 24">
              <a:extLst>
                <a:ext uri="{FF2B5EF4-FFF2-40B4-BE49-F238E27FC236}">
                  <a16:creationId xmlns:a16="http://schemas.microsoft.com/office/drawing/2014/main" id="{7C584CE6-BBAC-4CB2-ACA4-1CF84C6C62B4}"/>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65" name="Line 25">
              <a:extLst>
                <a:ext uri="{FF2B5EF4-FFF2-40B4-BE49-F238E27FC236}">
                  <a16:creationId xmlns:a16="http://schemas.microsoft.com/office/drawing/2014/main" id="{DEC19865-0AED-44B7-AF04-57C2E6C72A40}"/>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77" name="Line 26">
              <a:extLst>
                <a:ext uri="{FF2B5EF4-FFF2-40B4-BE49-F238E27FC236}">
                  <a16:creationId xmlns:a16="http://schemas.microsoft.com/office/drawing/2014/main" id="{6AEBEC9A-4280-4EFC-9B27-F6C847579C4B}"/>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38" name="Group 137">
            <a:extLst>
              <a:ext uri="{FF2B5EF4-FFF2-40B4-BE49-F238E27FC236}">
                <a16:creationId xmlns:a16="http://schemas.microsoft.com/office/drawing/2014/main" id="{435CDDAF-B27A-48A1-8EF8-87A9DBF2AEAB}"/>
              </a:ext>
            </a:extLst>
          </p:cNvPr>
          <p:cNvGrpSpPr/>
          <p:nvPr/>
        </p:nvGrpSpPr>
        <p:grpSpPr>
          <a:xfrm>
            <a:off x="8304528" y="5528431"/>
            <a:ext cx="140538" cy="143363"/>
            <a:chOff x="893763" y="-434975"/>
            <a:chExt cx="869950" cy="869950"/>
          </a:xfrm>
        </p:grpSpPr>
        <p:sp>
          <p:nvSpPr>
            <p:cNvPr id="139" name="Freeform 12">
              <a:extLst>
                <a:ext uri="{FF2B5EF4-FFF2-40B4-BE49-F238E27FC236}">
                  <a16:creationId xmlns:a16="http://schemas.microsoft.com/office/drawing/2014/main" id="{E7F830BA-5984-4BE4-B0BF-86D694048EF5}"/>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0" name="Rectangle 13">
              <a:extLst>
                <a:ext uri="{FF2B5EF4-FFF2-40B4-BE49-F238E27FC236}">
                  <a16:creationId xmlns:a16="http://schemas.microsoft.com/office/drawing/2014/main" id="{55AF047E-43D5-41D0-A42A-EFB19BA3A36C}"/>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1" name="Line 14">
              <a:extLst>
                <a:ext uri="{FF2B5EF4-FFF2-40B4-BE49-F238E27FC236}">
                  <a16:creationId xmlns:a16="http://schemas.microsoft.com/office/drawing/2014/main" id="{D7BE00D2-66D4-400A-873D-ADBBEFE33E39}"/>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2" name="Line 15">
              <a:extLst>
                <a:ext uri="{FF2B5EF4-FFF2-40B4-BE49-F238E27FC236}">
                  <a16:creationId xmlns:a16="http://schemas.microsoft.com/office/drawing/2014/main" id="{47C450F5-8553-4740-BD08-60EE303CEDB6}"/>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3" name="Line 16">
              <a:extLst>
                <a:ext uri="{FF2B5EF4-FFF2-40B4-BE49-F238E27FC236}">
                  <a16:creationId xmlns:a16="http://schemas.microsoft.com/office/drawing/2014/main" id="{A6AF7E90-8AB1-4062-8D3D-5596FE5751DD}"/>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4" name="Line 17">
              <a:extLst>
                <a:ext uri="{FF2B5EF4-FFF2-40B4-BE49-F238E27FC236}">
                  <a16:creationId xmlns:a16="http://schemas.microsoft.com/office/drawing/2014/main" id="{1E4EBA6D-73EC-4BBA-8CB9-1DEA90900FA5}"/>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5" name="Line 18">
              <a:extLst>
                <a:ext uri="{FF2B5EF4-FFF2-40B4-BE49-F238E27FC236}">
                  <a16:creationId xmlns:a16="http://schemas.microsoft.com/office/drawing/2014/main" id="{072EAD15-63AC-4C35-85D1-8F663DB891BB}"/>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6" name="Line 19">
              <a:extLst>
                <a:ext uri="{FF2B5EF4-FFF2-40B4-BE49-F238E27FC236}">
                  <a16:creationId xmlns:a16="http://schemas.microsoft.com/office/drawing/2014/main" id="{080DB07C-12D1-4A4E-95C5-B11C21707DB0}"/>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7" name="Line 20">
              <a:extLst>
                <a:ext uri="{FF2B5EF4-FFF2-40B4-BE49-F238E27FC236}">
                  <a16:creationId xmlns:a16="http://schemas.microsoft.com/office/drawing/2014/main" id="{7EAC4E5F-EB24-4AAB-9B83-0F1A96F5E79F}"/>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8" name="Line 22">
              <a:extLst>
                <a:ext uri="{FF2B5EF4-FFF2-40B4-BE49-F238E27FC236}">
                  <a16:creationId xmlns:a16="http://schemas.microsoft.com/office/drawing/2014/main" id="{080E018B-6E95-4CD0-A153-023A015F1D10}"/>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9" name="Line 23">
              <a:extLst>
                <a:ext uri="{FF2B5EF4-FFF2-40B4-BE49-F238E27FC236}">
                  <a16:creationId xmlns:a16="http://schemas.microsoft.com/office/drawing/2014/main" id="{08204330-1BFB-4366-ADD8-1CB1F37399A1}"/>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0" name="Line 24">
              <a:extLst>
                <a:ext uri="{FF2B5EF4-FFF2-40B4-BE49-F238E27FC236}">
                  <a16:creationId xmlns:a16="http://schemas.microsoft.com/office/drawing/2014/main" id="{14449E96-8F80-4C4D-967F-E59158110378}"/>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1" name="Line 25">
              <a:extLst>
                <a:ext uri="{FF2B5EF4-FFF2-40B4-BE49-F238E27FC236}">
                  <a16:creationId xmlns:a16="http://schemas.microsoft.com/office/drawing/2014/main" id="{C692BB46-92F7-4DC8-9163-CA8A65DC89A4}"/>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2" name="Line 26">
              <a:extLst>
                <a:ext uri="{FF2B5EF4-FFF2-40B4-BE49-F238E27FC236}">
                  <a16:creationId xmlns:a16="http://schemas.microsoft.com/office/drawing/2014/main" id="{CDF8EEB5-350A-4C95-8DE4-7ED4A68357A6}"/>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53" name="Group 152">
            <a:extLst>
              <a:ext uri="{FF2B5EF4-FFF2-40B4-BE49-F238E27FC236}">
                <a16:creationId xmlns:a16="http://schemas.microsoft.com/office/drawing/2014/main" id="{2DDF4D68-C0DE-4622-BF03-1F0AD7060542}"/>
              </a:ext>
            </a:extLst>
          </p:cNvPr>
          <p:cNvGrpSpPr/>
          <p:nvPr/>
        </p:nvGrpSpPr>
        <p:grpSpPr>
          <a:xfrm>
            <a:off x="9677179" y="5528431"/>
            <a:ext cx="140538" cy="143363"/>
            <a:chOff x="893763" y="-434975"/>
            <a:chExt cx="869950" cy="869950"/>
          </a:xfrm>
        </p:grpSpPr>
        <p:sp>
          <p:nvSpPr>
            <p:cNvPr id="154" name="Freeform 12">
              <a:extLst>
                <a:ext uri="{FF2B5EF4-FFF2-40B4-BE49-F238E27FC236}">
                  <a16:creationId xmlns:a16="http://schemas.microsoft.com/office/drawing/2014/main" id="{CD0C5C21-8894-41C5-A114-2C204F2863C1}"/>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5" name="Rectangle 13">
              <a:extLst>
                <a:ext uri="{FF2B5EF4-FFF2-40B4-BE49-F238E27FC236}">
                  <a16:creationId xmlns:a16="http://schemas.microsoft.com/office/drawing/2014/main" id="{51C651E7-26FB-471F-80A0-97B0D36F6903}"/>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6" name="Line 14">
              <a:extLst>
                <a:ext uri="{FF2B5EF4-FFF2-40B4-BE49-F238E27FC236}">
                  <a16:creationId xmlns:a16="http://schemas.microsoft.com/office/drawing/2014/main" id="{AA28F965-901D-4F6A-AE19-4CC3B4C1AA25}"/>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7" name="Line 15">
              <a:extLst>
                <a:ext uri="{FF2B5EF4-FFF2-40B4-BE49-F238E27FC236}">
                  <a16:creationId xmlns:a16="http://schemas.microsoft.com/office/drawing/2014/main" id="{F1C69F02-C3A3-4E7F-98AE-303BB806910A}"/>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8" name="Line 16">
              <a:extLst>
                <a:ext uri="{FF2B5EF4-FFF2-40B4-BE49-F238E27FC236}">
                  <a16:creationId xmlns:a16="http://schemas.microsoft.com/office/drawing/2014/main" id="{3795209A-70CF-44BE-946C-B3284938C87F}"/>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9" name="Line 17">
              <a:extLst>
                <a:ext uri="{FF2B5EF4-FFF2-40B4-BE49-F238E27FC236}">
                  <a16:creationId xmlns:a16="http://schemas.microsoft.com/office/drawing/2014/main" id="{4B9A57D7-7666-47EA-9069-80AF13D22310}"/>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0" name="Line 18">
              <a:extLst>
                <a:ext uri="{FF2B5EF4-FFF2-40B4-BE49-F238E27FC236}">
                  <a16:creationId xmlns:a16="http://schemas.microsoft.com/office/drawing/2014/main" id="{5F23D7E0-F0CE-44AE-A5CA-265F6BF52A72}"/>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1" name="Line 19">
              <a:extLst>
                <a:ext uri="{FF2B5EF4-FFF2-40B4-BE49-F238E27FC236}">
                  <a16:creationId xmlns:a16="http://schemas.microsoft.com/office/drawing/2014/main" id="{24C81469-F1D1-464B-98B4-A495D066ABF2}"/>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2" name="Line 20">
              <a:extLst>
                <a:ext uri="{FF2B5EF4-FFF2-40B4-BE49-F238E27FC236}">
                  <a16:creationId xmlns:a16="http://schemas.microsoft.com/office/drawing/2014/main" id="{D592DC77-4478-4C3D-A6FD-55F8A0656D75}"/>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3" name="Line 22">
              <a:extLst>
                <a:ext uri="{FF2B5EF4-FFF2-40B4-BE49-F238E27FC236}">
                  <a16:creationId xmlns:a16="http://schemas.microsoft.com/office/drawing/2014/main" id="{60DA187E-3F83-458A-BDA3-C6A3C3675044}"/>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4" name="Line 23">
              <a:extLst>
                <a:ext uri="{FF2B5EF4-FFF2-40B4-BE49-F238E27FC236}">
                  <a16:creationId xmlns:a16="http://schemas.microsoft.com/office/drawing/2014/main" id="{713E7562-57E9-4666-97AA-05E64F682506}"/>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5" name="Line 24">
              <a:extLst>
                <a:ext uri="{FF2B5EF4-FFF2-40B4-BE49-F238E27FC236}">
                  <a16:creationId xmlns:a16="http://schemas.microsoft.com/office/drawing/2014/main" id="{2976B159-9A07-4D11-9C15-C427F1774561}"/>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6" name="Line 25">
              <a:extLst>
                <a:ext uri="{FF2B5EF4-FFF2-40B4-BE49-F238E27FC236}">
                  <a16:creationId xmlns:a16="http://schemas.microsoft.com/office/drawing/2014/main" id="{2D45AD15-C8D5-4162-8DE7-981D6EBAFDAE}"/>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7" name="Line 26">
              <a:extLst>
                <a:ext uri="{FF2B5EF4-FFF2-40B4-BE49-F238E27FC236}">
                  <a16:creationId xmlns:a16="http://schemas.microsoft.com/office/drawing/2014/main" id="{4BFED783-C3B1-4F69-A2F5-08F21783ED74}"/>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68" name="Group 167">
            <a:extLst>
              <a:ext uri="{FF2B5EF4-FFF2-40B4-BE49-F238E27FC236}">
                <a16:creationId xmlns:a16="http://schemas.microsoft.com/office/drawing/2014/main" id="{A241511F-24B3-43F1-9CC5-D228FAC2E68C}"/>
              </a:ext>
            </a:extLst>
          </p:cNvPr>
          <p:cNvGrpSpPr/>
          <p:nvPr/>
        </p:nvGrpSpPr>
        <p:grpSpPr>
          <a:xfrm>
            <a:off x="2696652" y="2703732"/>
            <a:ext cx="254081" cy="259187"/>
            <a:chOff x="893763" y="-434975"/>
            <a:chExt cx="869950" cy="869950"/>
          </a:xfrm>
        </p:grpSpPr>
        <p:sp>
          <p:nvSpPr>
            <p:cNvPr id="169" name="Freeform 12">
              <a:extLst>
                <a:ext uri="{FF2B5EF4-FFF2-40B4-BE49-F238E27FC236}">
                  <a16:creationId xmlns:a16="http://schemas.microsoft.com/office/drawing/2014/main" id="{68C5B4CE-E4FE-4C2E-9671-5926F6E1D9D9}"/>
                </a:ext>
              </a:extLst>
            </p:cNvPr>
            <p:cNvSpPr>
              <a:spLocks/>
            </p:cNvSpPr>
            <p:nvPr/>
          </p:nvSpPr>
          <p:spPr bwMode="auto">
            <a:xfrm>
              <a:off x="1158142" y="-179534"/>
              <a:ext cx="345953" cy="359073"/>
            </a:xfrm>
            <a:custGeom>
              <a:avLst/>
              <a:gdLst>
                <a:gd name="T0" fmla="*/ 125 w 142"/>
                <a:gd name="T1" fmla="*/ 146 h 146"/>
                <a:gd name="T2" fmla="*/ 18 w 142"/>
                <a:gd name="T3" fmla="*/ 146 h 146"/>
                <a:gd name="T4" fmla="*/ 0 w 142"/>
                <a:gd name="T5" fmla="*/ 128 h 146"/>
                <a:gd name="T6" fmla="*/ 0 w 142"/>
                <a:gd name="T7" fmla="*/ 19 h 146"/>
                <a:gd name="T8" fmla="*/ 18 w 142"/>
                <a:gd name="T9" fmla="*/ 0 h 146"/>
                <a:gd name="T10" fmla="*/ 125 w 142"/>
                <a:gd name="T11" fmla="*/ 0 h 146"/>
                <a:gd name="T12" fmla="*/ 142 w 142"/>
                <a:gd name="T13" fmla="*/ 19 h 146"/>
                <a:gd name="T14" fmla="*/ 142 w 142"/>
                <a:gd name="T15" fmla="*/ 128 h 146"/>
                <a:gd name="T16" fmla="*/ 125 w 142"/>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6">
                  <a:moveTo>
                    <a:pt x="125" y="146"/>
                  </a:moveTo>
                  <a:cubicBezTo>
                    <a:pt x="18" y="146"/>
                    <a:pt x="18" y="146"/>
                    <a:pt x="18" y="146"/>
                  </a:cubicBezTo>
                  <a:cubicBezTo>
                    <a:pt x="8" y="146"/>
                    <a:pt x="0" y="138"/>
                    <a:pt x="0" y="128"/>
                  </a:cubicBezTo>
                  <a:cubicBezTo>
                    <a:pt x="0" y="19"/>
                    <a:pt x="0" y="19"/>
                    <a:pt x="0" y="19"/>
                  </a:cubicBezTo>
                  <a:cubicBezTo>
                    <a:pt x="0" y="9"/>
                    <a:pt x="8" y="0"/>
                    <a:pt x="18" y="0"/>
                  </a:cubicBezTo>
                  <a:cubicBezTo>
                    <a:pt x="125" y="0"/>
                    <a:pt x="125" y="0"/>
                    <a:pt x="125" y="0"/>
                  </a:cubicBezTo>
                  <a:cubicBezTo>
                    <a:pt x="134" y="0"/>
                    <a:pt x="142" y="9"/>
                    <a:pt x="142" y="19"/>
                  </a:cubicBezTo>
                  <a:cubicBezTo>
                    <a:pt x="142" y="128"/>
                    <a:pt x="142" y="128"/>
                    <a:pt x="142" y="128"/>
                  </a:cubicBezTo>
                  <a:cubicBezTo>
                    <a:pt x="142" y="138"/>
                    <a:pt x="134" y="146"/>
                    <a:pt x="125" y="146"/>
                  </a:cubicBezTo>
                  <a:close/>
                </a:path>
              </a:pathLst>
            </a:cu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0" name="Rectangle 13">
              <a:extLst>
                <a:ext uri="{FF2B5EF4-FFF2-40B4-BE49-F238E27FC236}">
                  <a16:creationId xmlns:a16="http://schemas.microsoft.com/office/drawing/2014/main" id="{46EBC802-8C1E-4DB9-A80F-D3A6E710BC78}"/>
                </a:ext>
              </a:extLst>
            </p:cNvPr>
            <p:cNvSpPr>
              <a:spLocks noChangeArrowheads="1"/>
            </p:cNvSpPr>
            <p:nvPr/>
          </p:nvSpPr>
          <p:spPr bwMode="auto">
            <a:xfrm>
              <a:off x="1006475" y="-325438"/>
              <a:ext cx="641350" cy="650876"/>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1" name="Line 14">
              <a:extLst>
                <a:ext uri="{FF2B5EF4-FFF2-40B4-BE49-F238E27FC236}">
                  <a16:creationId xmlns:a16="http://schemas.microsoft.com/office/drawing/2014/main" id="{EEF3816F-65D4-4F35-B9EA-6253851B2025}"/>
                </a:ext>
              </a:extLst>
            </p:cNvPr>
            <p:cNvSpPr>
              <a:spLocks noChangeShapeType="1"/>
            </p:cNvSpPr>
            <p:nvPr/>
          </p:nvSpPr>
          <p:spPr bwMode="auto">
            <a:xfrm flipV="1">
              <a:off x="111918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2" name="Line 15">
              <a:extLst>
                <a:ext uri="{FF2B5EF4-FFF2-40B4-BE49-F238E27FC236}">
                  <a16:creationId xmlns:a16="http://schemas.microsoft.com/office/drawing/2014/main" id="{99527B1A-A21D-4013-B147-CE77490F1CA1}"/>
                </a:ext>
              </a:extLst>
            </p:cNvPr>
            <p:cNvSpPr>
              <a:spLocks noChangeShapeType="1"/>
            </p:cNvSpPr>
            <p:nvPr/>
          </p:nvSpPr>
          <p:spPr bwMode="auto">
            <a:xfrm flipV="1">
              <a:off x="1325563"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3" name="Line 16">
              <a:extLst>
                <a:ext uri="{FF2B5EF4-FFF2-40B4-BE49-F238E27FC236}">
                  <a16:creationId xmlns:a16="http://schemas.microsoft.com/office/drawing/2014/main" id="{7BE68B0A-B2DC-4E9B-9071-1004E094BFE4}"/>
                </a:ext>
              </a:extLst>
            </p:cNvPr>
            <p:cNvSpPr>
              <a:spLocks noChangeShapeType="1"/>
            </p:cNvSpPr>
            <p:nvPr/>
          </p:nvSpPr>
          <p:spPr bwMode="auto">
            <a:xfrm flipV="1">
              <a:off x="1531938" y="-434975"/>
              <a:ext cx="0" cy="98425"/>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4" name="Line 17">
              <a:extLst>
                <a:ext uri="{FF2B5EF4-FFF2-40B4-BE49-F238E27FC236}">
                  <a16:creationId xmlns:a16="http://schemas.microsoft.com/office/drawing/2014/main" id="{E3C82854-DD56-4095-8DE6-101B06269BEC}"/>
                </a:ext>
              </a:extLst>
            </p:cNvPr>
            <p:cNvSpPr>
              <a:spLocks noChangeShapeType="1"/>
            </p:cNvSpPr>
            <p:nvPr/>
          </p:nvSpPr>
          <p:spPr bwMode="auto">
            <a:xfrm flipV="1">
              <a:off x="111918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5" name="Line 18">
              <a:extLst>
                <a:ext uri="{FF2B5EF4-FFF2-40B4-BE49-F238E27FC236}">
                  <a16:creationId xmlns:a16="http://schemas.microsoft.com/office/drawing/2014/main" id="{888F2497-117B-4E09-9FC8-48FFC9408EEF}"/>
                </a:ext>
              </a:extLst>
            </p:cNvPr>
            <p:cNvSpPr>
              <a:spLocks noChangeShapeType="1"/>
            </p:cNvSpPr>
            <p:nvPr/>
          </p:nvSpPr>
          <p:spPr bwMode="auto">
            <a:xfrm flipV="1">
              <a:off x="1325563"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6" name="Line 19">
              <a:extLst>
                <a:ext uri="{FF2B5EF4-FFF2-40B4-BE49-F238E27FC236}">
                  <a16:creationId xmlns:a16="http://schemas.microsoft.com/office/drawing/2014/main" id="{90257D77-D4B6-4F3D-A9E9-261BFB6F2E80}"/>
                </a:ext>
              </a:extLst>
            </p:cNvPr>
            <p:cNvSpPr>
              <a:spLocks noChangeShapeType="1"/>
            </p:cNvSpPr>
            <p:nvPr/>
          </p:nvSpPr>
          <p:spPr bwMode="auto">
            <a:xfrm flipV="1">
              <a:off x="1531938" y="333375"/>
              <a:ext cx="0" cy="10160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7" name="Line 20">
              <a:extLst>
                <a:ext uri="{FF2B5EF4-FFF2-40B4-BE49-F238E27FC236}">
                  <a16:creationId xmlns:a16="http://schemas.microsoft.com/office/drawing/2014/main" id="{C2ED882D-21A0-4034-A7DB-51D5062D5A66}"/>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8" name="Line 22">
              <a:extLst>
                <a:ext uri="{FF2B5EF4-FFF2-40B4-BE49-F238E27FC236}">
                  <a16:creationId xmlns:a16="http://schemas.microsoft.com/office/drawing/2014/main" id="{9A39EB23-DEC3-4A91-A262-B84E039DC878}"/>
                </a:ext>
              </a:extLst>
            </p:cNvPr>
            <p:cNvSpPr>
              <a:spLocks noChangeShapeType="1"/>
            </p:cNvSpPr>
            <p:nvPr/>
          </p:nvSpPr>
          <p:spPr bwMode="auto">
            <a:xfrm>
              <a:off x="1662113" y="0"/>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9" name="Line 23">
              <a:extLst>
                <a:ext uri="{FF2B5EF4-FFF2-40B4-BE49-F238E27FC236}">
                  <a16:creationId xmlns:a16="http://schemas.microsoft.com/office/drawing/2014/main" id="{898BEF5F-060E-4476-A087-F8D2007A0EDC}"/>
                </a:ext>
              </a:extLst>
            </p:cNvPr>
            <p:cNvSpPr>
              <a:spLocks noChangeShapeType="1"/>
            </p:cNvSpPr>
            <p:nvPr/>
          </p:nvSpPr>
          <p:spPr bwMode="auto">
            <a:xfrm>
              <a:off x="1662113" y="206375"/>
              <a:ext cx="1016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80" name="Line 24">
              <a:extLst>
                <a:ext uri="{FF2B5EF4-FFF2-40B4-BE49-F238E27FC236}">
                  <a16:creationId xmlns:a16="http://schemas.microsoft.com/office/drawing/2014/main" id="{A990858B-955C-4DF8-AD20-043E48C8B9EF}"/>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81" name="Line 25">
              <a:extLst>
                <a:ext uri="{FF2B5EF4-FFF2-40B4-BE49-F238E27FC236}">
                  <a16:creationId xmlns:a16="http://schemas.microsoft.com/office/drawing/2014/main" id="{76134822-0AA5-4C4A-B174-409BD3BCD77D}"/>
                </a:ext>
              </a:extLst>
            </p:cNvPr>
            <p:cNvSpPr>
              <a:spLocks noChangeShapeType="1"/>
            </p:cNvSpPr>
            <p:nvPr/>
          </p:nvSpPr>
          <p:spPr bwMode="auto">
            <a:xfrm>
              <a:off x="893763" y="0"/>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82" name="Line 26">
              <a:extLst>
                <a:ext uri="{FF2B5EF4-FFF2-40B4-BE49-F238E27FC236}">
                  <a16:creationId xmlns:a16="http://schemas.microsoft.com/office/drawing/2014/main" id="{05603068-005A-47E4-AB91-428774B577E7}"/>
                </a:ext>
              </a:extLst>
            </p:cNvPr>
            <p:cNvSpPr>
              <a:spLocks noChangeShapeType="1"/>
            </p:cNvSpPr>
            <p:nvPr/>
          </p:nvSpPr>
          <p:spPr bwMode="auto">
            <a:xfrm>
              <a:off x="893763" y="206375"/>
              <a:ext cx="98425"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183" name="Group 182">
            <a:extLst>
              <a:ext uri="{FF2B5EF4-FFF2-40B4-BE49-F238E27FC236}">
                <a16:creationId xmlns:a16="http://schemas.microsoft.com/office/drawing/2014/main" id="{03C4CA92-8D40-427E-9600-82B9926C0A3D}"/>
              </a:ext>
            </a:extLst>
          </p:cNvPr>
          <p:cNvGrpSpPr/>
          <p:nvPr/>
        </p:nvGrpSpPr>
        <p:grpSpPr>
          <a:xfrm>
            <a:off x="4119372" y="2285592"/>
            <a:ext cx="159438" cy="174483"/>
            <a:chOff x="-159879" y="3757361"/>
            <a:chExt cx="777240" cy="850583"/>
          </a:xfrm>
        </p:grpSpPr>
        <p:sp>
          <p:nvSpPr>
            <p:cNvPr id="184" name="Freeform: Shape 183">
              <a:extLst>
                <a:ext uri="{FF2B5EF4-FFF2-40B4-BE49-F238E27FC236}">
                  <a16:creationId xmlns:a16="http://schemas.microsoft.com/office/drawing/2014/main" id="{1509B89E-0300-4646-AB5A-379DAC29C555}"/>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85" name="Freeform: Shape 184">
              <a:extLst>
                <a:ext uri="{FF2B5EF4-FFF2-40B4-BE49-F238E27FC236}">
                  <a16:creationId xmlns:a16="http://schemas.microsoft.com/office/drawing/2014/main" id="{FAD857DC-5248-4AEA-BE5C-8AB506D39887}"/>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86" name="Freeform: Shape 185">
              <a:extLst>
                <a:ext uri="{FF2B5EF4-FFF2-40B4-BE49-F238E27FC236}">
                  <a16:creationId xmlns:a16="http://schemas.microsoft.com/office/drawing/2014/main" id="{E6CB25B5-2BDD-41D0-9743-11B4B7DC197A}"/>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87" name="Group 186">
            <a:extLst>
              <a:ext uri="{FF2B5EF4-FFF2-40B4-BE49-F238E27FC236}">
                <a16:creationId xmlns:a16="http://schemas.microsoft.com/office/drawing/2014/main" id="{EF0B1F6D-9565-4ABA-AB14-9858DEECAB4F}"/>
              </a:ext>
            </a:extLst>
          </p:cNvPr>
          <p:cNvGrpSpPr/>
          <p:nvPr/>
        </p:nvGrpSpPr>
        <p:grpSpPr>
          <a:xfrm>
            <a:off x="4684441" y="2285592"/>
            <a:ext cx="159438" cy="174483"/>
            <a:chOff x="-159879" y="3757361"/>
            <a:chExt cx="777240" cy="850583"/>
          </a:xfrm>
        </p:grpSpPr>
        <p:sp>
          <p:nvSpPr>
            <p:cNvPr id="188" name="Freeform: Shape 187">
              <a:extLst>
                <a:ext uri="{FF2B5EF4-FFF2-40B4-BE49-F238E27FC236}">
                  <a16:creationId xmlns:a16="http://schemas.microsoft.com/office/drawing/2014/main" id="{F91C8301-9097-4FB8-80F9-7AB1AEE648F1}"/>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89" name="Freeform: Shape 188">
              <a:extLst>
                <a:ext uri="{FF2B5EF4-FFF2-40B4-BE49-F238E27FC236}">
                  <a16:creationId xmlns:a16="http://schemas.microsoft.com/office/drawing/2014/main" id="{2F6372DA-CE74-43F6-93F4-F6AFE63FC7CB}"/>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90" name="Freeform: Shape 189">
              <a:extLst>
                <a:ext uri="{FF2B5EF4-FFF2-40B4-BE49-F238E27FC236}">
                  <a16:creationId xmlns:a16="http://schemas.microsoft.com/office/drawing/2014/main" id="{2D077A1B-A45C-487B-B03D-0F92FA785870}"/>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191" name="Group 190">
            <a:extLst>
              <a:ext uri="{FF2B5EF4-FFF2-40B4-BE49-F238E27FC236}">
                <a16:creationId xmlns:a16="http://schemas.microsoft.com/office/drawing/2014/main" id="{12CE5A20-CDDE-47EA-B204-A91F994D8C1D}"/>
              </a:ext>
            </a:extLst>
          </p:cNvPr>
          <p:cNvGrpSpPr/>
          <p:nvPr/>
        </p:nvGrpSpPr>
        <p:grpSpPr>
          <a:xfrm>
            <a:off x="5246098" y="2285592"/>
            <a:ext cx="159438" cy="174483"/>
            <a:chOff x="-159879" y="3757361"/>
            <a:chExt cx="777240" cy="850583"/>
          </a:xfrm>
        </p:grpSpPr>
        <p:sp>
          <p:nvSpPr>
            <p:cNvPr id="192" name="Freeform: Shape 191">
              <a:extLst>
                <a:ext uri="{FF2B5EF4-FFF2-40B4-BE49-F238E27FC236}">
                  <a16:creationId xmlns:a16="http://schemas.microsoft.com/office/drawing/2014/main" id="{7636F483-A14E-4B93-87CA-6C12DC48CBFD}"/>
                </a:ext>
              </a:extLst>
            </p:cNvPr>
            <p:cNvSpPr/>
            <p:nvPr/>
          </p:nvSpPr>
          <p:spPr>
            <a:xfrm>
              <a:off x="-159879" y="3757361"/>
              <a:ext cx="771525" cy="447675"/>
            </a:xfrm>
            <a:custGeom>
              <a:avLst/>
              <a:gdLst/>
              <a:ahLst/>
              <a:cxnLst/>
              <a:rect l="0" t="0" r="0" b="0"/>
              <a:pathLst>
                <a:path w="771525" h="447675">
                  <a:moveTo>
                    <a:pt x="21431" y="224314"/>
                  </a:moveTo>
                  <a:lnTo>
                    <a:pt x="389096" y="428149"/>
                  </a:lnTo>
                  <a:lnTo>
                    <a:pt x="756761" y="224314"/>
                  </a:lnTo>
                  <a:lnTo>
                    <a:pt x="389096" y="21431"/>
                  </a:lnTo>
                  <a:close/>
                </a:path>
              </a:pathLst>
            </a:custGeom>
            <a:noFill/>
            <a:ln w="12700" cap="rnd">
              <a:solidFill>
                <a:schemeClr val="tx1"/>
              </a:solidFill>
              <a:prstDash val="solid"/>
              <a:round/>
            </a:ln>
          </p:spPr>
          <p:txBody>
            <a:bodyPr/>
            <a:lstStyle/>
            <a:p>
              <a:endParaRPr lang="en-US" sz="1765"/>
            </a:p>
          </p:txBody>
        </p:sp>
        <p:sp>
          <p:nvSpPr>
            <p:cNvPr id="193" name="Freeform: Shape 192">
              <a:extLst>
                <a:ext uri="{FF2B5EF4-FFF2-40B4-BE49-F238E27FC236}">
                  <a16:creationId xmlns:a16="http://schemas.microsoft.com/office/drawing/2014/main" id="{F410D409-8CD3-4CB8-9D08-C26050B43090}"/>
                </a:ext>
              </a:extLst>
            </p:cNvPr>
            <p:cNvSpPr/>
            <p:nvPr/>
          </p:nvSpPr>
          <p:spPr>
            <a:xfrm>
              <a:off x="-159879" y="3960244"/>
              <a:ext cx="409575" cy="647700"/>
            </a:xfrm>
            <a:custGeom>
              <a:avLst/>
              <a:gdLst/>
              <a:ahLst/>
              <a:cxnLst/>
              <a:rect l="0" t="0" r="0" b="0"/>
              <a:pathLst>
                <a:path w="409575" h="647700">
                  <a:moveTo>
                    <a:pt x="21431" y="21431"/>
                  </a:moveTo>
                  <a:lnTo>
                    <a:pt x="21431" y="428149"/>
                  </a:lnTo>
                  <a:lnTo>
                    <a:pt x="389096" y="631984"/>
                  </a:lnTo>
                  <a:lnTo>
                    <a:pt x="389096" y="225266"/>
                  </a:lnTo>
                  <a:close/>
                </a:path>
              </a:pathLst>
            </a:custGeom>
            <a:noFill/>
            <a:ln w="12700" cap="rnd">
              <a:solidFill>
                <a:schemeClr val="tx1"/>
              </a:solidFill>
              <a:prstDash val="solid"/>
              <a:round/>
            </a:ln>
          </p:spPr>
          <p:txBody>
            <a:bodyPr/>
            <a:lstStyle/>
            <a:p>
              <a:endParaRPr lang="en-US" sz="1765"/>
            </a:p>
          </p:txBody>
        </p:sp>
        <p:sp>
          <p:nvSpPr>
            <p:cNvPr id="194" name="Freeform: Shape 193">
              <a:extLst>
                <a:ext uri="{FF2B5EF4-FFF2-40B4-BE49-F238E27FC236}">
                  <a16:creationId xmlns:a16="http://schemas.microsoft.com/office/drawing/2014/main" id="{FEEB0ED3-6D1B-4C3C-A970-E7B7378C0BCF}"/>
                </a:ext>
              </a:extLst>
            </p:cNvPr>
            <p:cNvSpPr/>
            <p:nvPr/>
          </p:nvSpPr>
          <p:spPr>
            <a:xfrm>
              <a:off x="207786" y="3960244"/>
              <a:ext cx="409575" cy="647700"/>
            </a:xfrm>
            <a:custGeom>
              <a:avLst/>
              <a:gdLst/>
              <a:ahLst/>
              <a:cxnLst/>
              <a:rect l="0" t="0" r="0" b="0"/>
              <a:pathLst>
                <a:path w="409575" h="647700">
                  <a:moveTo>
                    <a:pt x="389096" y="21431"/>
                  </a:moveTo>
                  <a:lnTo>
                    <a:pt x="389096" y="428149"/>
                  </a:lnTo>
                  <a:lnTo>
                    <a:pt x="21431" y="631984"/>
                  </a:lnTo>
                  <a:lnTo>
                    <a:pt x="21431" y="225266"/>
                  </a:lnTo>
                  <a:close/>
                </a:path>
              </a:pathLst>
            </a:custGeom>
            <a:noFill/>
            <a:ln w="12700" cap="rnd">
              <a:solidFill>
                <a:schemeClr val="tx1"/>
              </a:solidFill>
              <a:prstDash val="solid"/>
              <a:round/>
            </a:ln>
          </p:spPr>
          <p:txBody>
            <a:bodyPr/>
            <a:lstStyle/>
            <a:p>
              <a:endParaRPr lang="en-US" sz="1765"/>
            </a:p>
          </p:txBody>
        </p:sp>
      </p:grpSp>
      <p:grpSp>
        <p:nvGrpSpPr>
          <p:cNvPr id="204" name="Group 203">
            <a:extLst>
              <a:ext uri="{FF2B5EF4-FFF2-40B4-BE49-F238E27FC236}">
                <a16:creationId xmlns:a16="http://schemas.microsoft.com/office/drawing/2014/main" id="{FAB59069-2D0A-43A4-904F-13532EFBD0E5}"/>
              </a:ext>
            </a:extLst>
          </p:cNvPr>
          <p:cNvGrpSpPr/>
          <p:nvPr/>
        </p:nvGrpSpPr>
        <p:grpSpPr>
          <a:xfrm>
            <a:off x="8209910" y="2385490"/>
            <a:ext cx="178398" cy="141002"/>
            <a:chOff x="11757025" y="2832101"/>
            <a:chExt cx="461963" cy="365125"/>
          </a:xfrm>
        </p:grpSpPr>
        <p:sp>
          <p:nvSpPr>
            <p:cNvPr id="198" name="Freeform 30">
              <a:extLst>
                <a:ext uri="{FF2B5EF4-FFF2-40B4-BE49-F238E27FC236}">
                  <a16:creationId xmlns:a16="http://schemas.microsoft.com/office/drawing/2014/main" id="{F9569A1D-EEF9-442C-A11B-D37B3368078A}"/>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99" name="Line 31">
              <a:extLst>
                <a:ext uri="{FF2B5EF4-FFF2-40B4-BE49-F238E27FC236}">
                  <a16:creationId xmlns:a16="http://schemas.microsoft.com/office/drawing/2014/main" id="{D08E60C0-DB74-4354-BF57-17DBCEDB7F2D}"/>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0" name="Oval 32">
              <a:extLst>
                <a:ext uri="{FF2B5EF4-FFF2-40B4-BE49-F238E27FC236}">
                  <a16:creationId xmlns:a16="http://schemas.microsoft.com/office/drawing/2014/main" id="{A0028707-0CD3-4019-901C-1A4CF956D405}"/>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1" name="Oval 33">
              <a:extLst>
                <a:ext uri="{FF2B5EF4-FFF2-40B4-BE49-F238E27FC236}">
                  <a16:creationId xmlns:a16="http://schemas.microsoft.com/office/drawing/2014/main" id="{AE03687D-5207-42E9-9E9A-D1E1894C68AC}"/>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2" name="Oval 34">
              <a:extLst>
                <a:ext uri="{FF2B5EF4-FFF2-40B4-BE49-F238E27FC236}">
                  <a16:creationId xmlns:a16="http://schemas.microsoft.com/office/drawing/2014/main" id="{3D092A5E-EA4F-44DB-8499-639562B71D23}"/>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3" name="Line 35">
              <a:extLst>
                <a:ext uri="{FF2B5EF4-FFF2-40B4-BE49-F238E27FC236}">
                  <a16:creationId xmlns:a16="http://schemas.microsoft.com/office/drawing/2014/main" id="{4BAF6ED3-5B73-437D-928F-81A93767524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05" name="Group 204">
            <a:extLst>
              <a:ext uri="{FF2B5EF4-FFF2-40B4-BE49-F238E27FC236}">
                <a16:creationId xmlns:a16="http://schemas.microsoft.com/office/drawing/2014/main" id="{54492DB2-FB5A-44C2-AE1F-1B454978C4CA}"/>
              </a:ext>
            </a:extLst>
          </p:cNvPr>
          <p:cNvGrpSpPr/>
          <p:nvPr/>
        </p:nvGrpSpPr>
        <p:grpSpPr>
          <a:xfrm>
            <a:off x="9234728" y="2385490"/>
            <a:ext cx="178398" cy="141002"/>
            <a:chOff x="11757025" y="2832101"/>
            <a:chExt cx="461963" cy="365125"/>
          </a:xfrm>
        </p:grpSpPr>
        <p:sp>
          <p:nvSpPr>
            <p:cNvPr id="206" name="Freeform 30">
              <a:extLst>
                <a:ext uri="{FF2B5EF4-FFF2-40B4-BE49-F238E27FC236}">
                  <a16:creationId xmlns:a16="http://schemas.microsoft.com/office/drawing/2014/main" id="{14BC03B3-CC84-48FC-AE55-E9ED93163A1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7" name="Line 31">
              <a:extLst>
                <a:ext uri="{FF2B5EF4-FFF2-40B4-BE49-F238E27FC236}">
                  <a16:creationId xmlns:a16="http://schemas.microsoft.com/office/drawing/2014/main" id="{5FCCBB4F-759D-4EAF-A319-93EA85998C5C}"/>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8" name="Oval 32">
              <a:extLst>
                <a:ext uri="{FF2B5EF4-FFF2-40B4-BE49-F238E27FC236}">
                  <a16:creationId xmlns:a16="http://schemas.microsoft.com/office/drawing/2014/main" id="{2703CDE2-8E3A-46E4-9ABD-96DA88F35456}"/>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09" name="Oval 33">
              <a:extLst>
                <a:ext uri="{FF2B5EF4-FFF2-40B4-BE49-F238E27FC236}">
                  <a16:creationId xmlns:a16="http://schemas.microsoft.com/office/drawing/2014/main" id="{1FD4A593-6CA8-45C2-842A-64977A638F0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10" name="Oval 34">
              <a:extLst>
                <a:ext uri="{FF2B5EF4-FFF2-40B4-BE49-F238E27FC236}">
                  <a16:creationId xmlns:a16="http://schemas.microsoft.com/office/drawing/2014/main" id="{C2E1D9D1-BD11-4C91-9503-1F23EC68DFC2}"/>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11" name="Line 35">
              <a:extLst>
                <a:ext uri="{FF2B5EF4-FFF2-40B4-BE49-F238E27FC236}">
                  <a16:creationId xmlns:a16="http://schemas.microsoft.com/office/drawing/2014/main" id="{FD300B83-9EC3-41FE-BA6F-F6CEA8291161}"/>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12" name="Group 211">
            <a:extLst>
              <a:ext uri="{FF2B5EF4-FFF2-40B4-BE49-F238E27FC236}">
                <a16:creationId xmlns:a16="http://schemas.microsoft.com/office/drawing/2014/main" id="{3C2F77E7-ECFE-4BB1-A0E6-F938F52AF472}"/>
              </a:ext>
            </a:extLst>
          </p:cNvPr>
          <p:cNvGrpSpPr/>
          <p:nvPr/>
        </p:nvGrpSpPr>
        <p:grpSpPr>
          <a:xfrm>
            <a:off x="10282891" y="2385490"/>
            <a:ext cx="178398" cy="141002"/>
            <a:chOff x="11757025" y="2832101"/>
            <a:chExt cx="461963" cy="365125"/>
          </a:xfrm>
        </p:grpSpPr>
        <p:sp>
          <p:nvSpPr>
            <p:cNvPr id="213" name="Freeform 30">
              <a:extLst>
                <a:ext uri="{FF2B5EF4-FFF2-40B4-BE49-F238E27FC236}">
                  <a16:creationId xmlns:a16="http://schemas.microsoft.com/office/drawing/2014/main" id="{8E4E4286-A77D-4CF3-90C4-82F72565E91B}"/>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14" name="Line 31">
              <a:extLst>
                <a:ext uri="{FF2B5EF4-FFF2-40B4-BE49-F238E27FC236}">
                  <a16:creationId xmlns:a16="http://schemas.microsoft.com/office/drawing/2014/main" id="{5897BEA2-FF97-4218-8476-CAA7A8D4ABE2}"/>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15" name="Oval 32">
              <a:extLst>
                <a:ext uri="{FF2B5EF4-FFF2-40B4-BE49-F238E27FC236}">
                  <a16:creationId xmlns:a16="http://schemas.microsoft.com/office/drawing/2014/main" id="{88F7696B-5185-43D3-AC02-82B97D2DE503}"/>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16" name="Oval 33">
              <a:extLst>
                <a:ext uri="{FF2B5EF4-FFF2-40B4-BE49-F238E27FC236}">
                  <a16:creationId xmlns:a16="http://schemas.microsoft.com/office/drawing/2014/main" id="{CD93962D-D183-4C40-B67F-CD842B779F45}"/>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17" name="Oval 34">
              <a:extLst>
                <a:ext uri="{FF2B5EF4-FFF2-40B4-BE49-F238E27FC236}">
                  <a16:creationId xmlns:a16="http://schemas.microsoft.com/office/drawing/2014/main" id="{81272A27-A837-44DB-B732-D2F4F23D8FFF}"/>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18" name="Line 35">
              <a:extLst>
                <a:ext uri="{FF2B5EF4-FFF2-40B4-BE49-F238E27FC236}">
                  <a16:creationId xmlns:a16="http://schemas.microsoft.com/office/drawing/2014/main" id="{18C5F749-6746-4367-9418-AD4CB714283D}"/>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19" name="Group 218">
            <a:extLst>
              <a:ext uri="{FF2B5EF4-FFF2-40B4-BE49-F238E27FC236}">
                <a16:creationId xmlns:a16="http://schemas.microsoft.com/office/drawing/2014/main" id="{3E4AFB40-3CE4-4DB4-9E4F-575108CA8142}"/>
              </a:ext>
            </a:extLst>
          </p:cNvPr>
          <p:cNvGrpSpPr/>
          <p:nvPr/>
        </p:nvGrpSpPr>
        <p:grpSpPr>
          <a:xfrm>
            <a:off x="6602037" y="2125825"/>
            <a:ext cx="269165" cy="212739"/>
            <a:chOff x="11757025" y="2832101"/>
            <a:chExt cx="461963" cy="365125"/>
          </a:xfrm>
        </p:grpSpPr>
        <p:sp>
          <p:nvSpPr>
            <p:cNvPr id="220" name="Freeform 30">
              <a:extLst>
                <a:ext uri="{FF2B5EF4-FFF2-40B4-BE49-F238E27FC236}">
                  <a16:creationId xmlns:a16="http://schemas.microsoft.com/office/drawing/2014/main" id="{BEBA5178-7D14-4BEF-87C1-29CC48CBC5CC}"/>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1" name="Line 31">
              <a:extLst>
                <a:ext uri="{FF2B5EF4-FFF2-40B4-BE49-F238E27FC236}">
                  <a16:creationId xmlns:a16="http://schemas.microsoft.com/office/drawing/2014/main" id="{BF4B44F4-8346-49BF-923D-3C56D604BA7B}"/>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2" name="Oval 32">
              <a:extLst>
                <a:ext uri="{FF2B5EF4-FFF2-40B4-BE49-F238E27FC236}">
                  <a16:creationId xmlns:a16="http://schemas.microsoft.com/office/drawing/2014/main" id="{99CB9415-EA61-46D1-A9C2-83C31731F9B9}"/>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23" name="Oval 33">
              <a:extLst>
                <a:ext uri="{FF2B5EF4-FFF2-40B4-BE49-F238E27FC236}">
                  <a16:creationId xmlns:a16="http://schemas.microsoft.com/office/drawing/2014/main" id="{53DB2FFB-BF5B-4DD7-8FE4-FD753DC5D16D}"/>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24" name="Oval 34">
              <a:extLst>
                <a:ext uri="{FF2B5EF4-FFF2-40B4-BE49-F238E27FC236}">
                  <a16:creationId xmlns:a16="http://schemas.microsoft.com/office/drawing/2014/main" id="{46561795-C5F1-41A5-A686-6608461822F0}"/>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25" name="Line 35">
              <a:extLst>
                <a:ext uri="{FF2B5EF4-FFF2-40B4-BE49-F238E27FC236}">
                  <a16:creationId xmlns:a16="http://schemas.microsoft.com/office/drawing/2014/main" id="{24263E2A-35F2-4CCB-ABEC-9645F04369A2}"/>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32" name="Group 231">
            <a:extLst>
              <a:ext uri="{FF2B5EF4-FFF2-40B4-BE49-F238E27FC236}">
                <a16:creationId xmlns:a16="http://schemas.microsoft.com/office/drawing/2014/main" id="{F4A4EE3D-6BF3-4BF8-A891-7A0F8A24B49A}"/>
              </a:ext>
            </a:extLst>
          </p:cNvPr>
          <p:cNvGrpSpPr/>
          <p:nvPr/>
        </p:nvGrpSpPr>
        <p:grpSpPr>
          <a:xfrm>
            <a:off x="6600025" y="2731186"/>
            <a:ext cx="277856" cy="206552"/>
            <a:chOff x="11622088" y="3221038"/>
            <a:chExt cx="958850" cy="712788"/>
          </a:xfrm>
        </p:grpSpPr>
        <p:sp>
          <p:nvSpPr>
            <p:cNvPr id="229" name="Rectangle 39">
              <a:extLst>
                <a:ext uri="{FF2B5EF4-FFF2-40B4-BE49-F238E27FC236}">
                  <a16:creationId xmlns:a16="http://schemas.microsoft.com/office/drawing/2014/main" id="{ABD473A9-E10A-4969-AFDB-75580412E216}"/>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0" name="Line 40">
              <a:extLst>
                <a:ext uri="{FF2B5EF4-FFF2-40B4-BE49-F238E27FC236}">
                  <a16:creationId xmlns:a16="http://schemas.microsoft.com/office/drawing/2014/main" id="{E552157B-3155-4C67-91FE-6D6B4C73823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1" name="Line 41">
              <a:extLst>
                <a:ext uri="{FF2B5EF4-FFF2-40B4-BE49-F238E27FC236}">
                  <a16:creationId xmlns:a16="http://schemas.microsoft.com/office/drawing/2014/main" id="{B7F32FDD-A63A-4FA0-B5BA-EF8E140A111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33" name="Group 232">
            <a:extLst>
              <a:ext uri="{FF2B5EF4-FFF2-40B4-BE49-F238E27FC236}">
                <a16:creationId xmlns:a16="http://schemas.microsoft.com/office/drawing/2014/main" id="{A8435B0D-CDB0-4D24-BA5B-1F8753FDAE99}"/>
              </a:ext>
            </a:extLst>
          </p:cNvPr>
          <p:cNvGrpSpPr/>
          <p:nvPr/>
        </p:nvGrpSpPr>
        <p:grpSpPr>
          <a:xfrm>
            <a:off x="1274186" y="2479938"/>
            <a:ext cx="277856" cy="206552"/>
            <a:chOff x="11622088" y="3221038"/>
            <a:chExt cx="958850" cy="712788"/>
          </a:xfrm>
        </p:grpSpPr>
        <p:sp>
          <p:nvSpPr>
            <p:cNvPr id="234" name="Rectangle 39">
              <a:extLst>
                <a:ext uri="{FF2B5EF4-FFF2-40B4-BE49-F238E27FC236}">
                  <a16:creationId xmlns:a16="http://schemas.microsoft.com/office/drawing/2014/main" id="{C9973977-B23C-4F8E-AB97-BFE5C0C58EAC}"/>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5" name="Line 40">
              <a:extLst>
                <a:ext uri="{FF2B5EF4-FFF2-40B4-BE49-F238E27FC236}">
                  <a16:creationId xmlns:a16="http://schemas.microsoft.com/office/drawing/2014/main" id="{81652571-31CF-40C6-B38D-EA931F243836}"/>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6" name="Line 41">
              <a:extLst>
                <a:ext uri="{FF2B5EF4-FFF2-40B4-BE49-F238E27FC236}">
                  <a16:creationId xmlns:a16="http://schemas.microsoft.com/office/drawing/2014/main" id="{A7E4E774-DD22-4B8E-BF27-07DF61949E38}"/>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45" name="Group 244">
            <a:extLst>
              <a:ext uri="{FF2B5EF4-FFF2-40B4-BE49-F238E27FC236}">
                <a16:creationId xmlns:a16="http://schemas.microsoft.com/office/drawing/2014/main" id="{6D95307F-050E-4F19-BFCF-B391CCB651DE}"/>
              </a:ext>
            </a:extLst>
          </p:cNvPr>
          <p:cNvGrpSpPr/>
          <p:nvPr/>
        </p:nvGrpSpPr>
        <p:grpSpPr>
          <a:xfrm>
            <a:off x="2683086" y="2221503"/>
            <a:ext cx="258662" cy="204439"/>
            <a:chOff x="11757025" y="2832101"/>
            <a:chExt cx="461963" cy="365125"/>
          </a:xfrm>
        </p:grpSpPr>
        <p:sp>
          <p:nvSpPr>
            <p:cNvPr id="246" name="Freeform 30">
              <a:extLst>
                <a:ext uri="{FF2B5EF4-FFF2-40B4-BE49-F238E27FC236}">
                  <a16:creationId xmlns:a16="http://schemas.microsoft.com/office/drawing/2014/main" id="{C24FCAB9-CBF8-4B27-B1E6-2FCBC7A9A444}"/>
                </a:ext>
              </a:extLst>
            </p:cNvPr>
            <p:cNvSpPr>
              <a:spLocks/>
            </p:cNvSpPr>
            <p:nvPr/>
          </p:nvSpPr>
          <p:spPr bwMode="auto">
            <a:xfrm>
              <a:off x="11768138" y="2832101"/>
              <a:ext cx="450850" cy="365125"/>
            </a:xfrm>
            <a:custGeom>
              <a:avLst/>
              <a:gdLst>
                <a:gd name="T0" fmla="*/ 155 w 158"/>
                <a:gd name="T1" fmla="*/ 127 h 127"/>
                <a:gd name="T2" fmla="*/ 4 w 158"/>
                <a:gd name="T3" fmla="*/ 127 h 127"/>
                <a:gd name="T4" fmla="*/ 0 w 158"/>
                <a:gd name="T5" fmla="*/ 124 h 127"/>
                <a:gd name="T6" fmla="*/ 0 w 158"/>
                <a:gd name="T7" fmla="*/ 3 h 127"/>
                <a:gd name="T8" fmla="*/ 4 w 158"/>
                <a:gd name="T9" fmla="*/ 0 h 127"/>
                <a:gd name="T10" fmla="*/ 155 w 158"/>
                <a:gd name="T11" fmla="*/ 0 h 127"/>
                <a:gd name="T12" fmla="*/ 158 w 158"/>
                <a:gd name="T13" fmla="*/ 3 h 127"/>
                <a:gd name="T14" fmla="*/ 158 w 158"/>
                <a:gd name="T15" fmla="*/ 124 h 127"/>
                <a:gd name="T16" fmla="*/ 155 w 158"/>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127">
                  <a:moveTo>
                    <a:pt x="155" y="127"/>
                  </a:moveTo>
                  <a:cubicBezTo>
                    <a:pt x="4" y="127"/>
                    <a:pt x="4" y="127"/>
                    <a:pt x="4" y="127"/>
                  </a:cubicBezTo>
                  <a:cubicBezTo>
                    <a:pt x="2" y="127"/>
                    <a:pt x="0" y="125"/>
                    <a:pt x="0" y="124"/>
                  </a:cubicBezTo>
                  <a:cubicBezTo>
                    <a:pt x="0" y="3"/>
                    <a:pt x="0" y="3"/>
                    <a:pt x="0" y="3"/>
                  </a:cubicBezTo>
                  <a:cubicBezTo>
                    <a:pt x="0" y="1"/>
                    <a:pt x="2" y="0"/>
                    <a:pt x="4" y="0"/>
                  </a:cubicBezTo>
                  <a:cubicBezTo>
                    <a:pt x="155" y="0"/>
                    <a:pt x="155" y="0"/>
                    <a:pt x="155" y="0"/>
                  </a:cubicBezTo>
                  <a:cubicBezTo>
                    <a:pt x="157" y="0"/>
                    <a:pt x="158" y="1"/>
                    <a:pt x="158" y="3"/>
                  </a:cubicBezTo>
                  <a:cubicBezTo>
                    <a:pt x="158" y="124"/>
                    <a:pt x="158" y="124"/>
                    <a:pt x="158" y="124"/>
                  </a:cubicBezTo>
                  <a:cubicBezTo>
                    <a:pt x="158" y="125"/>
                    <a:pt x="157" y="127"/>
                    <a:pt x="155" y="127"/>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47" name="Line 31">
              <a:extLst>
                <a:ext uri="{FF2B5EF4-FFF2-40B4-BE49-F238E27FC236}">
                  <a16:creationId xmlns:a16="http://schemas.microsoft.com/office/drawing/2014/main" id="{6B7EAFE1-8EEF-401F-8243-920633218659}"/>
                </a:ext>
              </a:extLst>
            </p:cNvPr>
            <p:cNvSpPr>
              <a:spLocks noChangeShapeType="1"/>
            </p:cNvSpPr>
            <p:nvPr/>
          </p:nvSpPr>
          <p:spPr bwMode="auto">
            <a:xfrm>
              <a:off x="11771313" y="2924176"/>
              <a:ext cx="447675"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48" name="Oval 32">
              <a:extLst>
                <a:ext uri="{FF2B5EF4-FFF2-40B4-BE49-F238E27FC236}">
                  <a16:creationId xmlns:a16="http://schemas.microsoft.com/office/drawing/2014/main" id="{7380DF2B-C5C8-4FE3-B928-A0EF77C84843}"/>
                </a:ext>
              </a:extLst>
            </p:cNvPr>
            <p:cNvSpPr>
              <a:spLocks noChangeArrowheads="1"/>
            </p:cNvSpPr>
            <p:nvPr/>
          </p:nvSpPr>
          <p:spPr bwMode="auto">
            <a:xfrm>
              <a:off x="12058650" y="2867026"/>
              <a:ext cx="23813"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49" name="Oval 33">
              <a:extLst>
                <a:ext uri="{FF2B5EF4-FFF2-40B4-BE49-F238E27FC236}">
                  <a16:creationId xmlns:a16="http://schemas.microsoft.com/office/drawing/2014/main" id="{D568CEDD-128D-4BAF-AC61-8A86BBC2638E}"/>
                </a:ext>
              </a:extLst>
            </p:cNvPr>
            <p:cNvSpPr>
              <a:spLocks noChangeArrowheads="1"/>
            </p:cNvSpPr>
            <p:nvPr/>
          </p:nvSpPr>
          <p:spPr bwMode="auto">
            <a:xfrm>
              <a:off x="12109450"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50" name="Oval 34">
              <a:extLst>
                <a:ext uri="{FF2B5EF4-FFF2-40B4-BE49-F238E27FC236}">
                  <a16:creationId xmlns:a16="http://schemas.microsoft.com/office/drawing/2014/main" id="{A0AE1B40-1509-46F9-BC43-3A54B43A6B6E}"/>
                </a:ext>
              </a:extLst>
            </p:cNvPr>
            <p:cNvSpPr>
              <a:spLocks noChangeArrowheads="1"/>
            </p:cNvSpPr>
            <p:nvPr/>
          </p:nvSpPr>
          <p:spPr bwMode="auto">
            <a:xfrm>
              <a:off x="12158663" y="2867026"/>
              <a:ext cx="20638" cy="22225"/>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51" name="Line 35">
              <a:extLst>
                <a:ext uri="{FF2B5EF4-FFF2-40B4-BE49-F238E27FC236}">
                  <a16:creationId xmlns:a16="http://schemas.microsoft.com/office/drawing/2014/main" id="{DB10F781-BB21-4E8E-880F-F9D680285989}"/>
                </a:ext>
              </a:extLst>
            </p:cNvPr>
            <p:cNvSpPr>
              <a:spLocks noChangeShapeType="1"/>
            </p:cNvSpPr>
            <p:nvPr/>
          </p:nvSpPr>
          <p:spPr bwMode="auto">
            <a:xfrm>
              <a:off x="11757025" y="2992438"/>
              <a:ext cx="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52" name="Group 251">
            <a:extLst>
              <a:ext uri="{FF2B5EF4-FFF2-40B4-BE49-F238E27FC236}">
                <a16:creationId xmlns:a16="http://schemas.microsoft.com/office/drawing/2014/main" id="{A713F0D8-D88D-4E16-A33C-66D659069251}"/>
              </a:ext>
            </a:extLst>
          </p:cNvPr>
          <p:cNvGrpSpPr/>
          <p:nvPr/>
        </p:nvGrpSpPr>
        <p:grpSpPr>
          <a:xfrm>
            <a:off x="8205896" y="2766013"/>
            <a:ext cx="190716" cy="141773"/>
            <a:chOff x="11622088" y="3221038"/>
            <a:chExt cx="958850" cy="712788"/>
          </a:xfrm>
        </p:grpSpPr>
        <p:sp>
          <p:nvSpPr>
            <p:cNvPr id="253" name="Rectangle 39">
              <a:extLst>
                <a:ext uri="{FF2B5EF4-FFF2-40B4-BE49-F238E27FC236}">
                  <a16:creationId xmlns:a16="http://schemas.microsoft.com/office/drawing/2014/main" id="{007CF272-E03A-4A78-A1AB-50068427483A}"/>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4" name="Line 40">
              <a:extLst>
                <a:ext uri="{FF2B5EF4-FFF2-40B4-BE49-F238E27FC236}">
                  <a16:creationId xmlns:a16="http://schemas.microsoft.com/office/drawing/2014/main" id="{BB69B924-3933-46DC-AFAC-A19A3F01A143}"/>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5" name="Line 41">
              <a:extLst>
                <a:ext uri="{FF2B5EF4-FFF2-40B4-BE49-F238E27FC236}">
                  <a16:creationId xmlns:a16="http://schemas.microsoft.com/office/drawing/2014/main" id="{F977F4E4-7F96-462D-BFC7-28F89DB609ED}"/>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56" name="Group 255">
            <a:extLst>
              <a:ext uri="{FF2B5EF4-FFF2-40B4-BE49-F238E27FC236}">
                <a16:creationId xmlns:a16="http://schemas.microsoft.com/office/drawing/2014/main" id="{8D2462BE-0B6E-41B9-B0A9-BE56AC001579}"/>
              </a:ext>
            </a:extLst>
          </p:cNvPr>
          <p:cNvGrpSpPr/>
          <p:nvPr/>
        </p:nvGrpSpPr>
        <p:grpSpPr>
          <a:xfrm>
            <a:off x="9230714" y="2766013"/>
            <a:ext cx="190716" cy="141773"/>
            <a:chOff x="11622088" y="3221038"/>
            <a:chExt cx="958850" cy="712788"/>
          </a:xfrm>
        </p:grpSpPr>
        <p:sp>
          <p:nvSpPr>
            <p:cNvPr id="257" name="Rectangle 39">
              <a:extLst>
                <a:ext uri="{FF2B5EF4-FFF2-40B4-BE49-F238E27FC236}">
                  <a16:creationId xmlns:a16="http://schemas.microsoft.com/office/drawing/2014/main" id="{422BDD3C-E2B1-4D18-8113-3BD9B267EF11}"/>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8" name="Line 40">
              <a:extLst>
                <a:ext uri="{FF2B5EF4-FFF2-40B4-BE49-F238E27FC236}">
                  <a16:creationId xmlns:a16="http://schemas.microsoft.com/office/drawing/2014/main" id="{8B35074E-6CD1-4C8F-8E54-9AEE4C3C242A}"/>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9" name="Line 41">
              <a:extLst>
                <a:ext uri="{FF2B5EF4-FFF2-40B4-BE49-F238E27FC236}">
                  <a16:creationId xmlns:a16="http://schemas.microsoft.com/office/drawing/2014/main" id="{AE251507-5591-499F-A7BC-F1327F8338AA}"/>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60" name="Group 259">
            <a:extLst>
              <a:ext uri="{FF2B5EF4-FFF2-40B4-BE49-F238E27FC236}">
                <a16:creationId xmlns:a16="http://schemas.microsoft.com/office/drawing/2014/main" id="{B304C19C-778A-4D5D-A0A8-03E7EC0FDB24}"/>
              </a:ext>
            </a:extLst>
          </p:cNvPr>
          <p:cNvGrpSpPr/>
          <p:nvPr/>
        </p:nvGrpSpPr>
        <p:grpSpPr>
          <a:xfrm>
            <a:off x="10278877" y="2766013"/>
            <a:ext cx="190716" cy="141773"/>
            <a:chOff x="11622088" y="3221038"/>
            <a:chExt cx="958850" cy="712788"/>
          </a:xfrm>
        </p:grpSpPr>
        <p:sp>
          <p:nvSpPr>
            <p:cNvPr id="261" name="Rectangle 39">
              <a:extLst>
                <a:ext uri="{FF2B5EF4-FFF2-40B4-BE49-F238E27FC236}">
                  <a16:creationId xmlns:a16="http://schemas.microsoft.com/office/drawing/2014/main" id="{FC904E75-76E9-4294-B428-037255E98814}"/>
                </a:ext>
              </a:extLst>
            </p:cNvPr>
            <p:cNvSpPr>
              <a:spLocks noChangeArrowheads="1"/>
            </p:cNvSpPr>
            <p:nvPr/>
          </p:nvSpPr>
          <p:spPr bwMode="auto">
            <a:xfrm>
              <a:off x="11622088" y="3221038"/>
              <a:ext cx="958850" cy="625475"/>
            </a:xfrm>
            <a:prstGeom prst="rect">
              <a:avLst/>
            </a:prstGeom>
            <a:noFill/>
            <a:ln w="127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2" name="Line 40">
              <a:extLst>
                <a:ext uri="{FF2B5EF4-FFF2-40B4-BE49-F238E27FC236}">
                  <a16:creationId xmlns:a16="http://schemas.microsoft.com/office/drawing/2014/main" id="{97B97936-DBBB-496A-B937-FDB5E2D4D984}"/>
                </a:ext>
              </a:extLst>
            </p:cNvPr>
            <p:cNvSpPr>
              <a:spLocks noChangeShapeType="1"/>
            </p:cNvSpPr>
            <p:nvPr/>
          </p:nvSpPr>
          <p:spPr bwMode="auto">
            <a:xfrm>
              <a:off x="11898313" y="3933825"/>
              <a:ext cx="406400" cy="0"/>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3" name="Line 41">
              <a:extLst>
                <a:ext uri="{FF2B5EF4-FFF2-40B4-BE49-F238E27FC236}">
                  <a16:creationId xmlns:a16="http://schemas.microsoft.com/office/drawing/2014/main" id="{A8F6C515-97ED-4B74-830C-115C8D5C5B6B}"/>
                </a:ext>
              </a:extLst>
            </p:cNvPr>
            <p:cNvSpPr>
              <a:spLocks noChangeShapeType="1"/>
            </p:cNvSpPr>
            <p:nvPr/>
          </p:nvSpPr>
          <p:spPr bwMode="auto">
            <a:xfrm>
              <a:off x="12101513" y="3849688"/>
              <a:ext cx="0" cy="84138"/>
            </a:xfrm>
            <a:prstGeom prst="line">
              <a:avLst/>
            </a:prstGeom>
            <a:noFill/>
            <a:ln w="1270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nvGrpSpPr>
          <p:cNvPr id="273" name="Group 272">
            <a:extLst>
              <a:ext uri="{FF2B5EF4-FFF2-40B4-BE49-F238E27FC236}">
                <a16:creationId xmlns:a16="http://schemas.microsoft.com/office/drawing/2014/main" id="{E5F3D612-C066-40D0-AC67-FAA6D14010AB}"/>
              </a:ext>
            </a:extLst>
          </p:cNvPr>
          <p:cNvGrpSpPr/>
          <p:nvPr/>
        </p:nvGrpSpPr>
        <p:grpSpPr>
          <a:xfrm>
            <a:off x="1245424" y="3392885"/>
            <a:ext cx="325277" cy="159390"/>
            <a:chOff x="92603" y="44698"/>
            <a:chExt cx="851960" cy="353283"/>
          </a:xfrm>
        </p:grpSpPr>
        <p:sp>
          <p:nvSpPr>
            <p:cNvPr id="267" name="Oval 32">
              <a:extLst>
                <a:ext uri="{FF2B5EF4-FFF2-40B4-BE49-F238E27FC236}">
                  <a16:creationId xmlns:a16="http://schemas.microsoft.com/office/drawing/2014/main" id="{AA44AA35-1E6B-4B19-A03D-CE3C52504FBF}"/>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8" name="Oval 33">
              <a:extLst>
                <a:ext uri="{FF2B5EF4-FFF2-40B4-BE49-F238E27FC236}">
                  <a16:creationId xmlns:a16="http://schemas.microsoft.com/office/drawing/2014/main" id="{E2E70034-9050-4396-8FD7-97DAED3A4552}"/>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9" name="Oval 34">
              <a:extLst>
                <a:ext uri="{FF2B5EF4-FFF2-40B4-BE49-F238E27FC236}">
                  <a16:creationId xmlns:a16="http://schemas.microsoft.com/office/drawing/2014/main" id="{8652CD93-9F2D-45E0-98CF-807E5C151FA7}"/>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1" name="Rectangle: Rounded Corners 270">
              <a:extLst>
                <a:ext uri="{FF2B5EF4-FFF2-40B4-BE49-F238E27FC236}">
                  <a16:creationId xmlns:a16="http://schemas.microsoft.com/office/drawing/2014/main" id="{2DA5A93A-D2ED-4B50-A894-7104C5443472}"/>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Rounded Corners 271">
              <a:extLst>
                <a:ext uri="{FF2B5EF4-FFF2-40B4-BE49-F238E27FC236}">
                  <a16:creationId xmlns:a16="http://schemas.microsoft.com/office/drawing/2014/main" id="{AC03EE4E-A25C-48BB-8357-2B7FF9960601}"/>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a:extLst>
              <a:ext uri="{FF2B5EF4-FFF2-40B4-BE49-F238E27FC236}">
                <a16:creationId xmlns:a16="http://schemas.microsoft.com/office/drawing/2014/main" id="{AD913EA7-B209-47CF-80C8-F591D89C955A}"/>
              </a:ext>
            </a:extLst>
          </p:cNvPr>
          <p:cNvGrpSpPr/>
          <p:nvPr/>
        </p:nvGrpSpPr>
        <p:grpSpPr>
          <a:xfrm>
            <a:off x="6570661" y="3350298"/>
            <a:ext cx="325277" cy="159390"/>
            <a:chOff x="92603" y="44698"/>
            <a:chExt cx="851960" cy="353283"/>
          </a:xfrm>
        </p:grpSpPr>
        <p:sp>
          <p:nvSpPr>
            <p:cNvPr id="282" name="Oval 32">
              <a:extLst>
                <a:ext uri="{FF2B5EF4-FFF2-40B4-BE49-F238E27FC236}">
                  <a16:creationId xmlns:a16="http://schemas.microsoft.com/office/drawing/2014/main" id="{114539FC-BA1F-4E4C-8DE1-5C4175C738A6}"/>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3" name="Oval 33">
              <a:extLst>
                <a:ext uri="{FF2B5EF4-FFF2-40B4-BE49-F238E27FC236}">
                  <a16:creationId xmlns:a16="http://schemas.microsoft.com/office/drawing/2014/main" id="{2116033F-7640-4805-8422-F66CEDC21DB6}"/>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4" name="Oval 34">
              <a:extLst>
                <a:ext uri="{FF2B5EF4-FFF2-40B4-BE49-F238E27FC236}">
                  <a16:creationId xmlns:a16="http://schemas.microsoft.com/office/drawing/2014/main" id="{FD1B307F-1D88-49B9-B928-F89CDBC9F3FF}"/>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5" name="Rectangle: Rounded Corners 284">
              <a:extLst>
                <a:ext uri="{FF2B5EF4-FFF2-40B4-BE49-F238E27FC236}">
                  <a16:creationId xmlns:a16="http://schemas.microsoft.com/office/drawing/2014/main" id="{822E5997-C45E-4133-AD04-C28781FB7753}"/>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Rounded Corners 285">
              <a:extLst>
                <a:ext uri="{FF2B5EF4-FFF2-40B4-BE49-F238E27FC236}">
                  <a16:creationId xmlns:a16="http://schemas.microsoft.com/office/drawing/2014/main" id="{B1C4D5AD-DC27-4E4F-B7ED-FFF291DC2576}"/>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a:extLst>
              <a:ext uri="{FF2B5EF4-FFF2-40B4-BE49-F238E27FC236}">
                <a16:creationId xmlns:a16="http://schemas.microsoft.com/office/drawing/2014/main" id="{DF10FC25-FDAE-43AF-A6E9-0B43200EA309}"/>
              </a:ext>
            </a:extLst>
          </p:cNvPr>
          <p:cNvGrpSpPr/>
          <p:nvPr/>
        </p:nvGrpSpPr>
        <p:grpSpPr>
          <a:xfrm>
            <a:off x="1561100" y="5966125"/>
            <a:ext cx="325277" cy="159390"/>
            <a:chOff x="92603" y="44698"/>
            <a:chExt cx="851960" cy="353283"/>
          </a:xfrm>
        </p:grpSpPr>
        <p:sp>
          <p:nvSpPr>
            <p:cNvPr id="288" name="Oval 32">
              <a:extLst>
                <a:ext uri="{FF2B5EF4-FFF2-40B4-BE49-F238E27FC236}">
                  <a16:creationId xmlns:a16="http://schemas.microsoft.com/office/drawing/2014/main" id="{4697194C-BE50-40B1-AEA0-CB300602BF5A}"/>
                </a:ext>
              </a:extLst>
            </p:cNvPr>
            <p:cNvSpPr>
              <a:spLocks noChangeArrowheads="1"/>
            </p:cNvSpPr>
            <p:nvPr/>
          </p:nvSpPr>
          <p:spPr bwMode="auto">
            <a:xfrm>
              <a:off x="605203"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9" name="Oval 33">
              <a:extLst>
                <a:ext uri="{FF2B5EF4-FFF2-40B4-BE49-F238E27FC236}">
                  <a16:creationId xmlns:a16="http://schemas.microsoft.com/office/drawing/2014/main" id="{BAF02132-6EA0-4883-BFD0-2104E42166B4}"/>
                </a:ext>
              </a:extLst>
            </p:cNvPr>
            <p:cNvSpPr>
              <a:spLocks noChangeArrowheads="1"/>
            </p:cNvSpPr>
            <p:nvPr/>
          </p:nvSpPr>
          <p:spPr bwMode="auto">
            <a:xfrm>
              <a:off x="702439"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0" name="Oval 34">
              <a:extLst>
                <a:ext uri="{FF2B5EF4-FFF2-40B4-BE49-F238E27FC236}">
                  <a16:creationId xmlns:a16="http://schemas.microsoft.com/office/drawing/2014/main" id="{B8DB2453-C887-43F2-8EDE-86250B4D843E}"/>
                </a:ext>
              </a:extLst>
            </p:cNvPr>
            <p:cNvSpPr>
              <a:spLocks noChangeArrowheads="1"/>
            </p:cNvSpPr>
            <p:nvPr/>
          </p:nvSpPr>
          <p:spPr bwMode="auto">
            <a:xfrm>
              <a:off x="796396" y="201210"/>
              <a:ext cx="50006" cy="50248"/>
            </a:xfrm>
            <a:prstGeom prst="ellipse">
              <a:avLst/>
            </a:prstGeom>
            <a:solidFill>
              <a:srgbClr val="414142"/>
            </a:solidFill>
            <a:ln w="12700">
              <a:no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1" name="Rectangle: Rounded Corners 290">
              <a:extLst>
                <a:ext uri="{FF2B5EF4-FFF2-40B4-BE49-F238E27FC236}">
                  <a16:creationId xmlns:a16="http://schemas.microsoft.com/office/drawing/2014/main" id="{1B587D09-5405-4D69-A4C2-AB205F1EA1B9}"/>
                </a:ext>
              </a:extLst>
            </p:cNvPr>
            <p:cNvSpPr/>
            <p:nvPr/>
          </p:nvSpPr>
          <p:spPr bwMode="auto">
            <a:xfrm>
              <a:off x="92603" y="44698"/>
              <a:ext cx="851960" cy="353283"/>
            </a:xfrm>
            <a:prstGeom prst="roundRect">
              <a:avLst>
                <a:gd name="adj" fmla="val 5112"/>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Rounded Corners 291">
              <a:extLst>
                <a:ext uri="{FF2B5EF4-FFF2-40B4-BE49-F238E27FC236}">
                  <a16:creationId xmlns:a16="http://schemas.microsoft.com/office/drawing/2014/main" id="{03F857E5-D3C8-4FB9-B26E-74F9D3726A76}"/>
                </a:ext>
              </a:extLst>
            </p:cNvPr>
            <p:cNvSpPr/>
            <p:nvPr/>
          </p:nvSpPr>
          <p:spPr bwMode="auto">
            <a:xfrm>
              <a:off x="196192" y="173038"/>
              <a:ext cx="297827" cy="99345"/>
            </a:xfrm>
            <a:prstGeom prst="roundRect">
              <a:avLst>
                <a:gd name="adj" fmla="val 11824"/>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42987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Microsoft Office PowerPoint</Application>
  <PresentationFormat>Widescreen</PresentationFormat>
  <Paragraphs>361</Paragraphs>
  <Slides>38</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Consolas</vt:lpstr>
      <vt:lpstr>Segoe UI</vt:lpstr>
      <vt:lpstr>Segoe UI Light</vt:lpstr>
      <vt:lpstr>Segoe UI Semibold</vt:lpstr>
      <vt:lpstr>Segoe UI Semilight</vt:lpstr>
      <vt:lpstr>Office Theme</vt:lpstr>
      <vt:lpstr>Move legacy apps to Windows Containers (to take advantage of modern infrastructure and orchestration)</vt:lpstr>
      <vt:lpstr>Why modernise?</vt:lpstr>
      <vt:lpstr>Why containers?</vt:lpstr>
      <vt:lpstr>The container advantage</vt:lpstr>
      <vt:lpstr>The container advantage</vt:lpstr>
      <vt:lpstr>The container advantage</vt:lpstr>
      <vt:lpstr>Works on my machine!</vt:lpstr>
      <vt:lpstr>Windows Server Containers</vt:lpstr>
      <vt:lpstr>What is a container?</vt:lpstr>
      <vt:lpstr>Windows Server container versions</vt:lpstr>
      <vt:lpstr>Getting started</vt:lpstr>
      <vt:lpstr>Migrate?  Rewrite? Redeploy? Maintain?</vt:lpstr>
      <vt:lpstr>PowerPoint Presentation</vt:lpstr>
      <vt:lpstr>Broad support for .net core!</vt:lpstr>
      <vt:lpstr>A Legacy Application</vt:lpstr>
      <vt:lpstr>Which components into containers?</vt:lpstr>
      <vt:lpstr>Get stuck in!</vt:lpstr>
      <vt:lpstr>no GUI!</vt:lpstr>
      <vt:lpstr>Learn cmd and powershell</vt:lpstr>
      <vt:lpstr>Deploying legacy packaged apps</vt:lpstr>
      <vt:lpstr>Dockerfile</vt:lpstr>
      <vt:lpstr>Build/Start/Connect/List/Stop/Remove container</vt:lpstr>
      <vt:lpstr>DEMO</vt:lpstr>
      <vt:lpstr>Kubernetes</vt:lpstr>
      <vt:lpstr>Why Kubernetes?</vt:lpstr>
      <vt:lpstr>Create a kubernetes cluster with Windows Server nodes in Azure</vt:lpstr>
      <vt:lpstr>Build and Push image to container registry</vt:lpstr>
      <vt:lpstr>Create YAML Deployment</vt:lpstr>
      <vt:lpstr>Apply deployment to Kubernetes Cluster</vt:lpstr>
      <vt:lpstr>DEMO</vt:lpstr>
      <vt:lpstr>Authentication</vt:lpstr>
      <vt:lpstr>Enable gMSA on Container Host</vt:lpstr>
      <vt:lpstr>Start a container with gMSA credentials</vt:lpstr>
      <vt:lpstr>Whats coming up?</vt:lpstr>
      <vt:lpstr>Running Linux Containers on Windows with LinuxKit</vt:lpstr>
      <vt:lpstr>Roadmap: Windows Server 2019  (H2 2018)</vt:lpstr>
      <vt:lpstr>Next steps?</vt:lpstr>
      <vt:lpstr>Move legacy apps to Windows Containers (to take advantage of modern infrastructure and orchestration)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2018-09-21T00:30:08Z</dcterms:created>
  <dcterms:modified xsi:type="dcterms:W3CDTF">2018-09-23T23:08:25Z</dcterms:modified>
</cp:coreProperties>
</file>