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8"/>
  </p:notesMasterIdLst>
  <p:sldIdLst>
    <p:sldId id="272" r:id="rId5"/>
    <p:sldId id="338" r:id="rId6"/>
    <p:sldId id="351" r:id="rId7"/>
    <p:sldId id="333" r:id="rId8"/>
    <p:sldId id="337" r:id="rId9"/>
    <p:sldId id="341" r:id="rId10"/>
    <p:sldId id="346" r:id="rId11"/>
    <p:sldId id="345" r:id="rId12"/>
    <p:sldId id="347" r:id="rId13"/>
    <p:sldId id="349" r:id="rId14"/>
    <p:sldId id="350" r:id="rId15"/>
    <p:sldId id="348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661" autoAdjust="0"/>
  </p:normalViewPr>
  <p:slideViewPr>
    <p:cSldViewPr snapToGrid="0">
      <p:cViewPr varScale="1">
        <p:scale>
          <a:sx n="66" d="100"/>
          <a:sy n="66" d="100"/>
        </p:scale>
        <p:origin x="90" y="486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8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15/01/2022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 of Computer Science: https://www.informationisbeautifulawards.com/showcase/2333-map-of-computer-science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2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http://meritude.in/wp/blog/2019/10/15/python-for-data-science-introduction/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01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 from: https://www.newtechdojo.com/components-of-data-science/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2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Skiena</a:t>
            </a:r>
            <a:r>
              <a:rPr lang="en-GB" dirty="0" smtClean="0"/>
              <a:t>: https://www3.cs.stonybrook.edu/~skiena/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.jpg"/><Relationship Id="rId9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ad4039@coventry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7143CEM</a:t>
            </a:r>
            <a:br>
              <a:rPr lang="en-GB" dirty="0" smtClean="0"/>
            </a:br>
            <a:r>
              <a:rPr lang="en-GB" dirty="0" smtClean="0"/>
              <a:t>Module Outline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School of Computing, Electronics and </a:t>
            </a:r>
            <a:r>
              <a:rPr lang="en-GB" dirty="0"/>
              <a:t>Mathematics</a:t>
            </a:r>
            <a:br>
              <a:rPr lang="en-GB" dirty="0"/>
            </a:br>
            <a:r>
              <a:rPr lang="en-GB" dirty="0"/>
              <a:t>Coventry </a:t>
            </a:r>
            <a:r>
              <a:rPr lang="en-GB" dirty="0" smtClean="0"/>
              <a:t>University</a:t>
            </a:r>
          </a:p>
          <a:p>
            <a:r>
              <a:rPr lang="en-GB" dirty="0" smtClean="0"/>
              <a:t>7143CEM Programming for </a:t>
            </a:r>
            <a:r>
              <a:rPr lang="en-GB" dirty="0"/>
              <a:t>Data </a:t>
            </a:r>
            <a:r>
              <a:rPr lang="en-GB" dirty="0" smtClean="0"/>
              <a:t>Science</a:t>
            </a:r>
            <a:br>
              <a:rPr lang="en-GB" dirty="0" smtClean="0"/>
            </a:br>
            <a:r>
              <a:rPr lang="en-GB" dirty="0" smtClean="0"/>
              <a:t>2021/22 Semester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study?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Computer science fundamentals (as necessary)</a:t>
            </a:r>
          </a:p>
          <a:p>
            <a:pPr lvl="1"/>
            <a:r>
              <a:rPr lang="en-GB" dirty="0"/>
              <a:t>Data storage: bits, bytes, memory, disk, and cloud.</a:t>
            </a:r>
          </a:p>
          <a:p>
            <a:pPr lvl="1"/>
            <a:r>
              <a:rPr lang="en-GB" dirty="0"/>
              <a:t>Algorithms: flowcharts, pseudo-code, efficiency, sorting, </a:t>
            </a:r>
            <a:r>
              <a:rPr lang="en-GB" dirty="0" smtClean="0"/>
              <a:t>and searching</a:t>
            </a:r>
            <a:r>
              <a:rPr lang="en-GB" dirty="0"/>
              <a:t>.</a:t>
            </a:r>
          </a:p>
          <a:p>
            <a:pPr lvl="1"/>
            <a:r>
              <a:rPr lang="en-GB" dirty="0" smtClean="0"/>
              <a:t>Logic</a:t>
            </a:r>
            <a:r>
              <a:rPr lang="en-GB" dirty="0"/>
              <a:t>: truth tables, Boolean algebra, number systems, </a:t>
            </a:r>
            <a:r>
              <a:rPr lang="en-GB" dirty="0" smtClean="0"/>
              <a:t>and computer </a:t>
            </a:r>
            <a:r>
              <a:rPr lang="en-GB" dirty="0"/>
              <a:t>arithmetic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2050" name="Picture 2" descr="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27" y="2005011"/>
            <a:ext cx="5036911" cy="35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study?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Applications and libraries/tools </a:t>
            </a:r>
            <a:endParaRPr lang="en-GB" dirty="0"/>
          </a:p>
          <a:p>
            <a:pPr lvl="1"/>
            <a:r>
              <a:rPr lang="en-GB" dirty="0"/>
              <a:t>Libraries and tools for data science, e.g., the </a:t>
            </a:r>
            <a:r>
              <a:rPr lang="en-GB" dirty="0" err="1"/>
              <a:t>SciPy</a:t>
            </a:r>
            <a:r>
              <a:rPr lang="en-GB" dirty="0"/>
              <a:t> ecosystem for Python (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scipy</a:t>
            </a:r>
            <a:r>
              <a:rPr lang="en-GB" dirty="0"/>
              <a:t>, </a:t>
            </a:r>
            <a:r>
              <a:rPr lang="en-GB" dirty="0" err="1"/>
              <a:t>matplotlib</a:t>
            </a:r>
            <a:r>
              <a:rPr lang="en-GB" dirty="0"/>
              <a:t>, pandas, </a:t>
            </a:r>
            <a:r>
              <a:rPr lang="en-GB" dirty="0" err="1"/>
              <a:t>scikit</a:t>
            </a:r>
            <a:r>
              <a:rPr lang="en-GB" dirty="0"/>
              <a:t>-learn), and </a:t>
            </a:r>
            <a:r>
              <a:rPr lang="en-GB" dirty="0" err="1"/>
              <a:t>Jupyter</a:t>
            </a:r>
            <a:r>
              <a:rPr lang="en-GB" dirty="0"/>
              <a:t> notebooks.</a:t>
            </a:r>
          </a:p>
          <a:p>
            <a:pPr lvl="1"/>
            <a:r>
              <a:rPr lang="en-GB" dirty="0"/>
              <a:t>Datasets and case </a:t>
            </a:r>
            <a:r>
              <a:rPr lang="en-GB" dirty="0" smtClean="0"/>
              <a:t>studies,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., text mining (twitter</a:t>
            </a:r>
            <a:r>
              <a:rPr lang="en-GB" dirty="0" smtClean="0"/>
              <a:t>),</a:t>
            </a:r>
            <a:br>
              <a:rPr lang="en-GB" dirty="0" smtClean="0"/>
            </a:br>
            <a:r>
              <a:rPr lang="en-GB" dirty="0" smtClean="0"/>
              <a:t>classification</a:t>
            </a:r>
            <a:r>
              <a:rPr lang="en-GB" dirty="0"/>
              <a:t>, and </a:t>
            </a:r>
            <a:r>
              <a:rPr lang="en-GB" dirty="0" smtClean="0"/>
              <a:t>recommender</a:t>
            </a:r>
            <a:br>
              <a:rPr lang="en-GB" dirty="0" smtClean="0"/>
            </a:br>
            <a:r>
              <a:rPr lang="en-GB" dirty="0" smtClean="0"/>
              <a:t>systems</a:t>
            </a:r>
            <a:r>
              <a:rPr lang="en-GB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3074" name="Picture 2" descr="Python for Data Science: Introduction - Skill BlogSkill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29" y="3707395"/>
            <a:ext cx="4631416" cy="29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7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study?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Data Science</a:t>
            </a:r>
          </a:p>
          <a:p>
            <a:pPr lvl="1"/>
            <a:r>
              <a:rPr lang="en-GB" dirty="0"/>
              <a:t>Introduction to data science, including its relationship to databases, big data, machine learning and scientific computing.</a:t>
            </a:r>
          </a:p>
          <a:p>
            <a:pPr lvl="1"/>
            <a:r>
              <a:rPr lang="en-GB" dirty="0"/>
              <a:t>Phases of a data science project lifecycle, e.g., obtain, scrub, explore, model, and interpret.</a:t>
            </a:r>
          </a:p>
          <a:p>
            <a:pPr lvl="1"/>
            <a:r>
              <a:rPr lang="en-GB" dirty="0"/>
              <a:t>Legal, social, ethical </a:t>
            </a:r>
            <a:r>
              <a:rPr lang="en-GB" dirty="0" smtClean="0"/>
              <a:t>and</a:t>
            </a:r>
            <a:br>
              <a:rPr lang="en-GB" dirty="0" smtClean="0"/>
            </a:br>
            <a:r>
              <a:rPr lang="en-GB" dirty="0" smtClean="0"/>
              <a:t>professional </a:t>
            </a:r>
            <a:r>
              <a:rPr lang="en-GB" dirty="0"/>
              <a:t>issues in data science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4098" name="Picture 2" descr="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71" y="4018055"/>
            <a:ext cx="4609212" cy="25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98309" cy="4351338"/>
          </a:xfrm>
        </p:spPr>
        <p:txBody>
          <a:bodyPr/>
          <a:lstStyle/>
          <a:p>
            <a:r>
              <a:rPr lang="en-GB" dirty="0" smtClean="0"/>
              <a:t>Downey, </a:t>
            </a:r>
            <a:r>
              <a:rPr lang="en-GB" i="1" dirty="0" smtClean="0"/>
              <a:t>Think Python (2ed)</a:t>
            </a:r>
            <a:r>
              <a:rPr lang="en-GB" dirty="0" smtClean="0"/>
              <a:t>, 2015 [free]</a:t>
            </a:r>
          </a:p>
          <a:p>
            <a:r>
              <a:rPr lang="en-GB" dirty="0" err="1" smtClean="0"/>
              <a:t>VanderPlas</a:t>
            </a:r>
            <a:r>
              <a:rPr lang="en-GB" dirty="0" smtClean="0"/>
              <a:t>, </a:t>
            </a:r>
            <a:r>
              <a:rPr lang="en-GB" i="1" dirty="0" smtClean="0"/>
              <a:t>Python Data Science Handbook</a:t>
            </a:r>
            <a:r>
              <a:rPr lang="en-GB" dirty="0" smtClean="0"/>
              <a:t>, 2016 [free]</a:t>
            </a: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97" y="4698000"/>
            <a:ext cx="1519280" cy="216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3080" name="Picture 8" descr="https://www.pearsoned.co.nz/titleimages/_amazon/97801354046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01" y="4698000"/>
            <a:ext cx="165333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 Python: How to Think Like a Computer Scientist eBook: Downey, Allen  B.: Amazon.co.uk: Kindle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00" y="1643284"/>
            <a:ext cx="164592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ython Data Science Handbook: Essential Tools for Working with Data eBook:  VanderPlas, Jake: Amazon.co.uk: Kindle Sto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37" y="1643284"/>
            <a:ext cx="164592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ython for Data Analysis, 2e: Data Wrangling with Pandas, Numpy, and  Ipython: Amazon.co.uk: Mckinney, Wes: 9781491957660: Book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41" y="4698000"/>
            <a:ext cx="164615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Crash Cour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4" y="4698000"/>
            <a:ext cx="16363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Python 3 the Hard Wa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49" y="4698000"/>
            <a:ext cx="1655172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for Everyone: Python Data Analysis (Addison-Wesley Data &amp; Analytics  Series) eBook: Y., Chen Daniel: Amazon.co.uk: Kindle Sto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92" y="4698000"/>
            <a:ext cx="165456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Daily Mail (14 January 2021)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9" y="1680034"/>
            <a:ext cx="9175662" cy="51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Teaching Team (2021/22)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Dr Mark Johnston (module leader)</a:t>
            </a:r>
          </a:p>
          <a:p>
            <a:pPr marL="0" indent="0">
              <a:buNone/>
            </a:pPr>
            <a:r>
              <a:rPr lang="en-GB" dirty="0" smtClean="0"/>
              <a:t>	email: </a:t>
            </a:r>
            <a:r>
              <a:rPr lang="en-GB" dirty="0" smtClean="0">
                <a:hlinkClick r:id="rId2"/>
              </a:rPr>
              <a:t>ad4039@coventry.ac.uk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Intended </a:t>
            </a:r>
            <a:r>
              <a:rPr lang="en-GB" dirty="0"/>
              <a:t>L</a:t>
            </a:r>
            <a:r>
              <a:rPr lang="en-GB" dirty="0" smtClean="0"/>
              <a:t>earning </a:t>
            </a:r>
            <a:r>
              <a:rPr lang="en-GB" dirty="0"/>
              <a:t>O</a:t>
            </a:r>
            <a:r>
              <a:rPr lang="en-GB" dirty="0" smtClean="0"/>
              <a:t>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Demonstrate critical knowledge and systematic understanding of essential concepts of data science and computer programming.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Design, build, test, adapt and critique small programs in a high-level programming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Critically assess, select and apply data science tools, libraries or algorithms appropriate for various phases of the data science project lifecycle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30 credit module (approximately 300 hours total workload)</a:t>
            </a:r>
          </a:p>
          <a:p>
            <a:endParaRPr lang="en-GB" sz="1600" dirty="0" smtClean="0"/>
          </a:p>
          <a:p>
            <a:pPr marL="514350" indent="-514350"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Exam</a:t>
            </a:r>
            <a:r>
              <a:rPr lang="en-GB" dirty="0" smtClean="0"/>
              <a:t> in </a:t>
            </a:r>
            <a:r>
              <a:rPr lang="en-GB" b="1" u="sng" dirty="0" smtClean="0"/>
              <a:t>Week 13</a:t>
            </a:r>
            <a:r>
              <a:rPr lang="en-GB" dirty="0" smtClean="0"/>
              <a:t> (week of 11–14 April 2022)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i="1" dirty="0" smtClean="0"/>
              <a:t>likely to be a 4-hour open book assessment online)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10 assessment credits, ILO1</a:t>
            </a:r>
          </a:p>
          <a:p>
            <a:pPr marL="514350" indent="-514350">
              <a:buAutoNum type="arabicPeriod"/>
            </a:pPr>
            <a:r>
              <a:rPr lang="en-GB" b="1" dirty="0" smtClean="0">
                <a:solidFill>
                  <a:srgbClr val="7030A0"/>
                </a:solidFill>
              </a:rPr>
              <a:t>Individual Portfolio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due end of </a:t>
            </a:r>
            <a:r>
              <a:rPr lang="en-GB" b="1" u="sng" dirty="0" smtClean="0"/>
              <a:t>Week 8</a:t>
            </a:r>
            <a:r>
              <a:rPr lang="en-GB" dirty="0"/>
              <a:t> </a:t>
            </a:r>
            <a:r>
              <a:rPr lang="en-GB" dirty="0" smtClean="0"/>
              <a:t>(11 March)</a:t>
            </a:r>
            <a:br>
              <a:rPr lang="en-GB" dirty="0" smtClean="0"/>
            </a:br>
            <a:r>
              <a:rPr lang="en-GB" dirty="0" smtClean="0"/>
              <a:t>20 assessment credits</a:t>
            </a:r>
            <a:br>
              <a:rPr lang="en-GB" dirty="0" smtClean="0"/>
            </a:br>
            <a:r>
              <a:rPr lang="en-GB" dirty="0" smtClean="0"/>
              <a:t>ILO2 and ILO3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Planck E - Independent Technical Assess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10" y="4305300"/>
            <a:ext cx="4876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81" y="3462291"/>
            <a:ext cx="3395709" cy="3395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Teaching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Intensive teaching (</a:t>
            </a:r>
            <a:r>
              <a:rPr lang="en-GB" dirty="0"/>
              <a:t>w</a:t>
            </a:r>
            <a:r>
              <a:rPr lang="en-GB" dirty="0" smtClean="0"/>
              <a:t>eeks 1, </a:t>
            </a:r>
            <a:r>
              <a:rPr lang="en-GB" dirty="0"/>
              <a:t>3</a:t>
            </a:r>
            <a:r>
              <a:rPr lang="en-GB" dirty="0" smtClean="0"/>
              <a:t> and 5)</a:t>
            </a:r>
          </a:p>
          <a:p>
            <a:r>
              <a:rPr lang="en-GB" dirty="0" smtClean="0"/>
              <a:t>Asynchronous (own time)</a:t>
            </a:r>
          </a:p>
          <a:p>
            <a:pPr lvl="1"/>
            <a:r>
              <a:rPr lang="en-GB" dirty="0" smtClean="0"/>
              <a:t>reading/preparation/study</a:t>
            </a:r>
          </a:p>
          <a:p>
            <a:r>
              <a:rPr lang="en-GB" dirty="0" smtClean="0"/>
              <a:t>Synchronous (timetabled “hybrid” sessions)</a:t>
            </a:r>
          </a:p>
          <a:p>
            <a:pPr lvl="1"/>
            <a:r>
              <a:rPr lang="en-GB" dirty="0" smtClean="0"/>
              <a:t>Mon/Tue/Wed </a:t>
            </a:r>
            <a:r>
              <a:rPr lang="en-GB" dirty="0"/>
              <a:t>(on-campus and online via </a:t>
            </a:r>
            <a:r>
              <a:rPr lang="en-GB" dirty="0" smtClean="0"/>
              <a:t>Microsoft</a:t>
            </a:r>
            <a:br>
              <a:rPr lang="en-GB" dirty="0" smtClean="0"/>
            </a:br>
            <a:r>
              <a:rPr lang="en-GB" dirty="0" smtClean="0"/>
              <a:t>Teams</a:t>
            </a:r>
            <a:r>
              <a:rPr lang="en-GB" dirty="0"/>
              <a:t>) and Thu/Fri (online only)</a:t>
            </a:r>
          </a:p>
          <a:p>
            <a:pPr lvl="1"/>
            <a:r>
              <a:rPr lang="en-GB" dirty="0" smtClean="0"/>
              <a:t>Live coding</a:t>
            </a:r>
          </a:p>
          <a:p>
            <a:pPr lvl="1"/>
            <a:r>
              <a:rPr lang="en-GB" dirty="0" smtClean="0"/>
              <a:t>Problem solving and discussions</a:t>
            </a:r>
          </a:p>
          <a:p>
            <a:pPr lvl="1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depend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31" y="3853242"/>
            <a:ext cx="9312337" cy="28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Teaching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Independent study (</a:t>
            </a:r>
            <a:r>
              <a:rPr lang="en-GB" dirty="0"/>
              <a:t>w</a:t>
            </a:r>
            <a:r>
              <a:rPr lang="en-GB" dirty="0" smtClean="0"/>
              <a:t>eeks 2, </a:t>
            </a:r>
            <a:r>
              <a:rPr lang="en-GB" dirty="0"/>
              <a:t>4</a:t>
            </a:r>
            <a:r>
              <a:rPr lang="en-GB" dirty="0" smtClean="0"/>
              <a:t> and </a:t>
            </a:r>
            <a:r>
              <a:rPr lang="en-GB" dirty="0"/>
              <a:t>6</a:t>
            </a:r>
            <a:r>
              <a:rPr lang="en-GB" dirty="0" smtClean="0"/>
              <a:t>)</a:t>
            </a:r>
          </a:p>
          <a:p>
            <a:r>
              <a:rPr lang="en-GB" dirty="0"/>
              <a:t>Asynchronous (own time) </a:t>
            </a:r>
            <a:r>
              <a:rPr lang="en-GB" dirty="0" smtClean="0"/>
              <a:t>study/assessment</a:t>
            </a:r>
          </a:p>
          <a:p>
            <a:r>
              <a:rPr lang="en-GB" dirty="0" smtClean="0"/>
              <a:t>Support session: Wednesday (on-campus and online)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Outline (Weeks 1–6)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This is an approximate outline of the contents of the module.</a:t>
            </a:r>
          </a:p>
          <a:p>
            <a:r>
              <a:rPr lang="en-GB" dirty="0" smtClean="0"/>
              <a:t>Week 1 – Python Programming basics</a:t>
            </a:r>
          </a:p>
          <a:p>
            <a:r>
              <a:rPr lang="en-GB" dirty="0" smtClean="0"/>
              <a:t>Week 3 – Python libraries for Data Science</a:t>
            </a:r>
          </a:p>
          <a:p>
            <a:r>
              <a:rPr lang="en-GB" dirty="0" smtClean="0"/>
              <a:t>Week 5 – Data Science overview, lifecycle and applications</a:t>
            </a:r>
          </a:p>
          <a:p>
            <a:endParaRPr lang="en-GB" dirty="0" smtClean="0"/>
          </a:p>
          <a:p>
            <a:r>
              <a:rPr lang="en-GB" i="1" dirty="0"/>
              <a:t>Week 7</a:t>
            </a:r>
            <a:r>
              <a:rPr lang="en-GB" i="1" dirty="0" smtClean="0"/>
              <a:t> – 7144CEM Principles of Data Science begins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study?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</a:t>
            </a:r>
            <a:r>
              <a:rPr lang="en-GB" dirty="0" smtClean="0"/>
              <a:t>programming (Python 3)</a:t>
            </a:r>
            <a:endParaRPr lang="en-GB" dirty="0"/>
          </a:p>
          <a:p>
            <a:pPr lvl="1"/>
            <a:r>
              <a:rPr lang="en-GB" dirty="0" smtClean="0"/>
              <a:t>Values, types, expressions</a:t>
            </a:r>
            <a:r>
              <a:rPr lang="en-GB" dirty="0"/>
              <a:t>, variables, assignment, selection, and iteration.</a:t>
            </a:r>
          </a:p>
          <a:p>
            <a:pPr lvl="1"/>
            <a:r>
              <a:rPr lang="en-GB" dirty="0"/>
              <a:t>Data types and data structures: Boolean, strings, lists, tuples, dictionaries, </a:t>
            </a:r>
            <a:r>
              <a:rPr lang="en-GB" dirty="0" smtClean="0"/>
              <a:t>and sets.</a:t>
            </a:r>
            <a:endParaRPr lang="en-GB" dirty="0"/>
          </a:p>
          <a:p>
            <a:pPr lvl="1"/>
            <a:r>
              <a:rPr lang="en-GB" dirty="0"/>
              <a:t>Functions, recursion, classes and objects, and libraries/modules.</a:t>
            </a:r>
          </a:p>
          <a:p>
            <a:pPr lvl="1"/>
            <a:r>
              <a:rPr lang="en-GB" dirty="0"/>
              <a:t>Testing, debugging, and version control</a:t>
            </a:r>
            <a:r>
              <a:rPr lang="en-GB" dirty="0" smtClean="0"/>
              <a:t>.</a:t>
            </a:r>
          </a:p>
          <a:p>
            <a:pPr lvl="1"/>
            <a:r>
              <a:rPr lang="en-GB" i="1" dirty="0" smtClean="0"/>
              <a:t>We won’t necessarily cover everything in this list.</a:t>
            </a:r>
            <a:endParaRPr lang="en-GB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14" y="4180990"/>
            <a:ext cx="2130910" cy="21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8602</TotalTime>
  <Words>600</Words>
  <Application>Microsoft Office PowerPoint</Application>
  <PresentationFormat>Widescreen</PresentationFormat>
  <Paragraphs>67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UW-Theme-2019</vt:lpstr>
      <vt:lpstr> 7143CEM Module Outline</vt:lpstr>
      <vt:lpstr>Daily Mail (14 January 2021)</vt:lpstr>
      <vt:lpstr>Teaching Team (2021/22)</vt:lpstr>
      <vt:lpstr>Intended Learning Outcomes</vt:lpstr>
      <vt:lpstr>Assessment</vt:lpstr>
      <vt:lpstr>Block Teaching</vt:lpstr>
      <vt:lpstr>Block Teaching</vt:lpstr>
      <vt:lpstr>Topics Outline (Weeks 1–6)</vt:lpstr>
      <vt:lpstr>What do we study?</vt:lpstr>
      <vt:lpstr>What do we study?</vt:lpstr>
      <vt:lpstr>What do we study?</vt:lpstr>
      <vt:lpstr>What do we study?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804</cp:revision>
  <dcterms:created xsi:type="dcterms:W3CDTF">2019-09-02T14:14:17Z</dcterms:created>
  <dcterms:modified xsi:type="dcterms:W3CDTF">2022-01-15T17:23:35Z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