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0"/>
  </p:notesMasterIdLst>
  <p:sldIdLst>
    <p:sldId id="272" r:id="rId5"/>
    <p:sldId id="348" r:id="rId6"/>
    <p:sldId id="347" r:id="rId7"/>
    <p:sldId id="350" r:id="rId8"/>
    <p:sldId id="333" r:id="rId9"/>
    <p:sldId id="349" r:id="rId10"/>
    <p:sldId id="352" r:id="rId11"/>
    <p:sldId id="343" r:id="rId12"/>
    <p:sldId id="338" r:id="rId13"/>
    <p:sldId id="351" r:id="rId14"/>
    <p:sldId id="353" r:id="rId15"/>
    <p:sldId id="354" r:id="rId16"/>
    <p:sldId id="355" r:id="rId17"/>
    <p:sldId id="356" r:id="rId18"/>
    <p:sldId id="3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66" d="100"/>
          <a:sy n="66" d="100"/>
        </p:scale>
        <p:origin x="90" y="486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15/01/2022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strusegoose.com/24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python-2-vs-python-3-practical-considerations-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https://abstrusegoose.com/249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0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https://dev.to/javinpaul/10-python-articles-you-can-read-this-weekend-2df8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96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https://www.digitalocean.com/community/tutorials/python-2-vs-python-3-practical-considerations-2</a:t>
            </a:r>
            <a:endParaRPr lang="en-GB" dirty="0" smtClean="0"/>
          </a:p>
          <a:p>
            <a:r>
              <a:rPr lang="en-GB" dirty="0" smtClean="0"/>
              <a:t>https://realpython.com/python38-new-features/</a:t>
            </a:r>
            <a:endParaRPr lang="en-GB" baseline="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12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Skiena</a:t>
            </a:r>
            <a:r>
              <a:rPr lang="en-GB" dirty="0" smtClean="0"/>
              <a:t>: https://www3.cs.stonybrook.edu/~skiena/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norvig.com/21-day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greenteapress.com/wp/think-python-2e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.jpg"/><Relationship Id="rId4" Type="http://schemas.openxmlformats.org/officeDocument/2006/relationships/hyperlink" Target="https://github.com/AllenDowney/ThinkPython" TargetMode="Externa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 Lecture 1:</a:t>
            </a:r>
            <a:br>
              <a:rPr lang="en-GB" dirty="0" smtClean="0"/>
            </a:br>
            <a:r>
              <a:rPr lang="en-GB" dirty="0" smtClean="0"/>
              <a:t>Week 1 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</a:t>
            </a:r>
            <a:r>
              <a:rPr lang="en-GB" dirty="0"/>
              <a:t>Data </a:t>
            </a:r>
            <a:r>
              <a:rPr lang="en-GB" dirty="0" smtClean="0"/>
              <a:t>Science</a:t>
            </a:r>
            <a:br>
              <a:rPr lang="en-GB" dirty="0" smtClean="0"/>
            </a:br>
            <a:r>
              <a:rPr lang="en-GB" dirty="0" smtClean="0"/>
              <a:t>2021/22 Semester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Monday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Study </a:t>
            </a:r>
            <a:r>
              <a:rPr lang="en-GB" i="1" dirty="0" smtClean="0"/>
              <a:t>Think Python (2ed)</a:t>
            </a:r>
            <a:r>
              <a:rPr lang="en-GB" dirty="0" smtClean="0"/>
              <a:t> – Chapters 1, 2 and 3</a:t>
            </a:r>
            <a:endParaRPr lang="en-GB" i="1" dirty="0" smtClean="0"/>
          </a:p>
          <a:p>
            <a:r>
              <a:rPr lang="en-GB" dirty="0" smtClean="0"/>
              <a:t>Values and types</a:t>
            </a:r>
          </a:p>
          <a:p>
            <a:r>
              <a:rPr lang="en-GB" dirty="0" smtClean="0"/>
              <a:t>Expressions, precedence (BODMAS), quotient and remainder</a:t>
            </a:r>
          </a:p>
          <a:p>
            <a:r>
              <a:rPr lang="en-GB" dirty="0" smtClean="0"/>
              <a:t>Variables and assignment (=)</a:t>
            </a:r>
          </a:p>
          <a:p>
            <a:r>
              <a:rPr lang="en-GB" dirty="0" smtClean="0"/>
              <a:t>Syntax errors</a:t>
            </a:r>
          </a:p>
          <a:p>
            <a:pPr marL="0" indent="0">
              <a:buNone/>
            </a:pPr>
            <a:r>
              <a:rPr lang="en-GB" dirty="0" smtClean="0"/>
              <a:t>(continued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Monday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(continued)</a:t>
            </a:r>
          </a:p>
          <a:p>
            <a:r>
              <a:rPr lang="en-GB" dirty="0" smtClean="0"/>
              <a:t>Readable </a:t>
            </a:r>
            <a:r>
              <a:rPr lang="en-GB" dirty="0"/>
              <a:t>code (comments, descriptive variables names)</a:t>
            </a:r>
          </a:p>
          <a:p>
            <a:r>
              <a:rPr lang="en-GB" dirty="0" smtClean="0"/>
              <a:t>Built-in functions</a:t>
            </a:r>
          </a:p>
          <a:p>
            <a:r>
              <a:rPr lang="en-GB" dirty="0" smtClean="0"/>
              <a:t>Defining our own functions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</a:rPr>
              <a:t>Live session: live coding, problem solving, practice, questions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Tuesday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Study </a:t>
            </a:r>
            <a:r>
              <a:rPr lang="en-GB" i="1" dirty="0" smtClean="0"/>
              <a:t>Think Python (2ed)</a:t>
            </a:r>
            <a:r>
              <a:rPr lang="en-GB" dirty="0" smtClean="0"/>
              <a:t> – Chapters 5, 6 and 8</a:t>
            </a:r>
            <a:endParaRPr lang="en-GB" i="1" dirty="0"/>
          </a:p>
          <a:p>
            <a:r>
              <a:rPr lang="en-GB" dirty="0" smtClean="0"/>
              <a:t>Strings and text</a:t>
            </a:r>
          </a:p>
          <a:p>
            <a:r>
              <a:rPr lang="en-GB" dirty="0" smtClean="0"/>
              <a:t>Making choices: Boolean type and if-else statements</a:t>
            </a:r>
          </a:p>
          <a:p>
            <a:r>
              <a:rPr lang="en-GB" dirty="0" smtClean="0"/>
              <a:t>Modules and methods</a:t>
            </a:r>
          </a:p>
          <a:p>
            <a:r>
              <a:rPr lang="en-GB" dirty="0" smtClean="0"/>
              <a:t>Random numbers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7030A0"/>
                </a:solidFill>
              </a:rPr>
              <a:t>Live session: </a:t>
            </a:r>
            <a:r>
              <a:rPr lang="en-GB" dirty="0">
                <a:solidFill>
                  <a:srgbClr val="7030A0"/>
                </a:solidFill>
              </a:rPr>
              <a:t>live coding, problem solving, </a:t>
            </a:r>
            <a:r>
              <a:rPr lang="en-GB" dirty="0" smtClean="0">
                <a:solidFill>
                  <a:srgbClr val="7030A0"/>
                </a:solidFill>
              </a:rPr>
              <a:t>practice, questions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Wednesday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Study </a:t>
            </a:r>
            <a:r>
              <a:rPr lang="en-GB" i="1" dirty="0" smtClean="0"/>
              <a:t>Think Python (2ed)</a:t>
            </a:r>
            <a:r>
              <a:rPr lang="en-GB" dirty="0" smtClean="0"/>
              <a:t> – Chapters 7, 9 </a:t>
            </a:r>
            <a:r>
              <a:rPr lang="en-GB" dirty="0"/>
              <a:t>and </a:t>
            </a:r>
            <a:r>
              <a:rPr lang="en-GB" dirty="0" smtClean="0"/>
              <a:t>10</a:t>
            </a:r>
            <a:endParaRPr lang="en-GB" i="1" dirty="0"/>
          </a:p>
          <a:p>
            <a:r>
              <a:rPr lang="en-GB" dirty="0" smtClean="0"/>
              <a:t>Lists</a:t>
            </a:r>
          </a:p>
          <a:p>
            <a:r>
              <a:rPr lang="en-GB" dirty="0" smtClean="0"/>
              <a:t>Iteration (for and while loops)</a:t>
            </a:r>
          </a:p>
          <a:p>
            <a:pPr marL="0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</a:rPr>
              <a:t>Live session: </a:t>
            </a:r>
            <a:r>
              <a:rPr lang="en-GB" dirty="0">
                <a:solidFill>
                  <a:srgbClr val="7030A0"/>
                </a:solidFill>
              </a:rPr>
              <a:t>live coding, problem solving, </a:t>
            </a:r>
            <a:r>
              <a:rPr lang="en-GB" dirty="0" smtClean="0">
                <a:solidFill>
                  <a:srgbClr val="7030A0"/>
                </a:solidFill>
              </a:rPr>
              <a:t>practice, questions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Thursday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Study </a:t>
            </a:r>
            <a:r>
              <a:rPr lang="en-GB" i="1" dirty="0" smtClean="0"/>
              <a:t>Think Python (2ed)</a:t>
            </a:r>
            <a:r>
              <a:rPr lang="en-GB" dirty="0" smtClean="0"/>
              <a:t> – Chapters 11, 12, 13 and </a:t>
            </a:r>
            <a:r>
              <a:rPr lang="en-GB" dirty="0"/>
              <a:t>Appendix </a:t>
            </a:r>
            <a:r>
              <a:rPr lang="en-GB" dirty="0" smtClean="0"/>
              <a:t>A</a:t>
            </a:r>
            <a:endParaRPr lang="en-GB" i="1" dirty="0" smtClean="0"/>
          </a:p>
          <a:p>
            <a:r>
              <a:rPr lang="en-GB" dirty="0" smtClean="0"/>
              <a:t>Data structures: set, tuple, dictionary, stack</a:t>
            </a:r>
          </a:p>
          <a:p>
            <a:r>
              <a:rPr lang="en-GB" dirty="0" smtClean="0"/>
              <a:t>Debugging and testing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</a:rPr>
              <a:t>Live session: </a:t>
            </a:r>
            <a:r>
              <a:rPr lang="en-GB" dirty="0">
                <a:solidFill>
                  <a:srgbClr val="7030A0"/>
                </a:solidFill>
              </a:rPr>
              <a:t>live coding, problem solving, </a:t>
            </a:r>
            <a:r>
              <a:rPr lang="en-GB" dirty="0" smtClean="0">
                <a:solidFill>
                  <a:srgbClr val="7030A0"/>
                </a:solidFill>
              </a:rPr>
              <a:t>practice, questions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Fun Friday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Algorithms – design/build/test</a:t>
            </a:r>
          </a:p>
          <a:p>
            <a:r>
              <a:rPr lang="en-GB" dirty="0" smtClean="0"/>
              <a:t>Searching and </a:t>
            </a:r>
            <a:r>
              <a:rPr lang="en-GB" dirty="0"/>
              <a:t>sorting</a:t>
            </a:r>
          </a:p>
          <a:p>
            <a:r>
              <a:rPr lang="en-GB" dirty="0" smtClean="0"/>
              <a:t>Recap</a:t>
            </a:r>
          </a:p>
          <a:p>
            <a:r>
              <a:rPr lang="en-GB" dirty="0" smtClean="0"/>
              <a:t>More examples</a:t>
            </a:r>
          </a:p>
          <a:p>
            <a:r>
              <a:rPr lang="en-GB" dirty="0" smtClean="0"/>
              <a:t>Further support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books promise to teach you programming in 24 hours or 7 days or 21 days or …</a:t>
            </a:r>
          </a:p>
          <a:p>
            <a:r>
              <a:rPr lang="en-GB" dirty="0" smtClean="0"/>
              <a:t>Peter </a:t>
            </a:r>
            <a:r>
              <a:rPr lang="en-GB" dirty="0" err="1" smtClean="0"/>
              <a:t>Norvig</a:t>
            </a:r>
            <a:r>
              <a:rPr lang="en-GB" dirty="0" smtClean="0"/>
              <a:t>, Director of Research at Google</a:t>
            </a:r>
            <a:br>
              <a:rPr lang="en-GB" dirty="0" smtClean="0"/>
            </a:br>
            <a:r>
              <a:rPr lang="en-GB" dirty="0" smtClean="0"/>
              <a:t>suggests it takes 10 years or 10000 hours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norvig.com/21-days.html</a:t>
            </a:r>
            <a:endParaRPr lang="en-GB" dirty="0" smtClean="0"/>
          </a:p>
          <a:p>
            <a:r>
              <a:rPr lang="en-GB" dirty="0" smtClean="0"/>
              <a:t>TIOBE Index </a:t>
            </a:r>
            <a:r>
              <a:rPr lang="en-GB" dirty="0">
                <a:hlinkClick r:id="rId3"/>
              </a:rPr>
              <a:t>https://www.tiobe.com/tiobe-index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Top 5 (Sept 2020): C, Java, Python, C++, C#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ars_longa_vita_brev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30" y="1388745"/>
            <a:ext cx="6377940" cy="546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Skills of a good programmer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solving</a:t>
            </a:r>
          </a:p>
          <a:p>
            <a:r>
              <a:rPr lang="en-GB" dirty="0" smtClean="0"/>
              <a:t>Inquisitiveness</a:t>
            </a:r>
          </a:p>
          <a:p>
            <a:r>
              <a:rPr lang="en-GB" dirty="0" smtClean="0"/>
              <a:t>Attention to detail</a:t>
            </a:r>
          </a:p>
          <a:p>
            <a:r>
              <a:rPr lang="en-GB" dirty="0" smtClean="0"/>
              <a:t>Logical thinking</a:t>
            </a:r>
          </a:p>
          <a:p>
            <a:r>
              <a:rPr lang="en-GB" dirty="0" smtClean="0"/>
              <a:t>Patience</a:t>
            </a:r>
          </a:p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Cover image for 10 Python Articles you can read this weeke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55" y="3480047"/>
            <a:ext cx="8042745" cy="33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Intended </a:t>
            </a:r>
            <a:r>
              <a:rPr lang="en-GB" dirty="0"/>
              <a:t>L</a:t>
            </a:r>
            <a:r>
              <a:rPr lang="en-GB" dirty="0" smtClean="0"/>
              <a:t>earning </a:t>
            </a:r>
            <a:r>
              <a:rPr lang="en-GB" dirty="0"/>
              <a:t>O</a:t>
            </a:r>
            <a:r>
              <a:rPr lang="en-GB" dirty="0" smtClean="0"/>
              <a:t>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7030A0"/>
                </a:solidFill>
              </a:rPr>
              <a:t>Demonstrate critical knowledge and systematic understanding of essential concepts of </a:t>
            </a:r>
            <a:r>
              <a:rPr lang="en-GB" dirty="0"/>
              <a:t>data science and </a:t>
            </a:r>
            <a:r>
              <a:rPr lang="en-GB" b="1" dirty="0">
                <a:solidFill>
                  <a:srgbClr val="7030A0"/>
                </a:solidFill>
              </a:rPr>
              <a:t>computer programming.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7030A0"/>
                </a:solidFill>
              </a:rPr>
              <a:t>Design, build, test, adapt and critique small programs in a high-level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Critically assess, select and apply data science tools, libraries or algorithms appropriate for various phases of the data science project lifecycle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programming language (</a:t>
            </a:r>
            <a:r>
              <a:rPr lang="en-GB" dirty="0">
                <a:hlinkClick r:id="rId2"/>
              </a:rPr>
              <a:t>www.python.org</a:t>
            </a:r>
            <a:r>
              <a:rPr lang="en-GB" dirty="0"/>
              <a:t>)</a:t>
            </a:r>
          </a:p>
          <a:p>
            <a:r>
              <a:rPr lang="en-GB" dirty="0"/>
              <a:t>Guido van </a:t>
            </a:r>
            <a:r>
              <a:rPr lang="en-GB"/>
              <a:t>Rossum </a:t>
            </a:r>
            <a:r>
              <a:rPr lang="en-GB" smtClean="0"/>
              <a:t>(creator </a:t>
            </a:r>
            <a:r>
              <a:rPr lang="en-GB"/>
              <a:t>of </a:t>
            </a:r>
            <a:r>
              <a:rPr lang="en-GB" smtClean="0"/>
              <a:t>Python) BDFL</a:t>
            </a:r>
            <a:endParaRPr lang="en-GB" dirty="0"/>
          </a:p>
          <a:p>
            <a:r>
              <a:rPr lang="en-GB" dirty="0"/>
              <a:t>Easy to learn, easy to read, easy to maintain</a:t>
            </a:r>
          </a:p>
          <a:p>
            <a:r>
              <a:rPr lang="en-GB" dirty="0"/>
              <a:t>Top 10 programming languages (TIOBE index)</a:t>
            </a:r>
          </a:p>
          <a:p>
            <a:r>
              <a:rPr lang="en-GB" dirty="0"/>
              <a:t>Very useful libraries for Data Science (Pandas,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dirty="0"/>
              <a:t>Zen of </a:t>
            </a:r>
            <a:r>
              <a:rPr lang="en-GB" dirty="0" smtClean="0"/>
              <a:t>Python</a:t>
            </a:r>
          </a:p>
          <a:p>
            <a:r>
              <a:rPr lang="en-GB" dirty="0"/>
              <a:t>print('Hello world')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 vs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82018" cy="4351338"/>
          </a:xfrm>
        </p:spPr>
        <p:txBody>
          <a:bodyPr/>
          <a:lstStyle/>
          <a:p>
            <a:r>
              <a:rPr lang="en-GB" dirty="0" smtClean="0"/>
              <a:t>Beware there are two major versions of Python.</a:t>
            </a:r>
          </a:p>
          <a:p>
            <a:r>
              <a:rPr lang="en-GB" dirty="0" smtClean="0"/>
              <a:t>We will use </a:t>
            </a:r>
            <a:r>
              <a:rPr lang="en-GB" b="1" dirty="0" smtClean="0">
                <a:solidFill>
                  <a:srgbClr val="7030A0"/>
                </a:solidFill>
              </a:rPr>
              <a:t>Python 3</a:t>
            </a:r>
            <a:r>
              <a:rPr lang="en-GB" dirty="0" smtClean="0"/>
              <a:t> (current version is 3.8)</a:t>
            </a:r>
          </a:p>
          <a:p>
            <a:r>
              <a:rPr lang="en-GB" dirty="0" smtClean="0"/>
              <a:t>Python 2 reached its “end of life” on 1 January 2020 (just be aware of its existence)</a:t>
            </a:r>
            <a:endParaRPr lang="en-GB" dirty="0"/>
          </a:p>
        </p:txBody>
      </p:sp>
      <p:pic>
        <p:nvPicPr>
          <p:cNvPr id="1026" name="Picture 2" descr="Python 2 vs Python 3: Practical Conside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81" y="4258973"/>
            <a:ext cx="503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4" name="Picture 2" descr="Cool New Features in Python 3.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20" y="4258973"/>
            <a:ext cx="44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9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Downey, </a:t>
            </a:r>
            <a:r>
              <a:rPr lang="en-GB" i="1" dirty="0" smtClean="0"/>
              <a:t>Think Python (2ed)</a:t>
            </a:r>
            <a:r>
              <a:rPr lang="en-GB" dirty="0" smtClean="0"/>
              <a:t>, 2015 [free]</a:t>
            </a:r>
          </a:p>
          <a:p>
            <a:r>
              <a:rPr lang="en-GB" dirty="0">
                <a:hlinkClick r:id="rId3"/>
              </a:rPr>
              <a:t>https://greenteapress.com/wp/think-python-2e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>
                <a:hlinkClick r:id="rId4"/>
              </a:rPr>
              <a:t>https://github.com/AllenDowney/ThinkPython2/tree/master/code </a:t>
            </a:r>
            <a:endParaRPr lang="en-GB" dirty="0" smtClean="0">
              <a:hlinkClick r:id="rId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3084" name="Picture 12" descr="Think Python: How to Think Like a Computer Scientist eBook: Downey, Allen  B.: Amazon.co.uk: Kindle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05" y="4158000"/>
            <a:ext cx="20574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Crash Cour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51" y="4698000"/>
            <a:ext cx="16363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earn Python 3 the Hard W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52" y="4698000"/>
            <a:ext cx="165517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www.pearsoned.co.nz/titleimages/_amazon/978013540467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61" y="4698000"/>
            <a:ext cx="165333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Week 1 – Install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 you install </a:t>
            </a:r>
            <a:r>
              <a:rPr lang="en-GB" b="1" dirty="0" smtClean="0">
                <a:solidFill>
                  <a:srgbClr val="7030A0"/>
                </a:solidFill>
              </a:rPr>
              <a:t>Anaconda Individual Edition</a:t>
            </a:r>
            <a:r>
              <a:rPr lang="en-GB" dirty="0" smtClean="0"/>
              <a:t> as it comes with many of the Python libraries we will use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://www.anaconda.com/products/individual</a:t>
            </a:r>
            <a:endParaRPr lang="en-GB" dirty="0" smtClean="0"/>
          </a:p>
          <a:p>
            <a:r>
              <a:rPr lang="en-GB" dirty="0" smtClean="0"/>
              <a:t>If you get stuck … ask for help or check … </a:t>
            </a:r>
            <a:r>
              <a:rPr lang="en-GB" dirty="0">
                <a:hlinkClick r:id="rId3"/>
              </a:rPr>
              <a:t>https://docs.anaconda.com/anaconda/install/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Try the </a:t>
            </a:r>
            <a:r>
              <a:rPr lang="en-GB" b="1" dirty="0" err="1" smtClean="0">
                <a:solidFill>
                  <a:srgbClr val="7030A0"/>
                </a:solidFill>
              </a:rPr>
              <a:t>Spyder</a:t>
            </a:r>
            <a:r>
              <a:rPr lang="en-GB" b="1" dirty="0" smtClean="0">
                <a:solidFill>
                  <a:srgbClr val="7030A0"/>
                </a:solidFill>
              </a:rPr>
              <a:t> </a:t>
            </a:r>
            <a:r>
              <a:rPr lang="en-GB" b="1" dirty="0">
                <a:solidFill>
                  <a:srgbClr val="7030A0"/>
                </a:solidFill>
              </a:rPr>
              <a:t>IDE</a:t>
            </a:r>
            <a:r>
              <a:rPr lang="en-GB" dirty="0"/>
              <a:t> (comes with </a:t>
            </a:r>
            <a:r>
              <a:rPr lang="en-GB" dirty="0" smtClean="0"/>
              <a:t>Anaconda)</a:t>
            </a:r>
          </a:p>
          <a:p>
            <a:r>
              <a:rPr lang="en-GB" dirty="0" smtClean="0"/>
              <a:t>Note that IDLE comes with all Python distributions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094BD-A9C5-4616-8A19-0299ADD7621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dc545ae-2750-4659-9cc4-901d4e2a413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8924</TotalTime>
  <Words>597</Words>
  <Application>Microsoft Office PowerPoint</Application>
  <PresentationFormat>Widescreen</PresentationFormat>
  <Paragraphs>89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UW-Theme-2019</vt:lpstr>
      <vt:lpstr> 7143CEM Lecture 1: Week 1 Overview</vt:lpstr>
      <vt:lpstr>Learning programming</vt:lpstr>
      <vt:lpstr>Learning programming</vt:lpstr>
      <vt:lpstr>Skills of a good programmer</vt:lpstr>
      <vt:lpstr>Intended Learning Outcomes</vt:lpstr>
      <vt:lpstr>Why Python?</vt:lpstr>
      <vt:lpstr>Python 2 vs Python 3</vt:lpstr>
      <vt:lpstr>Recommended reading</vt:lpstr>
      <vt:lpstr>Week 1 – Install Python</vt:lpstr>
      <vt:lpstr>Week 1 – Monday</vt:lpstr>
      <vt:lpstr>Week 1 – Monday (cont)</vt:lpstr>
      <vt:lpstr>Week 1 – Tuesday</vt:lpstr>
      <vt:lpstr>Week 1 – Wednesday</vt:lpstr>
      <vt:lpstr>Week 1 – Thursday</vt:lpstr>
      <vt:lpstr>Week 1 – Fun 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903</cp:revision>
  <dcterms:created xsi:type="dcterms:W3CDTF">2019-09-02T14:14:17Z</dcterms:created>
  <dcterms:modified xsi:type="dcterms:W3CDTF">2022-01-15T17:33:55Z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