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3"/>
  </p:notesMasterIdLst>
  <p:sldIdLst>
    <p:sldId id="272" r:id="rId5"/>
    <p:sldId id="333" r:id="rId6"/>
    <p:sldId id="366" r:id="rId7"/>
    <p:sldId id="365" r:id="rId8"/>
    <p:sldId id="351" r:id="rId9"/>
    <p:sldId id="363" r:id="rId10"/>
    <p:sldId id="364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3661" autoAdjust="0"/>
  </p:normalViewPr>
  <p:slideViewPr>
    <p:cSldViewPr snapToGrid="0">
      <p:cViewPr varScale="1">
        <p:scale>
          <a:sx n="57" d="100"/>
          <a:sy n="57" d="100"/>
        </p:scale>
        <p:origin x="90" y="690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07/02/2022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already covered ILO2 so far in the module.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18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Lecture </a:t>
            </a:r>
            <a:r>
              <a:rPr lang="en-GB" dirty="0"/>
              <a:t>3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Week 5 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</a:t>
            </a:r>
            <a:r>
              <a:rPr lang="en-GB" dirty="0"/>
              <a:t>Data </a:t>
            </a:r>
            <a:r>
              <a:rPr lang="en-GB" dirty="0" smtClean="0"/>
              <a:t>Science</a:t>
            </a:r>
            <a:br>
              <a:rPr lang="en-GB" dirty="0" smtClean="0"/>
            </a:br>
            <a:r>
              <a:rPr lang="en-GB" dirty="0" smtClean="0"/>
              <a:t>2021/22 Semester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Intended </a:t>
            </a:r>
            <a:r>
              <a:rPr lang="en-GB" dirty="0"/>
              <a:t>L</a:t>
            </a:r>
            <a:r>
              <a:rPr lang="en-GB" dirty="0" smtClean="0"/>
              <a:t>earning </a:t>
            </a:r>
            <a:r>
              <a:rPr lang="en-GB" dirty="0"/>
              <a:t>O</a:t>
            </a:r>
            <a:r>
              <a:rPr lang="en-GB" dirty="0" smtClean="0"/>
              <a:t>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Demonstrate </a:t>
            </a:r>
            <a:r>
              <a:rPr lang="en-GB" b="1" dirty="0">
                <a:solidFill>
                  <a:srgbClr val="7030A0"/>
                </a:solidFill>
              </a:rPr>
              <a:t>critical knowledge and systematic understanding of essential concepts of data science</a:t>
            </a:r>
            <a:r>
              <a:rPr lang="en-GB" dirty="0"/>
              <a:t> </a:t>
            </a:r>
            <a:r>
              <a:rPr lang="en-GB" strike="sngStrike" dirty="0"/>
              <a:t>and computer programming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trike="sngStrike" dirty="0"/>
              <a:t>Design, build, test, adapt and critique small programs in a high-level programming language</a:t>
            </a:r>
            <a:r>
              <a:rPr lang="en-GB" strike="sngStrik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trike="sngStrike" dirty="0"/>
              <a:t>Critically assess, select and apply data science tools, libraries or algorithms appropriate for various phases of the data science project lifecycle</a:t>
            </a:r>
            <a:r>
              <a:rPr lang="en-GB" strike="sngStrike" dirty="0" smtClean="0"/>
              <a:t>.</a:t>
            </a: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1259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5 – Monday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Data Science overview, lifecycle and applications</a:t>
            </a:r>
            <a:endParaRPr lang="en-GB" i="1" dirty="0" smtClean="0">
              <a:solidFill>
                <a:srgbClr val="7030A0"/>
              </a:solidFill>
            </a:endParaRPr>
          </a:p>
          <a:p>
            <a:r>
              <a:rPr lang="en-GB" dirty="0" smtClean="0"/>
              <a:t>What is Data Science and what </a:t>
            </a:r>
            <a:r>
              <a:rPr lang="en-GB" dirty="0"/>
              <a:t>does a Data Scientist </a:t>
            </a:r>
            <a:r>
              <a:rPr lang="en-GB" dirty="0" smtClean="0"/>
              <a:t>do?</a:t>
            </a:r>
          </a:p>
          <a:p>
            <a:r>
              <a:rPr lang="en-GB" dirty="0" smtClean="0"/>
              <a:t>Relationship to business intelligence, statistics, data analysis/analytics, databases</a:t>
            </a:r>
            <a:r>
              <a:rPr lang="en-GB" dirty="0"/>
              <a:t>, </a:t>
            </a:r>
            <a:r>
              <a:rPr lang="en-GB" dirty="0" smtClean="0"/>
              <a:t>data engineering, big </a:t>
            </a:r>
            <a:r>
              <a:rPr lang="en-GB" dirty="0"/>
              <a:t>data, machine </a:t>
            </a:r>
            <a:r>
              <a:rPr lang="en-GB" dirty="0" smtClean="0"/>
              <a:t>learning, computational intelligence, data visualisation </a:t>
            </a:r>
            <a:r>
              <a:rPr lang="en-GB" dirty="0"/>
              <a:t>and scientific computing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Applications of Data Science, including text </a:t>
            </a:r>
            <a:r>
              <a:rPr lang="en-GB" dirty="0"/>
              <a:t>mining (twitter), classification, and recommender systems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5 – Tuesday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Big Data</a:t>
            </a:r>
            <a:endParaRPr lang="en-GB" b="1" dirty="0">
              <a:solidFill>
                <a:srgbClr val="7030A0"/>
              </a:solidFill>
            </a:endParaRPr>
          </a:p>
          <a:p>
            <a:r>
              <a:rPr lang="en-GB" dirty="0" smtClean="0"/>
              <a:t>What is Big Data and where does it come from?</a:t>
            </a:r>
          </a:p>
          <a:p>
            <a:r>
              <a:rPr lang="en-GB" dirty="0" smtClean="0"/>
              <a:t>Drivers of Big Data (what causes it to be possible).</a:t>
            </a:r>
          </a:p>
          <a:p>
            <a:r>
              <a:rPr lang="en-GB" dirty="0" smtClean="0"/>
              <a:t>Big Data Solutions (distributed systems, “the cloud” and NoSQL databases).</a:t>
            </a:r>
          </a:p>
          <a:p>
            <a:r>
              <a:rPr lang="en-GB" dirty="0" smtClean="0"/>
              <a:t>Big Data technology (Apache Hadoop and </a:t>
            </a:r>
            <a:r>
              <a:rPr lang="en-GB" dirty="0" err="1" smtClean="0"/>
              <a:t>MapReduce</a:t>
            </a:r>
            <a:r>
              <a:rPr lang="en-GB" dirty="0" smtClean="0"/>
              <a:t>).</a:t>
            </a:r>
          </a:p>
          <a:p>
            <a:r>
              <a:rPr lang="en-GB" i="1" dirty="0" smtClean="0"/>
              <a:t>More in 7082 Big Data Management and Data Visualisation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5 – </a:t>
            </a:r>
            <a:r>
              <a:rPr lang="en-GB" dirty="0" smtClean="0"/>
              <a:t>Wednesday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7030A0"/>
                </a:solidFill>
              </a:rPr>
              <a:t>Catchup</a:t>
            </a:r>
            <a:r>
              <a:rPr lang="en-GB" b="1" dirty="0" smtClean="0">
                <a:solidFill>
                  <a:srgbClr val="7030A0"/>
                </a:solidFill>
              </a:rPr>
              <a:t> and Support</a:t>
            </a:r>
            <a:endParaRPr lang="en-GB" i="1" dirty="0" smtClean="0">
              <a:solidFill>
                <a:srgbClr val="7030A0"/>
              </a:solidFill>
            </a:endParaRPr>
          </a:p>
          <a:p>
            <a:r>
              <a:rPr lang="en-GB" dirty="0" smtClean="0"/>
              <a:t>Absolute beginners (aimed at late starters)</a:t>
            </a:r>
          </a:p>
          <a:p>
            <a:pPr lvl="1"/>
            <a:r>
              <a:rPr lang="en-GB" dirty="0" smtClean="0"/>
              <a:t>Anaconda, </a:t>
            </a:r>
            <a:r>
              <a:rPr lang="en-GB" dirty="0" err="1" smtClean="0"/>
              <a:t>Spyder</a:t>
            </a:r>
            <a:r>
              <a:rPr lang="en-GB" dirty="0" smtClean="0"/>
              <a:t>, </a:t>
            </a:r>
            <a:r>
              <a:rPr lang="en-GB" dirty="0" err="1" smtClean="0"/>
              <a:t>Jupyter</a:t>
            </a:r>
            <a:endParaRPr lang="en-GB" dirty="0" smtClean="0"/>
          </a:p>
          <a:p>
            <a:pPr lvl="1"/>
            <a:r>
              <a:rPr lang="en-GB" dirty="0" smtClean="0"/>
              <a:t>Python programming (Week 1)</a:t>
            </a:r>
          </a:p>
          <a:p>
            <a:pPr lvl="1"/>
            <a:r>
              <a:rPr lang="en-GB" dirty="0" smtClean="0"/>
              <a:t>Data Science libraries (Week 3)</a:t>
            </a:r>
          </a:p>
          <a:p>
            <a:r>
              <a:rPr lang="en-GB" dirty="0" smtClean="0"/>
              <a:t>One-to-one or small group support</a:t>
            </a:r>
          </a:p>
          <a:p>
            <a:pPr lvl="1"/>
            <a:r>
              <a:rPr lang="en-GB" dirty="0" smtClean="0"/>
              <a:t>Help with debugging and technical issues</a:t>
            </a:r>
          </a:p>
          <a:p>
            <a:pPr lvl="1"/>
            <a:r>
              <a:rPr lang="en-GB" dirty="0" smtClean="0"/>
              <a:t>Portfolio support and encouragement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47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5 – </a:t>
            </a:r>
            <a:r>
              <a:rPr lang="en-GB" dirty="0" smtClean="0"/>
              <a:t>Thursday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Data Protection and Data Ethics</a:t>
            </a:r>
          </a:p>
          <a:p>
            <a:r>
              <a:rPr lang="en-GB" dirty="0" smtClean="0"/>
              <a:t>Legal issues: data ownership, rights of data subjects (consent), access to data.</a:t>
            </a:r>
          </a:p>
          <a:p>
            <a:r>
              <a:rPr lang="en-GB" dirty="0" smtClean="0"/>
              <a:t>Social and ethical issues: unfair discrimination, reinforcement of human biases and data biases, lack of transparency, accountability, code of conduct.</a:t>
            </a:r>
          </a:p>
          <a:p>
            <a:r>
              <a:rPr lang="en-GB" dirty="0" smtClean="0"/>
              <a:t>Data security and data leaks – how it can all go wrong</a:t>
            </a:r>
            <a:br>
              <a:rPr lang="en-GB" dirty="0" smtClean="0"/>
            </a:br>
            <a:r>
              <a:rPr lang="en-GB" dirty="0" smtClean="0"/>
              <a:t>(film trailer: “The Great Hack”)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5 – </a:t>
            </a:r>
            <a:r>
              <a:rPr lang="en-GB" dirty="0" smtClean="0"/>
              <a:t>Fun Friday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Review (of this week) and Preview (of 7144CEM)</a:t>
            </a:r>
          </a:p>
          <a:p>
            <a:r>
              <a:rPr lang="en-GB" dirty="0" smtClean="0"/>
              <a:t>Data </a:t>
            </a:r>
            <a:r>
              <a:rPr lang="en-GB" dirty="0"/>
              <a:t>s</a:t>
            </a:r>
            <a:r>
              <a:rPr lang="en-GB" dirty="0" smtClean="0"/>
              <a:t>cience</a:t>
            </a:r>
            <a:r>
              <a:rPr lang="en-GB" dirty="0"/>
              <a:t>, </a:t>
            </a:r>
            <a:r>
              <a:rPr lang="en-GB" dirty="0" smtClean="0"/>
              <a:t>big </a:t>
            </a:r>
            <a:r>
              <a:rPr lang="en-GB" dirty="0"/>
              <a:t>d</a:t>
            </a:r>
            <a:r>
              <a:rPr lang="en-GB" dirty="0" smtClean="0"/>
              <a:t>ata</a:t>
            </a:r>
            <a:r>
              <a:rPr lang="en-GB" dirty="0"/>
              <a:t>, </a:t>
            </a:r>
            <a:r>
              <a:rPr lang="en-GB" dirty="0" smtClean="0"/>
              <a:t>data </a:t>
            </a:r>
            <a:r>
              <a:rPr lang="en-GB" dirty="0"/>
              <a:t>p</a:t>
            </a:r>
            <a:r>
              <a:rPr lang="en-GB" dirty="0" smtClean="0"/>
              <a:t>rotection </a:t>
            </a:r>
            <a:r>
              <a:rPr lang="en-GB" dirty="0"/>
              <a:t>and </a:t>
            </a:r>
            <a:r>
              <a:rPr lang="en-GB" dirty="0" smtClean="0"/>
              <a:t>data </a:t>
            </a:r>
            <a:r>
              <a:rPr lang="en-GB" dirty="0"/>
              <a:t>e</a:t>
            </a:r>
            <a:r>
              <a:rPr lang="en-GB" dirty="0" smtClean="0"/>
              <a:t>thics</a:t>
            </a:r>
          </a:p>
          <a:p>
            <a:r>
              <a:rPr lang="en-GB" dirty="0" smtClean="0"/>
              <a:t>Portfolio (outline of Task 4)</a:t>
            </a:r>
            <a:endParaRPr lang="en-GB" dirty="0"/>
          </a:p>
          <a:p>
            <a:r>
              <a:rPr lang="en-GB" dirty="0" smtClean="0"/>
              <a:t>Preview of 7144CEM Principles of Data Science</a:t>
            </a:r>
          </a:p>
          <a:p>
            <a:pPr lvl="1"/>
            <a:r>
              <a:rPr lang="en-GB" dirty="0" smtClean="0"/>
              <a:t>Linear algebra and probability (</a:t>
            </a:r>
            <a:r>
              <a:rPr lang="en-GB" dirty="0" err="1" smtClean="0"/>
              <a:t>numpy</a:t>
            </a:r>
            <a:r>
              <a:rPr lang="en-GB" dirty="0" smtClean="0"/>
              <a:t>/</a:t>
            </a:r>
            <a:r>
              <a:rPr lang="en-GB" dirty="0" err="1" smtClean="0"/>
              <a:t>scipy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R/RStudio and the tidyverse</a:t>
            </a:r>
          </a:p>
          <a:p>
            <a:pPr lvl="1"/>
            <a:r>
              <a:rPr lang="en-GB" dirty="0" smtClean="0"/>
              <a:t>Linear regression and multivariate data analysis</a:t>
            </a:r>
          </a:p>
          <a:p>
            <a:r>
              <a:rPr lang="en-GB" dirty="0" smtClean="0"/>
              <a:t>Brief introduction to Matlab and Octave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Bill Franks (</a:t>
            </a:r>
            <a:r>
              <a:rPr lang="en-GB" dirty="0" err="1" smtClean="0"/>
              <a:t>ed</a:t>
            </a:r>
            <a:r>
              <a:rPr lang="en-GB" dirty="0" smtClean="0"/>
              <a:t>). </a:t>
            </a:r>
            <a:r>
              <a:rPr lang="en-GB" i="1" dirty="0" smtClean="0"/>
              <a:t>97 Things About Ethics Everyone in Data Science Should Know</a:t>
            </a:r>
            <a:r>
              <a:rPr lang="en-GB" dirty="0" smtClean="0"/>
              <a:t>, O’Reilly, 2020.</a:t>
            </a:r>
          </a:p>
          <a:p>
            <a:r>
              <a:rPr lang="en-GB" dirty="0" smtClean="0"/>
              <a:t>Caroline </a:t>
            </a:r>
            <a:r>
              <a:rPr lang="en-GB" dirty="0" err="1" smtClean="0"/>
              <a:t>Criado</a:t>
            </a:r>
            <a:r>
              <a:rPr lang="en-GB" dirty="0" smtClean="0"/>
              <a:t> Perez. </a:t>
            </a:r>
            <a:r>
              <a:rPr lang="en-GB" i="1" dirty="0" smtClean="0"/>
              <a:t>Invisible Women: Exposing Data Bias in a World Designed for Men</a:t>
            </a:r>
            <a:r>
              <a:rPr lang="en-GB" dirty="0" smtClean="0"/>
              <a:t>, Vintage, 2020.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" name="Picture 4" descr="97 Things About Ethics Everyone in Data Science Should Kn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36" y="4001294"/>
            <a:ext cx="18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visible Women: Exposing Data Bias in a World Designed for Men eBook :  Perez, Caroline Criado: Amazon.co.uk: Boo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891" y="4001294"/>
            <a:ext cx="17064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10976</TotalTime>
  <Words>463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UW-Theme-2019</vt:lpstr>
      <vt:lpstr> 7143CEM Lecture 3: Week 5 Overview</vt:lpstr>
      <vt:lpstr>Intended Learning Outcomes</vt:lpstr>
      <vt:lpstr>Week 5 – Monday</vt:lpstr>
      <vt:lpstr>Week 5 – Tuesday</vt:lpstr>
      <vt:lpstr>Week 5 – Wednesday</vt:lpstr>
      <vt:lpstr>Week 5 – Thursday</vt:lpstr>
      <vt:lpstr>Week 5 – Fun Friday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1051</cp:revision>
  <dcterms:created xsi:type="dcterms:W3CDTF">2019-09-02T14:14:17Z</dcterms:created>
  <dcterms:modified xsi:type="dcterms:W3CDTF">2022-02-07T15:47:34Z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