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8"/>
  </p:notesMasterIdLst>
  <p:sldIdLst>
    <p:sldId id="272" r:id="rId5"/>
    <p:sldId id="350" r:id="rId6"/>
    <p:sldId id="351" r:id="rId7"/>
    <p:sldId id="344" r:id="rId8"/>
    <p:sldId id="354" r:id="rId9"/>
    <p:sldId id="336" r:id="rId10"/>
    <p:sldId id="349" r:id="rId11"/>
    <p:sldId id="352" r:id="rId12"/>
    <p:sldId id="339" r:id="rId13"/>
    <p:sldId id="340" r:id="rId14"/>
    <p:sldId id="348" r:id="rId15"/>
    <p:sldId id="334" r:id="rId16"/>
    <p:sldId id="35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3661" autoAdjust="0"/>
  </p:normalViewPr>
  <p:slideViewPr>
    <p:cSldViewPr snapToGrid="0">
      <p:cViewPr varScale="1">
        <p:scale>
          <a:sx n="52" d="100"/>
          <a:sy n="52" d="100"/>
        </p:scale>
        <p:origin x="138" y="78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8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09/10/2021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plaining-data-science-ai-ml-and-deep-learning-to-management-a-presentation-and-a-script-4968491eb1e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plaining-data-science-ai-ml-and-deep-learning-to-management-a-presentation-and-a-script-4968491eb1e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ps-on-defining-a-data-science-project-scope-with-business-baa5a5b652b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piringmeme.com/why-data-scientist-is-the-sexiest-job-in-the-21st-century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Further reading: </a:t>
            </a:r>
            <a:r>
              <a:rPr lang="en-GB" dirty="0" smtClean="0">
                <a:hlinkClick r:id="rId3"/>
              </a:rPr>
              <a:t>https://towardsdatascience.com/explaining-data-science-ai-ml-and-deep-learning-to-management-a-presentation-and-a-script-4968491eb1e5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77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https://facilityexecutive.com/2016/06/predictive-analytics-for-low-tech-facilities/</a:t>
            </a:r>
          </a:p>
          <a:p>
            <a:r>
              <a:rPr lang="en-GB" dirty="0" smtClean="0"/>
              <a:t>Quote from: https://www.informs.org/About-INFORMS/News-Room/O.R.-and-Analytics-in-the-News/Best-definition-of-analytics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0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98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Image:</a:t>
            </a:r>
            <a:r>
              <a:rPr lang="en-GB" baseline="0" dirty="0" smtClean="0"/>
              <a:t> https://i.ytimg.com/vi/X3paOmcrTjQ/maxresdefault.jpg</a:t>
            </a:r>
          </a:p>
          <a:p>
            <a:r>
              <a:rPr lang="en-GB" dirty="0" err="1" smtClean="0"/>
              <a:t>Youtube</a:t>
            </a:r>
            <a:r>
              <a:rPr lang="en-GB" dirty="0" smtClean="0"/>
              <a:t>: https://www.youtube.com/watch?v=X3paOmcrTjQ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24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Image from: </a:t>
            </a:r>
            <a:r>
              <a:rPr lang="en-GB" dirty="0" smtClean="0">
                <a:hlinkClick r:id="rId3"/>
              </a:rPr>
              <a:t>https://towardsdatascience.com/explaining-data-science-ai-ml-and-deep-learning-to-management-a-presentation-and-a-script-4968491eb1e5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00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Image from: </a:t>
            </a:r>
            <a:r>
              <a:rPr lang="en-GB" dirty="0" smtClean="0">
                <a:hlinkClick r:id="rId3"/>
              </a:rPr>
              <a:t>https://towardsdatascience.com/tips-on-defining-a-data-science-project-scope-with-business-baa5a5b652b7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87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https://www.domo.com/learn/data-never-sleeps-7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00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Data from: https://www.visualcapitalist.com/how-much-data-is-generated-each-day/</a:t>
            </a:r>
          </a:p>
          <a:p>
            <a:r>
              <a:rPr lang="en-GB" dirty="0" smtClean="0"/>
              <a:t>Image from: https://quantumfbi.com/big-data-trends-financial-services/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417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</a:t>
            </a:r>
            <a:r>
              <a:rPr lang="en-GB" sz="1200" u="sng" dirty="0" smtClean="0">
                <a:hlinkClick r:id="rId3"/>
              </a:rPr>
              <a:t>https://www.inspiringmeme.com/why-data-scientist-is-the-sexiest-job-in-the-21st-century/</a:t>
            </a:r>
            <a:endParaRPr lang="en-GB" sz="1200" u="sng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60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mtClean="0"/>
              <a:t>7143CEM </a:t>
            </a:r>
            <a:r>
              <a:rPr lang="en-GB" smtClean="0"/>
              <a:t>Mini-lecture </a:t>
            </a:r>
            <a:r>
              <a:rPr lang="en-GB" dirty="0" smtClean="0"/>
              <a:t>3-1a:</a:t>
            </a:r>
            <a:br>
              <a:rPr lang="en-GB" dirty="0" smtClean="0"/>
            </a:br>
            <a:r>
              <a:rPr lang="en-GB" dirty="0" smtClean="0"/>
              <a:t>Introduction to 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School of Computing, Electronics and </a:t>
            </a:r>
            <a:r>
              <a:rPr lang="en-GB" dirty="0"/>
              <a:t>Mathematics</a:t>
            </a:r>
            <a:br>
              <a:rPr lang="en-GB" dirty="0"/>
            </a:br>
            <a:r>
              <a:rPr lang="en-GB" dirty="0"/>
              <a:t>Coventry </a:t>
            </a:r>
            <a:r>
              <a:rPr lang="en-GB" dirty="0" smtClean="0"/>
              <a:t>University</a:t>
            </a:r>
          </a:p>
          <a:p>
            <a:r>
              <a:rPr lang="en-GB" dirty="0" smtClean="0"/>
              <a:t>7143CEM Programming for Data Science</a:t>
            </a:r>
            <a:br>
              <a:rPr lang="en-GB" dirty="0" smtClean="0"/>
            </a:br>
            <a:r>
              <a:rPr lang="en-GB" dirty="0" smtClean="0"/>
              <a:t>2021/22 Semester 1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much data is out there?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Estimated that there is approximately 40 zettabytes of data in the world (2019)</a:t>
            </a:r>
          </a:p>
          <a:p>
            <a:r>
              <a:rPr lang="en-GB" dirty="0" smtClean="0"/>
              <a:t>1 zettabyte = 10^21 bytes = 1 trillion gigabytes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0" y="4724400"/>
            <a:ext cx="35356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Data Science </a:t>
            </a:r>
            <a:r>
              <a:rPr lang="en-GB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“Data is the new oil” — Clive </a:t>
            </a:r>
            <a:r>
              <a:rPr lang="en-GB" dirty="0" err="1" smtClean="0"/>
              <a:t>Humby</a:t>
            </a:r>
            <a:r>
              <a:rPr lang="en-GB" dirty="0" smtClean="0"/>
              <a:t> (2006)</a:t>
            </a:r>
            <a:endParaRPr lang="en-GB" dirty="0"/>
          </a:p>
          <a:p>
            <a:r>
              <a:rPr lang="en-GB" dirty="0"/>
              <a:t>Customer profiling (loyalty cards, fraud </a:t>
            </a:r>
            <a:r>
              <a:rPr lang="en-GB" dirty="0" smtClean="0"/>
              <a:t>detection)</a:t>
            </a:r>
            <a:endParaRPr lang="en-GB" dirty="0"/>
          </a:p>
          <a:p>
            <a:r>
              <a:rPr lang="en-GB" dirty="0" smtClean="0"/>
              <a:t>Recommender systems (Netflix, Amazon)</a:t>
            </a:r>
          </a:p>
          <a:p>
            <a:r>
              <a:rPr lang="en-GB" dirty="0"/>
              <a:t>Internet search engines (</a:t>
            </a:r>
            <a:r>
              <a:rPr lang="en-GB" dirty="0" smtClean="0"/>
              <a:t>Google)</a:t>
            </a:r>
          </a:p>
          <a:p>
            <a:r>
              <a:rPr lang="en-GB" dirty="0" smtClean="0"/>
              <a:t>Targeted advertising (Facebook)</a:t>
            </a:r>
          </a:p>
          <a:p>
            <a:r>
              <a:rPr lang="en-GB" dirty="0" smtClean="0"/>
              <a:t>Credit scoring</a:t>
            </a:r>
          </a:p>
          <a:p>
            <a:r>
              <a:rPr lang="en-GB" dirty="0" smtClean="0"/>
              <a:t>Healthcare </a:t>
            </a:r>
            <a:r>
              <a:rPr lang="en-GB" dirty="0"/>
              <a:t>(medical image analysis, </a:t>
            </a:r>
            <a:r>
              <a:rPr lang="en-GB" dirty="0" smtClean="0"/>
              <a:t>genomics)</a:t>
            </a:r>
          </a:p>
          <a:p>
            <a:r>
              <a:rPr lang="en-GB" dirty="0" smtClean="0"/>
              <a:t>Sport (</a:t>
            </a:r>
            <a:r>
              <a:rPr lang="en-GB" dirty="0" err="1" smtClean="0"/>
              <a:t>Moneyball</a:t>
            </a:r>
            <a:r>
              <a:rPr lang="en-GB" dirty="0"/>
              <a:t> </a:t>
            </a:r>
            <a:r>
              <a:rPr lang="en-GB" dirty="0" smtClean="0"/>
              <a:t>– book 2003, film 2011)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4" y="2940430"/>
            <a:ext cx="2766646" cy="3917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1FEC-9C65-4378-8CB4-F695C865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Scientist’s superpowers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4A9A-47EC-4F85-9D94-DFC4E7C1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dirty="0"/>
          </a:p>
        </p:txBody>
      </p:sp>
      <p:pic>
        <p:nvPicPr>
          <p:cNvPr id="4" name="Picture 3" descr="Data Sciences as a career or for mid-career professionals ">
            <a:extLst>
              <a:ext uri="{FF2B5EF4-FFF2-40B4-BE49-F238E27FC236}">
                <a16:creationId xmlns:a16="http://schemas.microsoft.com/office/drawing/2014/main" id="{4A8CDB60-7427-4AAA-A36D-261B3CD3781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7"/>
          <a:stretch/>
        </p:blipFill>
        <p:spPr bwMode="auto">
          <a:xfrm>
            <a:off x="702129" y="1472778"/>
            <a:ext cx="11209564" cy="5385222"/>
          </a:xfrm>
          <a:prstGeom prst="rect">
            <a:avLst/>
          </a:prstGeom>
          <a:noFill/>
          <a:extLst/>
        </p:spPr>
      </p:pic>
      <p:pic>
        <p:nvPicPr>
          <p:cNvPr id="5" name="Picture 4" descr="career in data science">
            <a:extLst>
              <a:ext uri="{FF2B5EF4-FFF2-40B4-BE49-F238E27FC236}">
                <a16:creationId xmlns:a16="http://schemas.microsoft.com/office/drawing/2014/main" id="{324A11A3-3454-443C-8AA7-5D73980F27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624" y="28826"/>
            <a:ext cx="1771015" cy="162687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0752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Science is applying scientific methods to extract knowledge and insights from data.</a:t>
            </a:r>
          </a:p>
          <a:p>
            <a:r>
              <a:rPr lang="en-GB" dirty="0"/>
              <a:t>Descriptive/diagnostic/predictive/prescriptive </a:t>
            </a:r>
            <a:r>
              <a:rPr lang="en-GB" dirty="0" smtClean="0"/>
              <a:t>analytics.</a:t>
            </a:r>
          </a:p>
          <a:p>
            <a:r>
              <a:rPr lang="en-GB" dirty="0" smtClean="0"/>
              <a:t>Data Science involves a wide range of skills and knowledge.</a:t>
            </a:r>
          </a:p>
          <a:p>
            <a:r>
              <a:rPr lang="en-GB" dirty="0" smtClean="0"/>
              <a:t>“Data never sleeps” (always being generated).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Data Science?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process of using data to understand things.</a:t>
            </a:r>
          </a:p>
          <a:p>
            <a:pPr lvl="1"/>
            <a:r>
              <a:rPr lang="en-GB" dirty="0"/>
              <a:t>Data tell a story.</a:t>
            </a:r>
          </a:p>
          <a:p>
            <a:pPr lvl="1"/>
            <a:r>
              <a:rPr lang="en-GB" dirty="0"/>
              <a:t>Uncover insights, patterns and </a:t>
            </a:r>
            <a:r>
              <a:rPr lang="en-GB" dirty="0" smtClean="0"/>
              <a:t>trends.</a:t>
            </a:r>
            <a:endParaRPr lang="en-GB" dirty="0"/>
          </a:p>
          <a:p>
            <a:pPr lvl="1"/>
            <a:r>
              <a:rPr lang="en-GB" dirty="0"/>
              <a:t>Transforming data into knowledge that can guide decisions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Science (apply the scientific method).</a:t>
            </a:r>
          </a:p>
          <a:p>
            <a:pPr lvl="1"/>
            <a:r>
              <a:rPr lang="en-GB" dirty="0" smtClean="0"/>
              <a:t>Observe some phenomenon and record observations (data).</a:t>
            </a:r>
          </a:p>
          <a:p>
            <a:pPr lvl="1"/>
            <a:r>
              <a:rPr lang="en-GB" dirty="0" smtClean="0"/>
              <a:t>Explore, formulate hypotheses, build models, make predictions.</a:t>
            </a:r>
          </a:p>
          <a:p>
            <a:pPr lvl="1"/>
            <a:r>
              <a:rPr lang="en-GB" dirty="0" smtClean="0"/>
              <a:t>Design experiments to confirm.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sum of its parts.</a:t>
            </a:r>
          </a:p>
          <a:p>
            <a:pPr lvl="1"/>
            <a:r>
              <a:rPr lang="en-GB" dirty="0"/>
              <a:t>Artificial </a:t>
            </a:r>
            <a:r>
              <a:rPr lang="en-GB" dirty="0" smtClean="0"/>
              <a:t>intelligence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achine learning</a:t>
            </a:r>
          </a:p>
          <a:p>
            <a:pPr lvl="1"/>
            <a:r>
              <a:rPr lang="en-GB" dirty="0" smtClean="0"/>
              <a:t>Mathematics and statistics</a:t>
            </a:r>
          </a:p>
          <a:p>
            <a:pPr lvl="1"/>
            <a:r>
              <a:rPr lang="en-GB" dirty="0" smtClean="0"/>
              <a:t>Data analytics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engineering (</a:t>
            </a:r>
            <a:r>
              <a:rPr lang="en-GB" dirty="0" smtClean="0"/>
              <a:t>extract, transform, load, clean)</a:t>
            </a:r>
          </a:p>
          <a:p>
            <a:pPr lvl="1"/>
            <a:r>
              <a:rPr lang="en-GB" dirty="0" smtClean="0"/>
              <a:t>Data visualisation</a:t>
            </a:r>
          </a:p>
          <a:p>
            <a:pPr lvl="1"/>
            <a:r>
              <a:rPr lang="en-GB" dirty="0" smtClean="0"/>
              <a:t>Algorithms and infrastructure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ata storage/retrieval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omain/business </a:t>
            </a:r>
            <a:r>
              <a:rPr lang="en-GB" dirty="0"/>
              <a:t>knowledge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Data Science?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Analytics is “the scientific process of</a:t>
            </a:r>
            <a:br>
              <a:rPr lang="en-GB" dirty="0" smtClean="0"/>
            </a:br>
            <a:r>
              <a:rPr lang="en-GB" b="1" dirty="0" smtClean="0">
                <a:solidFill>
                  <a:srgbClr val="7030A0"/>
                </a:solidFill>
              </a:rPr>
              <a:t>transforming data into insights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for the purpose of making better decisions.” — INFORMS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20" y="3377682"/>
            <a:ext cx="4767559" cy="3480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Paradigms of S</a:t>
            </a:r>
            <a:r>
              <a:rPr lang="en-GB" dirty="0" smtClean="0"/>
              <a:t>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0792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Experimental/empirical science (describing natural </a:t>
            </a:r>
            <a:r>
              <a:rPr lang="en-GB" dirty="0"/>
              <a:t>phenomena) — </a:t>
            </a:r>
            <a:r>
              <a:rPr lang="en-GB" dirty="0" smtClean="0"/>
              <a:t>last 2500 years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Theoretical science (using models, </a:t>
            </a:r>
            <a:r>
              <a:rPr lang="en-GB" dirty="0"/>
              <a:t>generalisations) — </a:t>
            </a:r>
            <a:r>
              <a:rPr lang="en-GB" dirty="0" smtClean="0"/>
              <a:t>last few centuries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Computational science (simulating complex </a:t>
            </a:r>
            <a:r>
              <a:rPr lang="en-GB" dirty="0"/>
              <a:t>phenomena) </a:t>
            </a:r>
            <a:r>
              <a:rPr lang="en-GB" dirty="0" smtClean="0"/>
              <a:t>— last few decades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rgbClr val="7030A0"/>
                </a:solidFill>
              </a:rPr>
              <a:t>Data-intensive science</a:t>
            </a:r>
            <a:r>
              <a:rPr lang="en-GB" dirty="0" smtClean="0"/>
              <a:t> (unify theory, experiment, simulation) — last few years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67" y="1277342"/>
            <a:ext cx="1980000" cy="26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67" y="3987727"/>
            <a:ext cx="1980000" cy="2855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Data Science?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5" y="1502229"/>
            <a:ext cx="9521370" cy="535577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Explaining data science, AI, ML and deep learning to management — a  presentation and a script — Part 1 of 3 | by Mateo Restrepo | Towards Data 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065" y="202734"/>
            <a:ext cx="6851870" cy="649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3 Tips on Defining a Data Science Project Scope with Business | by Merelda  Wu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925908" cy="623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8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</a:t>
            </a:r>
            <a:r>
              <a:rPr lang="en-GB" dirty="0"/>
              <a:t>n</a:t>
            </a:r>
            <a:r>
              <a:rPr lang="en-GB" dirty="0" smtClean="0"/>
              <a:t>ever sleeps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59" y="1889428"/>
            <a:ext cx="2529054" cy="43200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449" r="-1" b="23948"/>
          <a:stretch/>
        </p:blipFill>
        <p:spPr>
          <a:xfrm>
            <a:off x="5340947" y="0"/>
            <a:ext cx="6851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E094BD-A9C5-4616-8A19-0299ADD7621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dc545ae-2750-4659-9cc4-901d4e2a413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8243</TotalTime>
  <Words>442</Words>
  <Application>Microsoft Office PowerPoint</Application>
  <PresentationFormat>Widescreen</PresentationFormat>
  <Paragraphs>72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UW-Theme-2019</vt:lpstr>
      <vt:lpstr> 7143CEM Mini-lecture 3-1a: Introduction to Data Science</vt:lpstr>
      <vt:lpstr>What is Data Science?</vt:lpstr>
      <vt:lpstr>What is Data Science?</vt:lpstr>
      <vt:lpstr>What is Data Science?</vt:lpstr>
      <vt:lpstr>Paradigms of Science</vt:lpstr>
      <vt:lpstr>What is Data Science?</vt:lpstr>
      <vt:lpstr>PowerPoint Presentation</vt:lpstr>
      <vt:lpstr>PowerPoint Presentation</vt:lpstr>
      <vt:lpstr>Data never sleeps</vt:lpstr>
      <vt:lpstr>How much data is out there?</vt:lpstr>
      <vt:lpstr>Some Data Science Applications</vt:lpstr>
      <vt:lpstr>Data Scientist’s superpowers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678</cp:revision>
  <dcterms:created xsi:type="dcterms:W3CDTF">2019-09-02T14:14:17Z</dcterms:created>
  <dcterms:modified xsi:type="dcterms:W3CDTF">2021-10-09T11:59:47Z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