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0"/>
  </p:notesMasterIdLst>
  <p:sldIdLst>
    <p:sldId id="272" r:id="rId5"/>
    <p:sldId id="363" r:id="rId6"/>
    <p:sldId id="364" r:id="rId7"/>
    <p:sldId id="365" r:id="rId8"/>
    <p:sldId id="366" r:id="rId9"/>
    <p:sldId id="360" r:id="rId10"/>
    <p:sldId id="359" r:id="rId11"/>
    <p:sldId id="361" r:id="rId12"/>
    <p:sldId id="362" r:id="rId13"/>
    <p:sldId id="350" r:id="rId14"/>
    <p:sldId id="348" r:id="rId15"/>
    <p:sldId id="349" r:id="rId16"/>
    <p:sldId id="355" r:id="rId17"/>
    <p:sldId id="356" r:id="rId18"/>
    <p:sldId id="3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3661" autoAdjust="0"/>
  </p:normalViewPr>
  <p:slideViewPr>
    <p:cSldViewPr snapToGrid="0">
      <p:cViewPr varScale="1">
        <p:scale>
          <a:sx n="52" d="100"/>
          <a:sy n="52" d="100"/>
        </p:scale>
        <p:origin x="138" y="78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8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09/10/2021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ndas.com/resources/dundas-data-visualization-blog/brief-history-data-visualiza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uclid.psych.yorku.ca/datavis.ca/papers/gfkl.pdf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http://cll.stanford.edu/~langley/cogsys/behrens97pm.pdf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586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https://en.wikipedia.org/wiki/Florence_Nightingale#Statistics_and_sanitary_reform</a:t>
            </a:r>
          </a:p>
          <a:p>
            <a:r>
              <a:rPr lang="en-GB" dirty="0" smtClean="0"/>
              <a:t>See also: https://datavizcatalogue.com/methods/nightingale_rose_chart.html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33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Graph from: https://www.workshopdigital.com/blog/youre-probably-using-wrong-graph/</a:t>
            </a:r>
          </a:p>
          <a:p>
            <a:r>
              <a:rPr lang="en-GB" dirty="0" err="1" smtClean="0"/>
              <a:t>Youtube</a:t>
            </a:r>
            <a:r>
              <a:rPr lang="en-GB" dirty="0" smtClean="0"/>
              <a:t>: https://www.youtube.com/watch?v=yibNEcn-4yQ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37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Website: https://www.gapminder.org/tools/</a:t>
            </a:r>
          </a:p>
          <a:p>
            <a:r>
              <a:rPr lang="en-GB" dirty="0" err="1" smtClean="0"/>
              <a:t>Youtube</a:t>
            </a:r>
            <a:r>
              <a:rPr lang="en-GB" dirty="0" smtClean="0"/>
              <a:t>: https://www.youtube.com/watch?v=ahp7QhbB8G4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75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</a:t>
            </a:r>
          </a:p>
          <a:p>
            <a:r>
              <a:rPr lang="en-GB" dirty="0" smtClean="0"/>
              <a:t>Reading: http://creative-wisdom.com/teaching/WBI/EDA.shtml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38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http://davidmlane.com/ben/outlier.gif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50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https://xkcd.com/523/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725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https://archive.org/details/visualizingdata00will/ </a:t>
            </a:r>
            <a:r>
              <a:rPr lang="en-GB" baseline="0" dirty="0" smtClean="0"/>
              <a:t>  </a:t>
            </a:r>
            <a:endParaRPr lang="en-GB" dirty="0" smtClean="0"/>
          </a:p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https://www.dundas.com/resources/dundas-data-visualization-blog/brief-history-data-visualization</a:t>
            </a:r>
            <a:endParaRPr lang="en-GB" dirty="0" smtClean="0"/>
          </a:p>
          <a:p>
            <a:r>
              <a:rPr lang="en-GB" dirty="0" smtClean="0"/>
              <a:t>Reading: </a:t>
            </a:r>
            <a:r>
              <a:rPr lang="en-GB" dirty="0" smtClean="0">
                <a:hlinkClick r:id="rId4"/>
              </a:rPr>
              <a:t>http://euclid.psych.yorku.ca/datavis.ca/papers/gfkl.pdf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761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and reading: https://en.wikipedia.org/wiki/Magura_Cave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964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Journal paper: https://doi.org/10.1198/tast.2010.09154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68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http://www.bbc.co.uk/history/historic_figures/snow_john.shtml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57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from: https://en.wikipedia.org/wiki/Charles_Joseph_Minard</a:t>
            </a:r>
          </a:p>
          <a:p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 six types of data in two dimensions: the number of Napoleon's troops; the distance 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traveled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temperature; latitude and longitude; direction of travel; and location relative to specific dates.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60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roups.nceas.ucsb.edu/monitoring-kb/dot/graphics/Tufte%232ChallengerSpaceShuttleGraph.png/view.html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pminder.org/tools/" TargetMode="External"/><Relationship Id="rId2" Type="http://schemas.openxmlformats.org/officeDocument/2006/relationships/hyperlink" Target="https://www.youtube.com/watch?v=lR8NWQnApw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7143CEM Mini-lecture 3-1c:</a:t>
            </a:r>
            <a:br>
              <a:rPr lang="en-GB" dirty="0" smtClean="0"/>
            </a:br>
            <a:r>
              <a:rPr lang="en-GB" dirty="0" smtClean="0"/>
              <a:t>Data Visualisation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School of Computing, Electronics and </a:t>
            </a:r>
            <a:r>
              <a:rPr lang="en-GB" dirty="0"/>
              <a:t>Mathematics</a:t>
            </a:r>
            <a:br>
              <a:rPr lang="en-GB" dirty="0"/>
            </a:br>
            <a:r>
              <a:rPr lang="en-GB" dirty="0"/>
              <a:t>Coventry </a:t>
            </a:r>
            <a:r>
              <a:rPr lang="en-GB" dirty="0" smtClean="0"/>
              <a:t>University</a:t>
            </a:r>
          </a:p>
          <a:p>
            <a:r>
              <a:rPr lang="en-GB" dirty="0" smtClean="0"/>
              <a:t>7143CEM Programming for Data Science</a:t>
            </a:r>
            <a:br>
              <a:rPr lang="en-GB" dirty="0" smtClean="0"/>
            </a:br>
            <a:r>
              <a:rPr lang="en-GB" dirty="0" smtClean="0"/>
              <a:t>2021/22 Semester 1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John Snow (1813–1858)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</a:rPr>
              <a:t>Cholera</a:t>
            </a:r>
            <a:r>
              <a:rPr lang="en-GB" dirty="0" smtClean="0"/>
              <a:t> outbreaks in London (1854).</a:t>
            </a:r>
          </a:p>
          <a:p>
            <a:r>
              <a:rPr lang="en-GB" dirty="0" smtClean="0"/>
              <a:t>Studied the pattern of outbreak </a:t>
            </a:r>
            <a:r>
              <a:rPr lang="en-GB" b="1" dirty="0" smtClean="0">
                <a:solidFill>
                  <a:srgbClr val="7030A0"/>
                </a:solidFill>
              </a:rPr>
              <a:t>locations</a:t>
            </a:r>
            <a:r>
              <a:rPr lang="en-GB" dirty="0" smtClean="0"/>
              <a:t> to identify the </a:t>
            </a:r>
            <a:r>
              <a:rPr lang="en-GB" b="1" dirty="0" smtClean="0">
                <a:solidFill>
                  <a:srgbClr val="7030A0"/>
                </a:solidFill>
              </a:rPr>
              <a:t>source</a:t>
            </a:r>
            <a:r>
              <a:rPr lang="en-GB" dirty="0" smtClean="0"/>
              <a:t> as a public water pump on Broad Street (later found to be taking water from sewage-polluted sections of the Thames river).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868751"/>
            <a:ext cx="5203368" cy="3989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Charles </a:t>
            </a:r>
            <a:r>
              <a:rPr lang="en-GB" dirty="0" err="1" smtClean="0"/>
              <a:t>Minard</a:t>
            </a:r>
            <a:r>
              <a:rPr lang="en-GB" dirty="0" smtClean="0"/>
              <a:t> (1781–1870)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Napoleon’s Russian campaign of 1812 (“flow” of troops).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57" y="2586513"/>
            <a:ext cx="8958943" cy="4271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82" y="2151009"/>
            <a:ext cx="7486265" cy="4706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Florence Nightingale (1820–1910)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57531" cy="4351338"/>
          </a:xfrm>
        </p:spPr>
        <p:txBody>
          <a:bodyPr/>
          <a:lstStyle/>
          <a:p>
            <a:r>
              <a:rPr lang="en-GB" dirty="0" smtClean="0"/>
              <a:t>Crimean War (1853–56)</a:t>
            </a:r>
          </a:p>
          <a:p>
            <a:r>
              <a:rPr lang="en-GB" dirty="0" smtClean="0"/>
              <a:t>The “Lady </a:t>
            </a:r>
            <a:r>
              <a:rPr lang="en-GB" dirty="0"/>
              <a:t>with the Lamp</a:t>
            </a:r>
            <a:r>
              <a:rPr lang="en-GB" dirty="0" smtClean="0"/>
              <a:t>”.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Nightingale rose </a:t>
            </a:r>
            <a:r>
              <a:rPr lang="en-GB" dirty="0" smtClean="0"/>
              <a:t>or Coxcomb chart (polar area </a:t>
            </a:r>
            <a:r>
              <a:rPr lang="en-GB" smtClean="0"/>
              <a:t>plot).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88" y="4495172"/>
            <a:ext cx="1703234" cy="23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Space Shuttle Challenger Disaster (1986)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28 January 1986: temperatures close to -1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GB" dirty="0" smtClean="0"/>
                  <a:t> (30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</m:t>
                    </m:r>
                  </m:oMath>
                </a14:m>
                <a:r>
                  <a:rPr lang="en-GB" dirty="0" smtClean="0"/>
                  <a:t>).</a:t>
                </a:r>
              </a:p>
              <a:p>
                <a:r>
                  <a:rPr lang="en-GB" dirty="0" smtClean="0"/>
                  <a:t>No test data to support successful launch (</a:t>
                </a:r>
                <a:r>
                  <a:rPr lang="en-GB" b="1" dirty="0" smtClean="0">
                    <a:solidFill>
                      <a:srgbClr val="7030A0"/>
                    </a:solidFill>
                  </a:rPr>
                  <a:t>extrapolation</a:t>
                </a:r>
                <a:r>
                  <a:rPr lang="en-GB" dirty="0" smtClean="0"/>
                  <a:t>).</a:t>
                </a:r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ufte-Challenger Space Shuttle graph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565" y="3130228"/>
            <a:ext cx="628571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0228"/>
            <a:ext cx="452041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 Hans </a:t>
            </a:r>
            <a:r>
              <a:rPr lang="en-GB" dirty="0" err="1" smtClean="0"/>
              <a:t>Rosling</a:t>
            </a:r>
            <a:r>
              <a:rPr lang="en-GB" dirty="0" smtClean="0"/>
              <a:t> (1948–2017)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200 countries, 200 years, in four minutes: </a:t>
            </a:r>
            <a:r>
              <a:rPr lang="en-GB" b="1" dirty="0" smtClean="0">
                <a:solidFill>
                  <a:srgbClr val="7030A0"/>
                </a:solidFill>
              </a:rPr>
              <a:t>Joy of Stats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" r="4499"/>
          <a:stretch/>
        </p:blipFill>
        <p:spPr>
          <a:xfrm>
            <a:off x="1875453" y="2421216"/>
            <a:ext cx="8192278" cy="443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smtClean="0"/>
              <a:t>impresses you </a:t>
            </a:r>
            <a:r>
              <a:rPr lang="en-GB" dirty="0"/>
              <a:t>about the </a:t>
            </a:r>
            <a:r>
              <a:rPr lang="en-GB" dirty="0" err="1"/>
              <a:t>youtube</a:t>
            </a:r>
            <a:r>
              <a:rPr lang="en-GB" dirty="0"/>
              <a:t> video "200 Countries, 200 years, in four minutes: Joy of Stats" by Prof Hans </a:t>
            </a:r>
            <a:r>
              <a:rPr lang="en-GB" dirty="0" err="1" smtClean="0"/>
              <a:t>Rosling</a:t>
            </a:r>
            <a:r>
              <a:rPr lang="en-GB" dirty="0" smtClean="0"/>
              <a:t>?</a:t>
            </a:r>
          </a:p>
          <a:p>
            <a:r>
              <a:rPr lang="en-GB" dirty="0" smtClean="0"/>
              <a:t>Follow </a:t>
            </a:r>
            <a:r>
              <a:rPr lang="en-GB" dirty="0"/>
              <a:t>up</a:t>
            </a:r>
            <a:r>
              <a:rPr lang="en-GB" dirty="0" smtClean="0"/>
              <a:t>: </a:t>
            </a:r>
            <a:r>
              <a:rPr lang="en-GB" i="1" dirty="0" smtClean="0"/>
              <a:t>A Brief </a:t>
            </a:r>
            <a:r>
              <a:rPr lang="en-GB" i="1" dirty="0"/>
              <a:t>History of Maps, Time Series, and </a:t>
            </a:r>
            <a:r>
              <a:rPr lang="en-GB" i="1" dirty="0" smtClean="0"/>
              <a:t>Charts </a:t>
            </a:r>
            <a:r>
              <a:rPr lang="en-GB" dirty="0" smtClean="0"/>
              <a:t>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www.youtube.com/watch?v=lR8NWQnApwE</a:t>
            </a:r>
            <a:endParaRPr lang="en-GB" dirty="0" smtClean="0"/>
          </a:p>
          <a:p>
            <a:r>
              <a:rPr lang="en-GB" dirty="0"/>
              <a:t>Follow up</a:t>
            </a:r>
            <a:r>
              <a:rPr lang="en-GB" dirty="0" smtClean="0"/>
              <a:t>: </a:t>
            </a:r>
            <a:r>
              <a:rPr lang="en-GB" smtClean="0"/>
              <a:t>Experiment with </a:t>
            </a:r>
            <a:r>
              <a:rPr lang="en-GB" dirty="0">
                <a:hlinkClick r:id="rId3"/>
              </a:rPr>
              <a:t>https://</a:t>
            </a:r>
            <a:r>
              <a:rPr lang="en-GB">
                <a:hlinkClick r:id="rId3"/>
              </a:rPr>
              <a:t>www.gapminder.org/tools</a:t>
            </a:r>
            <a:r>
              <a:rPr lang="en-GB" smtClean="0">
                <a:hlinkClick r:id="rId3"/>
              </a:rPr>
              <a:t>/</a:t>
            </a:r>
            <a:endParaRPr lang="en-GB" smtClean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4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Data Analysis (EDA)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Summarise the main characteristics of a dataset</a:t>
            </a:r>
            <a:br>
              <a:rPr lang="en-GB" dirty="0" smtClean="0"/>
            </a:br>
            <a:r>
              <a:rPr lang="en-GB" dirty="0" smtClean="0"/>
              <a:t>(both visually and using summary statistics)</a:t>
            </a:r>
          </a:p>
          <a:p>
            <a:r>
              <a:rPr lang="en-GB" dirty="0" smtClean="0"/>
              <a:t>Aim to </a:t>
            </a:r>
            <a:r>
              <a:rPr lang="en-GB" b="1" dirty="0" smtClean="0">
                <a:solidFill>
                  <a:srgbClr val="7030A0"/>
                </a:solidFill>
              </a:rPr>
              <a:t>discover patterns</a:t>
            </a:r>
            <a:r>
              <a:rPr lang="en-GB" dirty="0" smtClean="0"/>
              <a:t> and propose hypotheses/models.</a:t>
            </a:r>
          </a:p>
          <a:p>
            <a:r>
              <a:rPr lang="en-GB" dirty="0" smtClean="0"/>
              <a:t>Ask the question: “</a:t>
            </a:r>
            <a:r>
              <a:rPr lang="en-GB" b="1" dirty="0" smtClean="0">
                <a:solidFill>
                  <a:srgbClr val="7030A0"/>
                </a:solidFill>
              </a:rPr>
              <a:t>What is going on here?</a:t>
            </a:r>
            <a:r>
              <a:rPr lang="en-GB" dirty="0" smtClean="0"/>
              <a:t>”</a:t>
            </a:r>
          </a:p>
          <a:p>
            <a:r>
              <a:rPr lang="en-GB" dirty="0"/>
              <a:t>Established by John Tukey (1915–2000) in </a:t>
            </a:r>
            <a:r>
              <a:rPr lang="en-GB" dirty="0" smtClean="0"/>
              <a:t>his</a:t>
            </a:r>
            <a:br>
              <a:rPr lang="en-GB" dirty="0" smtClean="0"/>
            </a:br>
            <a:r>
              <a:rPr lang="en-GB" dirty="0" smtClean="0"/>
              <a:t>book </a:t>
            </a:r>
            <a:r>
              <a:rPr lang="en-GB" i="1" dirty="0"/>
              <a:t>Exploratory Data Analysis</a:t>
            </a:r>
            <a:r>
              <a:rPr lang="en-GB" dirty="0"/>
              <a:t> (1977).</a:t>
            </a:r>
          </a:p>
          <a:p>
            <a:pPr lvl="1"/>
            <a:r>
              <a:rPr lang="en-GB" dirty="0" smtClean="0"/>
              <a:t>Also invented </a:t>
            </a:r>
            <a:r>
              <a:rPr lang="en-GB" dirty="0"/>
              <a:t>the boxplot and </a:t>
            </a:r>
            <a:r>
              <a:rPr lang="en-GB" dirty="0" smtClean="0"/>
              <a:t>terms</a:t>
            </a:r>
            <a:br>
              <a:rPr lang="en-GB" dirty="0" smtClean="0"/>
            </a:br>
            <a:r>
              <a:rPr lang="en-GB" dirty="0" smtClean="0"/>
              <a:t>“bit</a:t>
            </a:r>
            <a:r>
              <a:rPr lang="en-GB" dirty="0"/>
              <a:t>” and “software”.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10" y="4230537"/>
            <a:ext cx="2160000" cy="26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Exploratory Data Analysis?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16347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Tukey </a:t>
            </a:r>
            <a:r>
              <a:rPr lang="en-GB" dirty="0"/>
              <a:t>often related EDA to </a:t>
            </a:r>
            <a:r>
              <a:rPr lang="en-GB" b="1" dirty="0">
                <a:solidFill>
                  <a:srgbClr val="7030A0"/>
                </a:solidFill>
              </a:rPr>
              <a:t>detective </a:t>
            </a:r>
            <a:r>
              <a:rPr lang="en-GB" b="1" dirty="0" smtClean="0">
                <a:solidFill>
                  <a:srgbClr val="7030A0"/>
                </a:solidFill>
              </a:rPr>
              <a:t>work</a:t>
            </a:r>
            <a:r>
              <a:rPr lang="en-GB" dirty="0"/>
              <a:t> </a:t>
            </a:r>
            <a:r>
              <a:rPr lang="en-GB" dirty="0" smtClean="0"/>
              <a:t>(collecting evidence and clues related to the central question in the case).</a:t>
            </a:r>
          </a:p>
          <a:p>
            <a:r>
              <a:rPr lang="en-GB" dirty="0" smtClean="0"/>
              <a:t>Role of the data scientist is to “listen” to the data in as many ways as possible until a </a:t>
            </a:r>
            <a:r>
              <a:rPr lang="en-GB" b="1" dirty="0" smtClean="0">
                <a:solidFill>
                  <a:srgbClr val="7030A0"/>
                </a:solidFill>
              </a:rPr>
              <a:t>plausible “story”</a:t>
            </a:r>
            <a:r>
              <a:rPr lang="en-GB" dirty="0" smtClean="0"/>
              <a:t> of the data is apparent.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27" y="3449686"/>
            <a:ext cx="3075146" cy="32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V</a:t>
            </a:r>
            <a:r>
              <a:rPr lang="en-GB" dirty="0" smtClean="0"/>
              <a:t>isualisation?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</a:t>
            </a:r>
            <a:r>
              <a:rPr lang="en-GB" b="1" dirty="0" smtClean="0">
                <a:solidFill>
                  <a:srgbClr val="7030A0"/>
                </a:solidFill>
              </a:rPr>
              <a:t>explore data </a:t>
            </a:r>
            <a:r>
              <a:rPr lang="en-GB" dirty="0" smtClean="0"/>
              <a:t>and reveal:</a:t>
            </a:r>
          </a:p>
          <a:p>
            <a:pPr lvl="1"/>
            <a:r>
              <a:rPr lang="en-GB" dirty="0" smtClean="0"/>
              <a:t>Errors and anomalies</a:t>
            </a:r>
          </a:p>
          <a:p>
            <a:pPr lvl="1"/>
            <a:r>
              <a:rPr lang="en-GB" dirty="0" smtClean="0"/>
              <a:t>Relationship between variables</a:t>
            </a:r>
          </a:p>
          <a:p>
            <a:pPr lvl="1"/>
            <a:r>
              <a:rPr lang="en-GB" dirty="0" smtClean="0"/>
              <a:t>Structure</a:t>
            </a:r>
          </a:p>
          <a:p>
            <a:pPr lvl="1"/>
            <a:r>
              <a:rPr lang="en-GB" dirty="0" smtClean="0"/>
              <a:t>Complexity</a:t>
            </a:r>
          </a:p>
          <a:p>
            <a:pPr lvl="1"/>
            <a:r>
              <a:rPr lang="en-GB" dirty="0" smtClean="0"/>
              <a:t>Patterns</a:t>
            </a:r>
          </a:p>
          <a:p>
            <a:pPr lvl="1"/>
            <a:r>
              <a:rPr lang="en-GB" dirty="0" smtClean="0"/>
              <a:t>Clusters</a:t>
            </a:r>
          </a:p>
          <a:p>
            <a:pPr lvl="1"/>
            <a:r>
              <a:rPr lang="en-GB" dirty="0" smtClean="0"/>
              <a:t>Anything we can’t easily discover in other ways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1576387"/>
            <a:ext cx="5800725" cy="3248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smtClean="0"/>
              <a:t>Data Visualisation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</a:t>
            </a:r>
            <a:r>
              <a:rPr lang="en-GB" b="1" dirty="0" smtClean="0">
                <a:solidFill>
                  <a:srgbClr val="7030A0"/>
                </a:solidFill>
              </a:rPr>
              <a:t>communicate</a:t>
            </a:r>
          </a:p>
          <a:p>
            <a:pPr lvl="1"/>
            <a:r>
              <a:rPr lang="en-GB" dirty="0" smtClean="0"/>
              <a:t>Present information concisely</a:t>
            </a:r>
          </a:p>
          <a:p>
            <a:pPr lvl="1"/>
            <a:r>
              <a:rPr lang="en-GB" dirty="0" smtClean="0"/>
              <a:t>Simplify complex ideas</a:t>
            </a:r>
          </a:p>
          <a:p>
            <a:pPr lvl="1"/>
            <a:r>
              <a:rPr lang="en-GB" dirty="0" smtClean="0"/>
              <a:t>Tell a story</a:t>
            </a:r>
          </a:p>
          <a:p>
            <a:pPr lvl="1"/>
            <a:r>
              <a:rPr lang="en-GB" dirty="0" smtClean="0"/>
              <a:t>Explain conclusions</a:t>
            </a:r>
          </a:p>
          <a:p>
            <a:pPr lvl="1"/>
            <a:r>
              <a:rPr lang="en-GB" dirty="0" smtClean="0"/>
              <a:t>Convey a message</a:t>
            </a:r>
          </a:p>
          <a:p>
            <a:r>
              <a:rPr lang="en-GB" i="1" dirty="0" smtClean="0"/>
              <a:t>Where is the dividing line between objective presentation of information and manipulation of your audience (propaganda)?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8" y="1825625"/>
            <a:ext cx="4857143" cy="275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 of Data Visualisation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11986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Started with simple cave drawings depicting the success of a hunt.</a:t>
            </a:r>
          </a:p>
          <a:p>
            <a:r>
              <a:rPr lang="en-GB" dirty="0" smtClean="0"/>
              <a:t>Prior </a:t>
            </a:r>
            <a:r>
              <a:rPr lang="en-GB" dirty="0"/>
              <a:t>to 1600, data visualisation existed mainly in the realm of </a:t>
            </a:r>
            <a:r>
              <a:rPr lang="en-GB" b="1" dirty="0" smtClean="0">
                <a:solidFill>
                  <a:srgbClr val="7030A0"/>
                </a:solidFill>
              </a:rPr>
              <a:t>maps</a:t>
            </a:r>
            <a:r>
              <a:rPr lang="en-GB" dirty="0" smtClean="0"/>
              <a:t>.</a:t>
            </a:r>
          </a:p>
          <a:p>
            <a:r>
              <a:rPr lang="en-GB" dirty="0"/>
              <a:t>William Cleveland’s book </a:t>
            </a:r>
            <a:r>
              <a:rPr lang="en-GB" i="1" dirty="0"/>
              <a:t>Visualizing Data</a:t>
            </a:r>
            <a:r>
              <a:rPr lang="en-GB" dirty="0"/>
              <a:t> (1993).</a:t>
            </a:r>
          </a:p>
          <a:p>
            <a:r>
              <a:rPr lang="en-GB" dirty="0" smtClean="0"/>
              <a:t>Modern </a:t>
            </a:r>
            <a:r>
              <a:rPr lang="en-GB" b="1" dirty="0" smtClean="0">
                <a:solidFill>
                  <a:srgbClr val="7030A0"/>
                </a:solidFill>
              </a:rPr>
              <a:t>dashboards</a:t>
            </a:r>
            <a:r>
              <a:rPr lang="en-GB" dirty="0" smtClean="0"/>
              <a:t> connect </a:t>
            </a:r>
            <a:r>
              <a:rPr lang="en-GB" dirty="0"/>
              <a:t>to millions of rows of data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59" y="3177336"/>
            <a:ext cx="2590800" cy="3614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Magura</a:t>
            </a:r>
            <a:r>
              <a:rPr lang="en-GB" dirty="0" smtClean="0"/>
              <a:t> Cave (Bulgaria)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6300BC–3000BC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29" y="2491126"/>
            <a:ext cx="7502071" cy="4219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Michael van </a:t>
            </a:r>
            <a:r>
              <a:rPr lang="en-GB" dirty="0" err="1" smtClean="0"/>
              <a:t>Langren</a:t>
            </a:r>
            <a:r>
              <a:rPr lang="en-GB" dirty="0" smtClean="0"/>
              <a:t> (1598–1675)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15" y="1825625"/>
            <a:ext cx="10515600" cy="4351338"/>
          </a:xfrm>
        </p:spPr>
        <p:txBody>
          <a:bodyPr/>
          <a:lstStyle/>
          <a:p>
            <a:r>
              <a:rPr lang="en-GB" dirty="0" smtClean="0"/>
              <a:t>Flemish astronomer, first known visual representation of statistical </a:t>
            </a:r>
            <a:r>
              <a:rPr lang="en-GB" dirty="0"/>
              <a:t>data (</a:t>
            </a:r>
            <a:r>
              <a:rPr lang="en-GB" dirty="0" smtClean="0"/>
              <a:t>1644).</a:t>
            </a:r>
          </a:p>
          <a:p>
            <a:r>
              <a:rPr lang="en-GB" dirty="0" smtClean="0"/>
              <a:t>Spread of estimates of distance (in degrees longitude) between Toledo and Rome.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9520"/>
            <a:ext cx="12192000" cy="3078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William </a:t>
            </a:r>
            <a:r>
              <a:rPr lang="en-GB" dirty="0" err="1" smtClean="0"/>
              <a:t>Playfair</a:t>
            </a:r>
            <a:r>
              <a:rPr lang="en-GB" dirty="0" smtClean="0"/>
              <a:t> (1759–1823)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Inventor of the </a:t>
            </a:r>
            <a:r>
              <a:rPr lang="en-GB" b="1" dirty="0" smtClean="0">
                <a:solidFill>
                  <a:srgbClr val="7030A0"/>
                </a:solidFill>
              </a:rPr>
              <a:t>line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7030A0"/>
                </a:solidFill>
              </a:rPr>
              <a:t>area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7030A0"/>
                </a:solidFill>
              </a:rPr>
              <a:t>bar charts </a:t>
            </a:r>
            <a:r>
              <a:rPr lang="en-GB" dirty="0" smtClean="0"/>
              <a:t>(1786)</a:t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b="1" dirty="0" smtClean="0">
                <a:solidFill>
                  <a:srgbClr val="7030A0"/>
                </a:solidFill>
              </a:rPr>
              <a:t>pie chart </a:t>
            </a:r>
            <a:r>
              <a:rPr lang="en-GB" dirty="0" smtClean="0"/>
              <a:t>(1801).</a:t>
            </a:r>
          </a:p>
          <a:p>
            <a:r>
              <a:rPr lang="en-GB" dirty="0" smtClean="0"/>
              <a:t>Example: bar chart (1821) of price of wheat, weekly wages and reigning monarch over 1565–1820.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14" y="3859245"/>
            <a:ext cx="5660572" cy="2998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E094BD-A9C5-4616-8A19-0299ADD7621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5dc545ae-2750-4659-9cc4-901d4e2a413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9800</TotalTime>
  <Words>699</Words>
  <Application>Microsoft Office PowerPoint</Application>
  <PresentationFormat>Widescreen</PresentationFormat>
  <Paragraphs>92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Franklin Gothic Book</vt:lpstr>
      <vt:lpstr>UW-Theme-2019</vt:lpstr>
      <vt:lpstr> 7143CEM Mini-lecture 3-1c: Data Visualisation</vt:lpstr>
      <vt:lpstr>Exploratory Data Analysis (EDA)</vt:lpstr>
      <vt:lpstr>What is Exploratory Data Analysis?</vt:lpstr>
      <vt:lpstr>Why Data Visualisation?</vt:lpstr>
      <vt:lpstr>Why Data Visualisation?</vt:lpstr>
      <vt:lpstr>History of Data Visualisation</vt:lpstr>
      <vt:lpstr>Magura Cave (Bulgaria)</vt:lpstr>
      <vt:lpstr>Michael van Langren (1598–1675)</vt:lpstr>
      <vt:lpstr>William Playfair (1759–1823)</vt:lpstr>
      <vt:lpstr>John Snow (1813–1858)</vt:lpstr>
      <vt:lpstr>Charles Minard (1781–1870)</vt:lpstr>
      <vt:lpstr>Florence Nightingale (1820–1910)</vt:lpstr>
      <vt:lpstr>Space Shuttle Challenger Disaster (1986)</vt:lpstr>
      <vt:lpstr>Prof Hans Rosling (1948–2017)</vt:lpstr>
      <vt:lpstr>Class Discussion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733</cp:revision>
  <dcterms:created xsi:type="dcterms:W3CDTF">2019-09-02T14:14:17Z</dcterms:created>
  <dcterms:modified xsi:type="dcterms:W3CDTF">2021-10-09T12:00:35Z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