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7"/>
  </p:notesMasterIdLst>
  <p:sldIdLst>
    <p:sldId id="272" r:id="rId5"/>
    <p:sldId id="338" r:id="rId6"/>
    <p:sldId id="356" r:id="rId7"/>
    <p:sldId id="374" r:id="rId8"/>
    <p:sldId id="376" r:id="rId9"/>
    <p:sldId id="372" r:id="rId10"/>
    <p:sldId id="377" r:id="rId11"/>
    <p:sldId id="357" r:id="rId12"/>
    <p:sldId id="355" r:id="rId13"/>
    <p:sldId id="378" r:id="rId14"/>
    <p:sldId id="379" r:id="rId15"/>
    <p:sldId id="3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595" autoAdjust="0"/>
  </p:normalViewPr>
  <p:slideViewPr>
    <p:cSldViewPr snapToGrid="0">
      <p:cViewPr varScale="1">
        <p:scale>
          <a:sx n="52" d="100"/>
          <a:sy n="52" d="100"/>
        </p:scale>
        <p:origin x="138" y="78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09/10/2021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blok.net/storag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infoq.com/news/2020/04/Moores-law-55/" TargetMode="External"/><Relationship Id="rId4" Type="http://schemas.openxmlformats.org/officeDocument/2006/relationships/hyperlink" Target="https://en.wikipedia.org/wiki/Moore's_law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18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21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Image: </a:t>
            </a:r>
            <a:r>
              <a:rPr lang="en-GB" dirty="0" smtClean="0">
                <a:hlinkClick r:id="rId3"/>
              </a:rPr>
              <a:t>https://hblok.net/storage/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“Data expands to fill the space available for storage” (</a:t>
            </a:r>
            <a:r>
              <a:rPr lang="en-GB" dirty="0" err="1" smtClean="0"/>
              <a:t>Tjomsland</a:t>
            </a:r>
            <a:r>
              <a:rPr lang="en-GB" dirty="0" smtClean="0"/>
              <a:t>, 1980) variant of </a:t>
            </a:r>
            <a:r>
              <a:rPr lang="en-GB" i="1" dirty="0" smtClean="0"/>
              <a:t>Parkinson’s Law</a:t>
            </a:r>
            <a:endParaRPr lang="en-GB" dirty="0" smtClean="0"/>
          </a:p>
          <a:p>
            <a:r>
              <a:rPr lang="en-GB" dirty="0" smtClean="0"/>
              <a:t>Moore’s Law (1965): </a:t>
            </a:r>
            <a:r>
              <a:rPr lang="en-GB" dirty="0" smtClean="0">
                <a:hlinkClick r:id="rId4"/>
              </a:rPr>
              <a:t>https://en.wikipedia.org/wiki/Moore's_law</a:t>
            </a:r>
            <a:endParaRPr lang="en-GB" dirty="0" smtClean="0"/>
          </a:p>
          <a:p>
            <a:r>
              <a:rPr lang="en-GB" dirty="0" smtClean="0"/>
              <a:t>Image</a:t>
            </a:r>
            <a:r>
              <a:rPr lang="en-GB" baseline="0" dirty="0" smtClean="0"/>
              <a:t> from: </a:t>
            </a:r>
            <a:r>
              <a:rPr lang="en-GB" dirty="0" smtClean="0">
                <a:hlinkClick r:id="rId5"/>
              </a:rPr>
              <a:t>https://www.infoq.com/news/2020/04/Moores-law-55/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360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50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https://deepmind.com/research/case-studies/alphago-the-story-so-far</a:t>
            </a:r>
          </a:p>
          <a:p>
            <a:r>
              <a:rPr lang="en-GB" dirty="0" smtClean="0"/>
              <a:t>Reading: https://www.nature.com/articles/nature24270 (Nature, </a:t>
            </a:r>
            <a:r>
              <a:rPr lang="en-GB" dirty="0" err="1" smtClean="0"/>
              <a:t>vol</a:t>
            </a:r>
            <a:r>
              <a:rPr lang="en-GB" dirty="0" smtClean="0"/>
              <a:t> 550, 2017)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99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hbr.org/2020/05/digital-transformation-comes-down-to-talent-in-4-key-area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7143CEM Mini-lecture 3-2b:</a:t>
            </a:r>
            <a:br>
              <a:rPr lang="en-GB" dirty="0" smtClean="0"/>
            </a:br>
            <a:r>
              <a:rPr lang="en-GB" dirty="0" smtClean="0"/>
              <a:t>Drivers of Big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School of Computing, Electronics and </a:t>
            </a:r>
            <a:r>
              <a:rPr lang="en-GB" dirty="0"/>
              <a:t>Mathematics</a:t>
            </a:r>
            <a:br>
              <a:rPr lang="en-GB" dirty="0"/>
            </a:br>
            <a:r>
              <a:rPr lang="en-GB" dirty="0"/>
              <a:t>Coventry </a:t>
            </a:r>
            <a:r>
              <a:rPr lang="en-GB" dirty="0" smtClean="0"/>
              <a:t>University</a:t>
            </a:r>
          </a:p>
          <a:p>
            <a:r>
              <a:rPr lang="en-GB" dirty="0" smtClean="0"/>
              <a:t>7143CEM Programming for Data Science</a:t>
            </a:r>
            <a:br>
              <a:rPr lang="en-GB" dirty="0" smtClean="0"/>
            </a:br>
            <a:r>
              <a:rPr lang="en-GB" dirty="0" smtClean="0"/>
              <a:t>2021/22 </a:t>
            </a:r>
            <a:r>
              <a:rPr lang="en-GB" dirty="0" smtClean="0"/>
              <a:t>Semester 1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Data Talent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Deep Analytical Talent</a:t>
            </a:r>
          </a:p>
          <a:p>
            <a:pPr lvl="1"/>
            <a:r>
              <a:rPr lang="en-GB" dirty="0" smtClean="0"/>
              <a:t>People with strong analytical skills and advanced training in machine learning and statistics.</a:t>
            </a:r>
          </a:p>
          <a:p>
            <a:r>
              <a:rPr lang="en-GB" dirty="0" smtClean="0"/>
              <a:t>Data Savvy Professionals</a:t>
            </a:r>
          </a:p>
          <a:p>
            <a:pPr lvl="1"/>
            <a:r>
              <a:rPr lang="en-GB" dirty="0" smtClean="0"/>
              <a:t>People with basic knowledge of machine learning and statistics, who can define key questions.</a:t>
            </a:r>
          </a:p>
          <a:p>
            <a:r>
              <a:rPr lang="en-GB" dirty="0" smtClean="0"/>
              <a:t>Technology and Data Enablers</a:t>
            </a:r>
          </a:p>
          <a:p>
            <a:pPr lvl="1"/>
            <a:r>
              <a:rPr lang="en-GB" dirty="0" smtClean="0"/>
              <a:t>People providing technical expertise (programming, database administration, </a:t>
            </a:r>
            <a:r>
              <a:rPr lang="en-GB" dirty="0" err="1" smtClean="0"/>
              <a:t>etc</a:t>
            </a:r>
            <a:r>
              <a:rPr lang="en-GB" dirty="0" smtClean="0"/>
              <a:t>) to support analytical projects.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Technology: processors and memory/storage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ecreasing cost and increasing power/capacity/speed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treaming data (real-time)</a:t>
            </a:r>
          </a:p>
          <a:p>
            <a:pPr lvl="1"/>
            <a:r>
              <a:rPr lang="en-GB" dirty="0" smtClean="0"/>
              <a:t>sensors, social media interactions, transactions, history</a:t>
            </a:r>
          </a:p>
          <a:p>
            <a:r>
              <a:rPr lang="en-GB" dirty="0" smtClean="0"/>
              <a:t>Techniques: machine learning, data analytics, text, audio</a:t>
            </a:r>
          </a:p>
          <a:p>
            <a:r>
              <a:rPr lang="en-GB" dirty="0" smtClean="0"/>
              <a:t>Talent: people with different levels of skills/knowledge</a:t>
            </a:r>
          </a:p>
          <a:p>
            <a:r>
              <a:rPr lang="en-GB" dirty="0" smtClean="0"/>
              <a:t>Scalability</a:t>
            </a:r>
          </a:p>
          <a:p>
            <a:pPr lvl="1"/>
            <a:r>
              <a:rPr lang="en-GB" dirty="0" smtClean="0"/>
              <a:t>increasing amount of data and computational power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ow possible to build personalised/individual models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Discussion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know that the 3 Vs of Big Data are: Volume, Velocity and </a:t>
            </a:r>
            <a:r>
              <a:rPr lang="en-GB" dirty="0" smtClean="0"/>
              <a:t>Variety.</a:t>
            </a:r>
          </a:p>
          <a:p>
            <a:r>
              <a:rPr lang="en-GB" dirty="0" smtClean="0"/>
              <a:t>What </a:t>
            </a:r>
            <a:r>
              <a:rPr lang="en-GB" dirty="0"/>
              <a:t>are the 3 </a:t>
            </a:r>
            <a:r>
              <a:rPr lang="en-GB" dirty="0" err="1"/>
              <a:t>Ts</a:t>
            </a:r>
            <a:r>
              <a:rPr lang="en-GB" dirty="0"/>
              <a:t> of Big Data and how can they be considered as the "drivers" of Big Data</a:t>
            </a:r>
            <a:r>
              <a:rPr lang="en-GB" dirty="0" smtClean="0"/>
              <a:t>?</a:t>
            </a:r>
          </a:p>
          <a:p>
            <a:r>
              <a:rPr lang="en-GB"/>
              <a:t>Follow up: </a:t>
            </a:r>
            <a:r>
              <a:rPr lang="en-GB">
                <a:hlinkClick r:id="rId2"/>
              </a:rPr>
              <a:t>https</a:t>
            </a:r>
            <a:r>
              <a:rPr lang="en-GB">
                <a:hlinkClick r:id="rId2"/>
              </a:rPr>
              <a:t>://</a:t>
            </a:r>
            <a:r>
              <a:rPr lang="en-GB" smtClean="0">
                <a:hlinkClick r:id="rId2"/>
              </a:rPr>
              <a:t>hbr.org/2020/05/digital-transformation-comes-down-to-talent-in-4-key-areas</a:t>
            </a:r>
            <a:endParaRPr lang="en-GB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3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Science project lifecycle/pipeline/workflow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GAFA (Google, Apple, Facebook, Amazon)</a:t>
            </a:r>
          </a:p>
          <a:p>
            <a:r>
              <a:rPr lang="en-GB" dirty="0" smtClean="0"/>
              <a:t>Big </a:t>
            </a:r>
            <a:r>
              <a:rPr lang="en-GB" dirty="0"/>
              <a:t>Data: </a:t>
            </a:r>
            <a:r>
              <a:rPr lang="en-GB" dirty="0" smtClean="0"/>
              <a:t>volume or velocity or variety </a:t>
            </a:r>
            <a:r>
              <a:rPr lang="en-GB" dirty="0"/>
              <a:t>(+veracity, …)</a:t>
            </a:r>
          </a:p>
          <a:p>
            <a:r>
              <a:rPr lang="en-GB" dirty="0"/>
              <a:t>Multivariate </a:t>
            </a:r>
            <a:r>
              <a:rPr lang="en-GB" dirty="0" smtClean="0"/>
              <a:t>data vs </a:t>
            </a:r>
            <a:r>
              <a:rPr lang="en-GB" dirty="0"/>
              <a:t>Big Data</a:t>
            </a:r>
          </a:p>
          <a:p>
            <a:pPr lvl="1"/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3" t="14190" r="9151" b="56434"/>
          <a:stretch/>
        </p:blipFill>
        <p:spPr>
          <a:xfrm>
            <a:off x="2915557" y="2447569"/>
            <a:ext cx="6792686" cy="12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and Processors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8675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Data storage (larger and cheaper hard drives, SSD, main memory)</a:t>
            </a:r>
          </a:p>
          <a:p>
            <a:pPr lvl="1"/>
            <a:r>
              <a:rPr lang="en-GB" dirty="0" smtClean="0"/>
              <a:t>March 2020: 1TB </a:t>
            </a:r>
            <a:r>
              <a:rPr lang="en-GB" dirty="0"/>
              <a:t>hard drive (&lt; £35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[1TB = 1000 </a:t>
            </a:r>
            <a:r>
              <a:rPr lang="en-GB" dirty="0"/>
              <a:t>Gigabytes</a:t>
            </a:r>
            <a:r>
              <a:rPr lang="en-GB" dirty="0" smtClean="0"/>
              <a:t>]</a:t>
            </a:r>
          </a:p>
          <a:p>
            <a:r>
              <a:rPr lang="en-GB" dirty="0" smtClean="0"/>
              <a:t>Moore’s Law (1965)</a:t>
            </a:r>
          </a:p>
          <a:p>
            <a:pPr lvl="1"/>
            <a:r>
              <a:rPr lang="en-GB" dirty="0" smtClean="0"/>
              <a:t>Computational power</a:t>
            </a:r>
            <a:br>
              <a:rPr lang="en-GB" dirty="0" smtClean="0"/>
            </a:br>
            <a:r>
              <a:rPr lang="en-GB" dirty="0" smtClean="0"/>
              <a:t>doubles approximately</a:t>
            </a:r>
            <a:br>
              <a:rPr lang="en-GB" dirty="0" smtClean="0"/>
            </a:br>
            <a:r>
              <a:rPr lang="en-GB" dirty="0" smtClean="0"/>
              <a:t>every two years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0" y="1166813"/>
            <a:ext cx="2133600" cy="3114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3078" name="Picture 6" descr="Intel Core i9 9900K 3.6GHz Coffee Lake Processor/CPU OEM | Novatech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3" r="10789"/>
          <a:stretch/>
        </p:blipFill>
        <p:spPr bwMode="auto">
          <a:xfrm>
            <a:off x="6538545" y="4555528"/>
            <a:ext cx="5653455" cy="230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2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Moore’s Law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s://hblok.net/storage_data/storage_memory_prices-_hblok.net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9692"/>
            <a:ext cx="4859999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6" name="Picture 2" descr="https://res.infoq.com/news/2020/04/Moores-law-55/en/resources/142-years-processor-trend-158800805100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24" y="2219692"/>
            <a:ext cx="5962145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86750" cy="4351338"/>
          </a:xfrm>
        </p:spPr>
        <p:txBody>
          <a:bodyPr>
            <a:normAutofit/>
          </a:bodyPr>
          <a:lstStyle/>
          <a:p>
            <a:r>
              <a:rPr lang="en-GB" dirty="0"/>
              <a:t>Sensors and Internet of Things (</a:t>
            </a:r>
            <a:r>
              <a:rPr lang="en-GB" dirty="0" err="1"/>
              <a:t>IoT</a:t>
            </a:r>
            <a:r>
              <a:rPr lang="en-GB" dirty="0"/>
              <a:t>)</a:t>
            </a:r>
          </a:p>
          <a:p>
            <a:r>
              <a:rPr lang="en-GB" dirty="0" smtClean="0"/>
              <a:t>Mobile devices: collect personal and spatial data</a:t>
            </a:r>
          </a:p>
          <a:p>
            <a:pPr lvl="1"/>
            <a:r>
              <a:rPr lang="en-GB" dirty="0" smtClean="0"/>
              <a:t>L5 band GPS accurate to within 30cm (2018)</a:t>
            </a:r>
          </a:p>
          <a:p>
            <a:r>
              <a:rPr lang="en-GB" dirty="0" smtClean="0"/>
              <a:t>CERN </a:t>
            </a:r>
            <a:r>
              <a:rPr lang="en-GB" dirty="0"/>
              <a:t>Large Hadron Collider</a:t>
            </a:r>
          </a:p>
          <a:p>
            <a:r>
              <a:rPr lang="en-GB" dirty="0"/>
              <a:t>Remote controlled and autonomous vehicles/drones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908" y="4491219"/>
            <a:ext cx="3240000" cy="2160675"/>
          </a:xfrm>
          <a:prstGeom prst="rect">
            <a:avLst/>
          </a:prstGeom>
        </p:spPr>
      </p:pic>
      <p:pic>
        <p:nvPicPr>
          <p:cNvPr id="7170" name="Picture 2" descr="New Air Force Satellites Launched To Improve GPS | TechCrun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908" y="1690688"/>
            <a:ext cx="3240000" cy="259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0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Data Companies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Internet of Things – Coca-Cola vending machine (1982)</a:t>
            </a:r>
          </a:p>
          <a:p>
            <a:r>
              <a:rPr lang="en-GB" dirty="0" smtClean="0"/>
              <a:t>World-Wide-Web </a:t>
            </a:r>
            <a:r>
              <a:rPr lang="en-GB" dirty="0"/>
              <a:t>(Berners-Lee, 1989)</a:t>
            </a:r>
          </a:p>
          <a:p>
            <a:r>
              <a:rPr lang="en-GB" dirty="0"/>
              <a:t>Amazon (1995</a:t>
            </a:r>
            <a:r>
              <a:rPr lang="en-GB" dirty="0" smtClean="0"/>
              <a:t>) – online bookstore</a:t>
            </a:r>
            <a:endParaRPr lang="en-GB" dirty="0"/>
          </a:p>
          <a:p>
            <a:r>
              <a:rPr lang="en-GB" dirty="0" smtClean="0"/>
              <a:t>Google search (1998)</a:t>
            </a:r>
          </a:p>
          <a:p>
            <a:r>
              <a:rPr lang="en-GB" dirty="0" smtClean="0"/>
              <a:t>Facebook (2004)</a:t>
            </a:r>
          </a:p>
          <a:p>
            <a:r>
              <a:rPr lang="en-GB" dirty="0" err="1" smtClean="0"/>
              <a:t>Youtube</a:t>
            </a:r>
            <a:r>
              <a:rPr lang="en-GB" dirty="0" smtClean="0"/>
              <a:t> (2005)</a:t>
            </a:r>
          </a:p>
          <a:p>
            <a:r>
              <a:rPr lang="en-GB" dirty="0" smtClean="0"/>
              <a:t>Netflix (streaming 2007) – originally DVD rental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Advances in 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Cloud </a:t>
            </a:r>
            <a:r>
              <a:rPr lang="en-GB" dirty="0" smtClean="0"/>
              <a:t>computing and data centres</a:t>
            </a:r>
            <a:br>
              <a:rPr lang="en-GB" dirty="0" smtClean="0"/>
            </a:br>
            <a:r>
              <a:rPr lang="en-GB" dirty="0" smtClean="0"/>
              <a:t>(distributed computation/storage)</a:t>
            </a:r>
            <a:endParaRPr lang="en-GB" dirty="0"/>
          </a:p>
          <a:p>
            <a:r>
              <a:rPr lang="en-GB" dirty="0"/>
              <a:t>GPUs (Graphical Processing Units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Make sure you </a:t>
            </a:r>
            <a:r>
              <a:rPr lang="en-GB" dirty="0"/>
              <a:t>w</a:t>
            </a:r>
            <a:r>
              <a:rPr lang="en-GB" dirty="0" smtClean="0"/>
              <a:t>atch the </a:t>
            </a:r>
            <a:r>
              <a:rPr lang="en-GB" dirty="0" err="1" smtClean="0"/>
              <a:t>Mythbusters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demo of CPU vs GPU</a:t>
            </a:r>
          </a:p>
          <a:p>
            <a:r>
              <a:rPr lang="en-GB" dirty="0" smtClean="0"/>
              <a:t>Smart watch</a:t>
            </a:r>
          </a:p>
          <a:p>
            <a:r>
              <a:rPr lang="en-GB" dirty="0" smtClean="0"/>
              <a:t>Quantum computing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8196" name="Picture 4" descr="Adam and Jamie Paint the Mona Lisa in 80 Milliseconds! (HD)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24" y="2407494"/>
            <a:ext cx="383999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eart, applewatch, Jewelry, Waterproo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323" y="4648657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srael pushes ahead with tender for massive cloud-based data center | The  Times of Isra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48657"/>
            <a:ext cx="345872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2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Advances in Machine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92844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Image processing</a:t>
            </a:r>
          </a:p>
          <a:p>
            <a:r>
              <a:rPr lang="en-GB" dirty="0"/>
              <a:t>S</a:t>
            </a:r>
            <a:r>
              <a:rPr lang="en-GB" dirty="0" smtClean="0"/>
              <a:t>peech recognition</a:t>
            </a:r>
          </a:p>
          <a:p>
            <a:r>
              <a:rPr lang="en-GB" dirty="0" smtClean="0"/>
              <a:t>IBM Watson (Jeopardy)</a:t>
            </a:r>
          </a:p>
          <a:p>
            <a:r>
              <a:rPr lang="en-GB" dirty="0" smtClean="0"/>
              <a:t>Artificial Intelligence for board games</a:t>
            </a:r>
            <a:br>
              <a:rPr lang="en-GB" dirty="0" smtClean="0"/>
            </a:br>
            <a:r>
              <a:rPr lang="en-GB" dirty="0" smtClean="0"/>
              <a:t>(Deep Blue, Alpha Go, Alpha Zero)</a:t>
            </a:r>
          </a:p>
          <a:p>
            <a:r>
              <a:rPr lang="en-GB" dirty="0"/>
              <a:t>Face recognition (Deep Face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00" y="3802432"/>
            <a:ext cx="2880000" cy="3043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6148" name="Picture 4" descr="A face-recognition tech that works even for masked faces - ISRAEL21c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29"/>
          <a:stretch/>
        </p:blipFill>
        <p:spPr bwMode="auto">
          <a:xfrm>
            <a:off x="9312000" y="1286385"/>
            <a:ext cx="2880000" cy="233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4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Drivers of Big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More </a:t>
            </a:r>
            <a:r>
              <a:rPr lang="en-GB" b="1" dirty="0" smtClean="0">
                <a:solidFill>
                  <a:srgbClr val="7030A0"/>
                </a:solidFill>
              </a:rPr>
              <a:t>data</a:t>
            </a:r>
            <a:endParaRPr lang="en-GB" dirty="0" smtClean="0"/>
          </a:p>
          <a:p>
            <a:pPr lvl="1"/>
            <a:r>
              <a:rPr lang="en-GB" dirty="0" smtClean="0"/>
              <a:t>Before – available samples only allowed simple models</a:t>
            </a:r>
          </a:p>
          <a:p>
            <a:pPr lvl="1"/>
            <a:r>
              <a:rPr lang="en-GB" dirty="0"/>
              <a:t>Now – </a:t>
            </a:r>
            <a:r>
              <a:rPr lang="en-GB" dirty="0" smtClean="0"/>
              <a:t>complex models can be trained because sample sets become huge (millions) and storage is cheap</a:t>
            </a:r>
          </a:p>
          <a:p>
            <a:r>
              <a:rPr lang="en-GB" dirty="0" smtClean="0"/>
              <a:t>More </a:t>
            </a:r>
            <a:r>
              <a:rPr lang="en-GB" b="1" dirty="0" smtClean="0">
                <a:solidFill>
                  <a:srgbClr val="7030A0"/>
                </a:solidFill>
              </a:rPr>
              <a:t>computational power</a:t>
            </a:r>
            <a:endParaRPr lang="en-GB" dirty="0" smtClean="0"/>
          </a:p>
          <a:p>
            <a:pPr lvl="1"/>
            <a:r>
              <a:rPr lang="en-GB" dirty="0"/>
              <a:t>Before – </a:t>
            </a:r>
            <a:r>
              <a:rPr lang="en-GB" dirty="0" smtClean="0"/>
              <a:t>complex models did not finish training</a:t>
            </a:r>
          </a:p>
          <a:p>
            <a:pPr lvl="1"/>
            <a:r>
              <a:rPr lang="en-GB" dirty="0"/>
              <a:t>Now – </a:t>
            </a:r>
            <a:r>
              <a:rPr lang="en-GB" dirty="0" smtClean="0"/>
              <a:t>models with several thousand parameters on millions of samples are possible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Scalability</a:t>
            </a:r>
          </a:p>
          <a:p>
            <a:pPr lvl="1"/>
            <a:r>
              <a:rPr lang="en-GB" dirty="0"/>
              <a:t>Before – </a:t>
            </a:r>
            <a:r>
              <a:rPr lang="en-GB" dirty="0" smtClean="0"/>
              <a:t>predictors for general case</a:t>
            </a:r>
          </a:p>
          <a:p>
            <a:pPr lvl="1"/>
            <a:r>
              <a:rPr lang="en-GB" dirty="0"/>
              <a:t>Now – </a:t>
            </a:r>
            <a:r>
              <a:rPr lang="en-GB" dirty="0" smtClean="0"/>
              <a:t>building personalised/individual models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094BD-A9C5-4616-8A19-0299ADD7621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5dc545ae-2750-4659-9cc4-901d4e2a413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11828</TotalTime>
  <Words>566</Words>
  <Application>Microsoft Office PowerPoint</Application>
  <PresentationFormat>Widescreen</PresentationFormat>
  <Paragraphs>89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UW-Theme-2019</vt:lpstr>
      <vt:lpstr> 7143CEM Mini-lecture 3-2b: Drivers of Big Data</vt:lpstr>
      <vt:lpstr>Recap</vt:lpstr>
      <vt:lpstr>Storage and Processors</vt:lpstr>
      <vt:lpstr>Moore’s Law</vt:lpstr>
      <vt:lpstr>Streaming Data</vt:lpstr>
      <vt:lpstr>Big Data Companies</vt:lpstr>
      <vt:lpstr>Advances in Hardware</vt:lpstr>
      <vt:lpstr>Advances in Machine Learning</vt:lpstr>
      <vt:lpstr>Drivers of Big Data</vt:lpstr>
      <vt:lpstr>Big Data Talent</vt:lpstr>
      <vt:lpstr>Summary</vt:lpstr>
      <vt:lpstr>Class Discussion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1178</cp:revision>
  <dcterms:created xsi:type="dcterms:W3CDTF">2019-09-02T14:14:17Z</dcterms:created>
  <dcterms:modified xsi:type="dcterms:W3CDTF">2021-10-09T12:17:01Z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