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5"/>
  </p:notesMasterIdLst>
  <p:sldIdLst>
    <p:sldId id="272" r:id="rId5"/>
    <p:sldId id="372" r:id="rId6"/>
    <p:sldId id="371" r:id="rId7"/>
    <p:sldId id="374" r:id="rId8"/>
    <p:sldId id="375" r:id="rId9"/>
    <p:sldId id="373" r:id="rId10"/>
    <p:sldId id="351" r:id="rId11"/>
    <p:sldId id="382" r:id="rId12"/>
    <p:sldId id="359" r:id="rId13"/>
    <p:sldId id="377" r:id="rId14"/>
    <p:sldId id="376" r:id="rId15"/>
    <p:sldId id="360" r:id="rId16"/>
    <p:sldId id="378" r:id="rId17"/>
    <p:sldId id="381" r:id="rId18"/>
    <p:sldId id="380" r:id="rId19"/>
    <p:sldId id="383" r:id="rId20"/>
    <p:sldId id="384" r:id="rId21"/>
    <p:sldId id="366" r:id="rId22"/>
    <p:sldId id="353" r:id="rId23"/>
    <p:sldId id="3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2" d="100"/>
          <a:sy n="52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09/10/2021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marketinginstitute.com/2016/05/data-personalization-treasur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ystem-design-blog/cap-theorem-1455ce5fc0a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volume-velocity-and-variety-understanding-the-three-vs-of-big-data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xpandedramblings.com/index.php/by-the-numbers-17-amazing-facebook-stats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zoomi.com/blog/top-9-big-data-challenges-and-how-you-can-solve-them-easily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esync.com/blog/top-5-problems-with-big-data-and-how-to-solve-the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ekandsundry.com/the-many-shades-of-kryptonite-their-various-forms-and-effect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ingfacts.com/where-website-liv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ctivesql.wordpress.com/2016/01/13/sql-comic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enowebakus.net/en/web-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ckernoon.com/embracing-web-3-0-the-new-internet-era-will-begin-soon-630ff6c2e7b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as personalisation: </a:t>
            </a:r>
            <a:r>
              <a:rPr lang="en-GB" dirty="0" smtClean="0">
                <a:hlinkClick r:id="rId3"/>
              </a:rPr>
              <a:t>https://contentmarketinginstitute.com/2016/05/data-personalization-treasure/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32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https://www.mongodb.com/nosql-explained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23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the same as ACID</a:t>
            </a:r>
            <a:r>
              <a:rPr lang="en-GB" baseline="0" dirty="0" smtClean="0"/>
              <a:t> (</a:t>
            </a:r>
            <a:r>
              <a:rPr lang="en-GB" dirty="0" smtClean="0"/>
              <a:t>atomicity, consistency,</a:t>
            </a:r>
            <a:r>
              <a:rPr lang="en-GB" baseline="0" dirty="0" smtClean="0"/>
              <a:t> isolation, durability)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2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https://medium.com/system-design-blog/cap-theorem-1455ce5fc0a0</a:t>
            </a:r>
            <a:endParaRPr lang="en-GB" dirty="0" smtClean="0"/>
          </a:p>
          <a:p>
            <a:r>
              <a:rPr lang="en-GB" dirty="0" smtClean="0"/>
              <a:t>Suppose distributed database is C/A/P</a:t>
            </a:r>
            <a:r>
              <a:rPr lang="en-GB" baseline="0" dirty="0" smtClean="0"/>
              <a:t> but a temporary network failure occurs.</a:t>
            </a:r>
          </a:p>
          <a:p>
            <a:r>
              <a:rPr lang="en-GB" baseline="0" dirty="0" smtClean="0"/>
              <a:t>Write request to S1.</a:t>
            </a:r>
          </a:p>
          <a:p>
            <a:r>
              <a:rPr lang="en-GB" baseline="0" dirty="0" smtClean="0"/>
              <a:t>Consistent, so S1 must update S2 before confirming to client, but S1 cannot (not Available).</a:t>
            </a:r>
          </a:p>
          <a:p>
            <a:r>
              <a:rPr lang="en-GB" baseline="0" dirty="0" smtClean="0"/>
              <a:t>Available, so S1 responds to </a:t>
            </a:r>
            <a:r>
              <a:rPr lang="en-GB" baseline="0" dirty="0" err="1" smtClean="0"/>
              <a:t>clinet</a:t>
            </a:r>
            <a:r>
              <a:rPr lang="en-GB" baseline="0" dirty="0" smtClean="0"/>
              <a:t> without waiting for S2 update, then request comes to S2 (not Consistent).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82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Reading: https://kinsta.com/blog/google-cloud-vs-aws/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 smtClean="0"/>
              <a:t>See the Gartner Magic Quadrant for Cloud Infrastructure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2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https://www.zdnet.com/article/volume-velocity-and-variety-understanding-the-three-vs-of-big-data/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Reading: </a:t>
            </a:r>
            <a:r>
              <a:rPr lang="en-GB" dirty="0" smtClean="0">
                <a:hlinkClick r:id="rId4"/>
              </a:rPr>
              <a:t>https://expandedramblings.com/index.php/by-the-numbers-17-amazing-facebook-stats/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35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https://www.cazoomi.com/blog/top-9-big-data-challenges-and-how-you-can-solve-them-easily/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71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https://www.piesync.com/blog/top-5-problems-with-big-data-and-how-to-solve-them/</a:t>
            </a:r>
            <a:endParaRPr lang="en-GB" dirty="0" smtClean="0"/>
          </a:p>
          <a:p>
            <a:r>
              <a:rPr lang="en-GB" dirty="0" smtClean="0"/>
              <a:t>Image from: </a:t>
            </a:r>
            <a:r>
              <a:rPr lang="en-GB" dirty="0" smtClean="0">
                <a:hlinkClick r:id="rId4"/>
              </a:rPr>
              <a:t>https://geekandsundry.com/the-many-shades-of-kryptonite-their-various-forms-and-effects/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4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source (from 2015): </a:t>
            </a:r>
            <a:r>
              <a:rPr lang="en-GB" dirty="0" smtClean="0">
                <a:hlinkClick r:id="rId3"/>
              </a:rPr>
              <a:t>https://hostingfacts.com/where-website-live/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6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</a:t>
            </a:r>
            <a:r>
              <a:rPr lang="en-GB" baseline="0" dirty="0" smtClean="0"/>
              <a:t> https://www.gigabitmagazine.com/top10/top-10-biggest-data-centres-world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</a:t>
            </a:r>
            <a:r>
              <a:rPr lang="en-GB" baseline="0" dirty="0" smtClean="0"/>
              <a:t> from: https://xkcd.com/1737/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52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https://whatsthebigdata.com/2017/02/24/cloud-computing-cartoons/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</a:t>
            </a:r>
            <a:r>
              <a:rPr lang="en-GB" baseline="0" dirty="0" smtClean="0"/>
              <a:t> from: https://society6.com/product/there-is-no-cloud_mug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56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Comic from:</a:t>
            </a:r>
            <a:r>
              <a:rPr lang="en-GB" baseline="0" dirty="0" smtClean="0"/>
              <a:t> </a:t>
            </a:r>
            <a:r>
              <a:rPr lang="en-GB" dirty="0" smtClean="0">
                <a:hlinkClick r:id="rId3"/>
              </a:rPr>
              <a:t>https://selectivesql.wordpress.com/2016/01/13/sql-comic/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34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</a:t>
            </a:r>
            <a:r>
              <a:rPr lang="en-GB" baseline="0" dirty="0" smtClean="0"/>
              <a:t> from: </a:t>
            </a:r>
            <a:r>
              <a:rPr lang="en-GB" dirty="0" smtClean="0">
                <a:hlinkClick r:id="rId3"/>
              </a:rPr>
              <a:t>https://disenowebakus.net/en/web-2</a:t>
            </a:r>
            <a:endParaRPr lang="en-GB" dirty="0" smtClean="0"/>
          </a:p>
          <a:p>
            <a:r>
              <a:rPr lang="en-GB" dirty="0" smtClean="0"/>
              <a:t>Reading: </a:t>
            </a:r>
            <a:r>
              <a:rPr lang="en-GB" dirty="0" smtClean="0">
                <a:hlinkClick r:id="rId4"/>
              </a:rPr>
              <a:t>https://hackernoon.com/embracing-web-3-0-the-new-internet-era-will-begin-soon-630ff6c2e7b6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24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 Mini-lecture 3-2c:</a:t>
            </a:r>
            <a:br>
              <a:rPr lang="en-GB" dirty="0" smtClean="0"/>
            </a:br>
            <a:r>
              <a:rPr lang="en-GB" dirty="0" smtClean="0"/>
              <a:t>Big Data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</a:t>
            </a:r>
            <a:r>
              <a:rPr lang="en-GB" smtClean="0"/>
              <a:t>for Data Science</a:t>
            </a:r>
            <a:br>
              <a:rPr lang="en-GB" smtClean="0"/>
            </a:br>
            <a:r>
              <a:rPr lang="en-GB" smtClean="0"/>
              <a:t>2021/22 </a:t>
            </a:r>
            <a:r>
              <a:rPr lang="en-GB" dirty="0" smtClean="0"/>
              <a:t>Semester 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Web 2.0 history, evolution and characteristics | Learn HTML | Web 2.0 is the second generation of services on the Web, which emphasizes online collaboration, connectivity and sharing content among us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2" t="-765" r="20769" b="765"/>
          <a:stretch/>
        </p:blipFill>
        <p:spPr bwMode="auto">
          <a:xfrm>
            <a:off x="7772400" y="3238500"/>
            <a:ext cx="4419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World Wide 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World-Wide-Web (Berners-Lee, 1989)</a:t>
            </a:r>
          </a:p>
          <a:p>
            <a:r>
              <a:rPr lang="en-GB" dirty="0" smtClean="0"/>
              <a:t>Web </a:t>
            </a:r>
            <a:r>
              <a:rPr lang="en-GB" dirty="0"/>
              <a:t>1.0 (retronym, </a:t>
            </a:r>
            <a:r>
              <a:rPr lang="en-GB" dirty="0" err="1"/>
              <a:t>approx</a:t>
            </a:r>
            <a:r>
              <a:rPr lang="en-GB" dirty="0"/>
              <a:t> </a:t>
            </a:r>
            <a:r>
              <a:rPr lang="en-GB" dirty="0" smtClean="0"/>
              <a:t>1991–2004)</a:t>
            </a:r>
          </a:p>
          <a:p>
            <a:pPr lvl="1"/>
            <a:r>
              <a:rPr lang="en-GB" dirty="0" smtClean="0"/>
              <a:t>static </a:t>
            </a:r>
            <a:r>
              <a:rPr lang="en-GB" dirty="0"/>
              <a:t>html</a:t>
            </a:r>
          </a:p>
          <a:p>
            <a:r>
              <a:rPr lang="en-GB" dirty="0"/>
              <a:t>Web 2.0 </a:t>
            </a:r>
            <a:r>
              <a:rPr lang="en-GB" dirty="0" smtClean="0"/>
              <a:t>(from mid-2000s)</a:t>
            </a:r>
          </a:p>
          <a:p>
            <a:pPr lvl="1"/>
            <a:r>
              <a:rPr lang="en-GB" dirty="0" smtClean="0"/>
              <a:t>user-generated </a:t>
            </a:r>
            <a:r>
              <a:rPr lang="en-GB" dirty="0"/>
              <a:t>content (blogs, social media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client/server </a:t>
            </a:r>
            <a:r>
              <a:rPr lang="en-GB" dirty="0" smtClean="0"/>
              <a:t>(software </a:t>
            </a:r>
            <a:r>
              <a:rPr lang="en-GB" dirty="0"/>
              <a:t>as a </a:t>
            </a:r>
            <a:r>
              <a:rPr lang="en-GB" dirty="0" smtClean="0"/>
              <a:t>service)</a:t>
            </a:r>
          </a:p>
          <a:p>
            <a:pPr lvl="1"/>
            <a:r>
              <a:rPr lang="en-GB" dirty="0" smtClean="0"/>
              <a:t>mass </a:t>
            </a:r>
            <a:r>
              <a:rPr lang="en-GB" dirty="0"/>
              <a:t>participation</a:t>
            </a:r>
            <a:r>
              <a:rPr lang="en-GB" dirty="0" smtClean="0"/>
              <a:t>, </a:t>
            </a:r>
            <a:r>
              <a:rPr lang="en-GB" dirty="0"/>
              <a:t>e.g., </a:t>
            </a:r>
            <a:r>
              <a:rPr lang="en-GB" dirty="0" smtClean="0"/>
              <a:t>Facebook</a:t>
            </a:r>
          </a:p>
          <a:p>
            <a:r>
              <a:rPr lang="en-GB" dirty="0" smtClean="0"/>
              <a:t>Web 3.0 …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 of 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Scale</a:t>
            </a:r>
            <a:r>
              <a:rPr lang="en-GB" dirty="0" smtClean="0"/>
              <a:t> storage/processing systems (cheap hardware)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Vertical</a:t>
            </a:r>
            <a:r>
              <a:rPr lang="en-GB" dirty="0" smtClean="0"/>
              <a:t> scaling (“scale up”)</a:t>
            </a:r>
          </a:p>
          <a:p>
            <a:pPr lvl="1"/>
            <a:r>
              <a:rPr lang="en-GB" dirty="0" smtClean="0"/>
              <a:t>enlarge storage on a single machine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ingle point of failure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Horizontal</a:t>
            </a:r>
            <a:r>
              <a:rPr lang="en-GB" dirty="0" smtClean="0"/>
              <a:t> scaling (“scale out”)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istributed cluster/grid (network of servers/nodes)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equires load manager (overhead)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asy to add capacity or upgrade nodes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data </a:t>
            </a:r>
            <a:r>
              <a:rPr lang="en-GB" b="1" dirty="0" err="1">
                <a:solidFill>
                  <a:srgbClr val="7030A0"/>
                </a:solidFill>
              </a:rPr>
              <a:t>sharding</a:t>
            </a:r>
            <a:r>
              <a:rPr lang="en-GB" dirty="0"/>
              <a:t> (splitting) and </a:t>
            </a:r>
            <a:r>
              <a:rPr lang="en-GB" b="1" dirty="0">
                <a:solidFill>
                  <a:srgbClr val="7030A0"/>
                </a:solidFill>
              </a:rPr>
              <a:t>data replication</a:t>
            </a:r>
            <a:endParaRPr lang="en-GB" b="1" dirty="0" smtClean="0">
              <a:solidFill>
                <a:srgbClr val="7030A0"/>
              </a:solidFill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Issue</a:t>
            </a:r>
            <a:r>
              <a:rPr lang="en-GB" dirty="0"/>
              <a:t>: Relational databases do not scale well horizontally</a:t>
            </a:r>
          </a:p>
          <a:p>
            <a:r>
              <a:rPr lang="en-GB" dirty="0" smtClean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rgbClr val="7030A0"/>
                </a:solidFill>
              </a:rPr>
              <a:t>NoSQL</a:t>
            </a:r>
            <a:r>
              <a:rPr lang="en-GB" dirty="0"/>
              <a:t> </a:t>
            </a:r>
            <a:r>
              <a:rPr lang="en-GB" dirty="0" smtClean="0"/>
              <a:t>(“Not </a:t>
            </a:r>
            <a:r>
              <a:rPr lang="en-GB" dirty="0"/>
              <a:t>only SQL”) distributed </a:t>
            </a:r>
            <a:r>
              <a:rPr lang="en-GB" dirty="0" smtClean="0"/>
              <a:t>databases</a:t>
            </a:r>
          </a:p>
          <a:p>
            <a:pPr lvl="1"/>
            <a:r>
              <a:rPr lang="en-GB" dirty="0" smtClean="0"/>
              <a:t>non-tabular data</a:t>
            </a:r>
          </a:p>
          <a:p>
            <a:r>
              <a:rPr lang="en-GB" dirty="0" smtClean="0"/>
              <a:t>Four main types of NoSQL databases:</a:t>
            </a:r>
            <a:endParaRPr lang="en-GB" dirty="0"/>
          </a:p>
          <a:p>
            <a:pPr lvl="1"/>
            <a:r>
              <a:rPr lang="en-GB" dirty="0" smtClean="0"/>
              <a:t>Documents</a:t>
            </a:r>
          </a:p>
          <a:p>
            <a:pPr lvl="1"/>
            <a:r>
              <a:rPr lang="en-GB" dirty="0" smtClean="0"/>
              <a:t>Key-value (dictionary)</a:t>
            </a:r>
          </a:p>
          <a:p>
            <a:pPr lvl="1"/>
            <a:r>
              <a:rPr lang="en-GB" dirty="0" smtClean="0"/>
              <a:t>Wide-column (kind of two-dimensional key-value)</a:t>
            </a:r>
          </a:p>
          <a:p>
            <a:pPr lvl="1"/>
            <a:r>
              <a:rPr lang="en-GB" dirty="0" smtClean="0"/>
              <a:t>Graph (network)</a:t>
            </a:r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Consistency, Availability and</a:t>
            </a:r>
            <a:br>
              <a:rPr lang="en-GB" dirty="0" smtClean="0"/>
            </a:br>
            <a:r>
              <a:rPr lang="en-GB" dirty="0" smtClean="0"/>
              <a:t>Partition Tolerance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is replicated across the distributed database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ll nodes are up and doing their work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request comes in to any node in the network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Consistency</a:t>
            </a:r>
            <a:endParaRPr lang="en-GB" dirty="0"/>
          </a:p>
          <a:p>
            <a:pPr lvl="1"/>
            <a:r>
              <a:rPr lang="en-GB" dirty="0" smtClean="0"/>
              <a:t>all clients </a:t>
            </a:r>
            <a:r>
              <a:rPr lang="en-GB" b="1" u="sng" dirty="0" smtClean="0"/>
              <a:t>always</a:t>
            </a:r>
            <a:r>
              <a:rPr lang="en-GB" dirty="0" smtClean="0"/>
              <a:t> have the same view of the data</a:t>
            </a:r>
          </a:p>
          <a:p>
            <a:pPr lvl="1"/>
            <a:r>
              <a:rPr lang="en-GB" dirty="0" smtClean="0"/>
              <a:t>so every read receives the most recent write or an error</a:t>
            </a:r>
          </a:p>
          <a:p>
            <a:pPr lvl="1"/>
            <a:r>
              <a:rPr lang="en-GB" i="1" dirty="0"/>
              <a:t>d</a:t>
            </a:r>
            <a:r>
              <a:rPr lang="en-GB" i="1" dirty="0" smtClean="0"/>
              <a:t>ifferent from the term in ACID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Consistency, Availability and</a:t>
            </a:r>
            <a:br>
              <a:rPr lang="en-GB" dirty="0" smtClean="0"/>
            </a:br>
            <a:r>
              <a:rPr lang="en-GB" dirty="0" smtClean="0"/>
              <a:t>Partition Tolerance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Availability</a:t>
            </a:r>
            <a:endParaRPr lang="en-GB" dirty="0" smtClean="0"/>
          </a:p>
          <a:p>
            <a:pPr lvl="1"/>
            <a:r>
              <a:rPr lang="en-GB" dirty="0" smtClean="0"/>
              <a:t>each client can </a:t>
            </a:r>
            <a:r>
              <a:rPr lang="en-GB" b="1" u="sng" dirty="0" smtClean="0"/>
              <a:t>always</a:t>
            </a:r>
            <a:r>
              <a:rPr lang="en-GB" dirty="0" smtClean="0"/>
              <a:t> read and write</a:t>
            </a:r>
          </a:p>
          <a:p>
            <a:pPr lvl="1"/>
            <a:r>
              <a:rPr lang="en-GB" dirty="0" smtClean="0"/>
              <a:t>so every request receives a response (is processed)</a:t>
            </a:r>
          </a:p>
          <a:p>
            <a:pPr lvl="1"/>
            <a:r>
              <a:rPr lang="en-GB" dirty="0" smtClean="0"/>
              <a:t>but no guarantee response will contain the most recent write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Partition tolerance</a:t>
            </a:r>
            <a:endParaRPr lang="en-GB" dirty="0"/>
          </a:p>
          <a:p>
            <a:pPr lvl="1"/>
            <a:r>
              <a:rPr lang="en-GB" dirty="0" smtClean="0"/>
              <a:t>physical partition of nodes in the network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ome messages are lost or delayed between partitions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ystem </a:t>
            </a:r>
            <a:r>
              <a:rPr lang="en-GB" b="1" u="sng" dirty="0" smtClean="0"/>
              <a:t>always</a:t>
            </a:r>
            <a:r>
              <a:rPr lang="en-GB" dirty="0" smtClean="0"/>
              <a:t> continues to operate despite momentary failures</a:t>
            </a:r>
          </a:p>
          <a:p>
            <a:r>
              <a:rPr lang="en-GB" dirty="0" smtClean="0"/>
              <a:t>System works well when </a:t>
            </a:r>
            <a:r>
              <a:rPr lang="en-GB" smtClean="0"/>
              <a:t>no network failures (C/A/P).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36" y="2467064"/>
            <a:ext cx="5492829" cy="4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 Theorem (Brewer, 2000)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CAP Theorem: any networked shared-data system can have at most two of the CAP properties.</a:t>
            </a:r>
          </a:p>
          <a:p>
            <a:r>
              <a:rPr lang="en-GB" dirty="0" smtClean="0"/>
              <a:t>Example: two servers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etwork failure occurs but C/A/P</a:t>
            </a:r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8196" name="Picture 4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05" y="3803794"/>
            <a:ext cx="3924398" cy="305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“Cloud”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— vast amounts of computing resources can be provisioned in minutes.</a:t>
            </a:r>
          </a:p>
          <a:p>
            <a:r>
              <a:rPr lang="en-GB" dirty="0" smtClean="0"/>
              <a:t>Cost — eliminates expense of buying computer hardware and software.</a:t>
            </a:r>
          </a:p>
          <a:p>
            <a:r>
              <a:rPr lang="en-GB" dirty="0"/>
              <a:t>Scalability </a:t>
            </a:r>
            <a:r>
              <a:rPr lang="en-GB" dirty="0" smtClean="0"/>
              <a:t>— easy to scale up your cloud capacity.</a:t>
            </a:r>
          </a:p>
          <a:p>
            <a:r>
              <a:rPr lang="en-GB" dirty="0"/>
              <a:t>Accessibility </a:t>
            </a:r>
            <a:r>
              <a:rPr lang="en-GB" dirty="0" smtClean="0"/>
              <a:t>— easy to access data anywhere.</a:t>
            </a:r>
          </a:p>
          <a:p>
            <a:r>
              <a:rPr lang="en-GB" dirty="0"/>
              <a:t>Security </a:t>
            </a:r>
            <a:r>
              <a:rPr lang="en-GB" dirty="0" smtClean="0"/>
              <a:t>— your data is stored in a centralised secure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Service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SaaS </a:t>
            </a:r>
            <a:r>
              <a:rPr lang="en-GB" dirty="0"/>
              <a:t>= </a:t>
            </a:r>
            <a:r>
              <a:rPr lang="en-GB" dirty="0" smtClean="0"/>
              <a:t>Software as a Service</a:t>
            </a:r>
            <a:endParaRPr lang="en-GB" dirty="0"/>
          </a:p>
          <a:p>
            <a:r>
              <a:rPr lang="en-GB" dirty="0" err="1"/>
              <a:t>FaaS</a:t>
            </a:r>
            <a:r>
              <a:rPr lang="en-GB" dirty="0"/>
              <a:t> = Function</a:t>
            </a:r>
          </a:p>
          <a:p>
            <a:r>
              <a:rPr lang="en-GB" dirty="0" err="1" smtClean="0"/>
              <a:t>DaaS</a:t>
            </a:r>
            <a:r>
              <a:rPr lang="en-GB" dirty="0" smtClean="0"/>
              <a:t> </a:t>
            </a:r>
            <a:r>
              <a:rPr lang="en-GB" dirty="0"/>
              <a:t>= Data</a:t>
            </a:r>
          </a:p>
          <a:p>
            <a:r>
              <a:rPr lang="en-GB" dirty="0" smtClean="0"/>
              <a:t>PaaS </a:t>
            </a:r>
            <a:r>
              <a:rPr lang="en-GB" dirty="0"/>
              <a:t>= Platform</a:t>
            </a:r>
          </a:p>
          <a:p>
            <a:r>
              <a:rPr lang="en-GB" dirty="0" err="1" smtClean="0"/>
              <a:t>STaaS</a:t>
            </a:r>
            <a:r>
              <a:rPr lang="en-GB" dirty="0" smtClean="0"/>
              <a:t> </a:t>
            </a:r>
            <a:r>
              <a:rPr lang="en-GB" dirty="0"/>
              <a:t>= Storage</a:t>
            </a:r>
          </a:p>
          <a:p>
            <a:r>
              <a:rPr lang="en-GB" dirty="0"/>
              <a:t>IaaS = Infrastructure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8" name="Picture 4" descr="https://kinsta.com/wp-content/uploads/2020/12/Cloud-Delivery-Mode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49" y="2333437"/>
            <a:ext cx="7106061" cy="45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3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Data: high volume/velocity/variety (+veracity, …)</a:t>
            </a:r>
          </a:p>
          <a:p>
            <a:r>
              <a:rPr lang="en-GB" dirty="0"/>
              <a:t>Need to </a:t>
            </a:r>
            <a:r>
              <a:rPr lang="en-GB" b="1" dirty="0">
                <a:solidFill>
                  <a:srgbClr val="7030A0"/>
                </a:solidFill>
              </a:rPr>
              <a:t>scale</a:t>
            </a:r>
            <a:r>
              <a:rPr lang="en-GB" dirty="0"/>
              <a:t> storage/processing systems</a:t>
            </a:r>
          </a:p>
          <a:p>
            <a:r>
              <a:rPr lang="en-GB" dirty="0" smtClean="0"/>
              <a:t>Require </a:t>
            </a:r>
            <a:r>
              <a:rPr lang="en-GB" b="1" dirty="0" smtClean="0">
                <a:solidFill>
                  <a:srgbClr val="7030A0"/>
                </a:solidFill>
              </a:rPr>
              <a:t>horizontal scaling</a:t>
            </a:r>
            <a:r>
              <a:rPr lang="en-GB" dirty="0" smtClean="0"/>
              <a:t> of data storage</a:t>
            </a:r>
          </a:p>
          <a:p>
            <a:pPr lvl="1"/>
            <a:r>
              <a:rPr lang="en-GB" dirty="0" smtClean="0"/>
              <a:t>Avoid single point of failure</a:t>
            </a:r>
          </a:p>
          <a:p>
            <a:pPr lvl="1"/>
            <a:r>
              <a:rPr lang="en-GB" dirty="0" smtClean="0"/>
              <a:t>Distributed database (cluster of data nodes)</a:t>
            </a:r>
          </a:p>
          <a:p>
            <a:pPr lvl="1"/>
            <a:r>
              <a:rPr lang="en-GB" dirty="0" smtClean="0"/>
              <a:t>Data </a:t>
            </a:r>
            <a:r>
              <a:rPr lang="en-GB" dirty="0" err="1" smtClean="0"/>
              <a:t>sharding</a:t>
            </a:r>
            <a:r>
              <a:rPr lang="en-GB" dirty="0" smtClean="0"/>
              <a:t> and data replication</a:t>
            </a:r>
          </a:p>
          <a:p>
            <a:pPr lvl="1"/>
            <a:r>
              <a:rPr lang="en-GB" dirty="0" smtClean="0"/>
              <a:t>NoSQL (“Not only SQL”), unstructured data</a:t>
            </a:r>
          </a:p>
          <a:p>
            <a:pPr lvl="1"/>
            <a:r>
              <a:rPr lang="en-GB" dirty="0" smtClean="0"/>
              <a:t>Consistency, Availability, Partition tolerance (CAP theorem)</a:t>
            </a:r>
          </a:p>
          <a:p>
            <a:pPr lvl="1"/>
            <a:r>
              <a:rPr lang="en-GB" dirty="0" smtClean="0"/>
              <a:t>Cloud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0782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If you are interested to find </a:t>
            </a:r>
            <a:r>
              <a:rPr lang="en-GB" smtClean="0"/>
              <a:t>out more …</a:t>
            </a:r>
          </a:p>
          <a:p>
            <a:r>
              <a:rPr lang="en-GB" dirty="0" smtClean="0"/>
              <a:t>J. </a:t>
            </a:r>
            <a:r>
              <a:rPr lang="en-GB" dirty="0" err="1" smtClean="0"/>
              <a:t>Leskovec</a:t>
            </a:r>
            <a:r>
              <a:rPr lang="en-GB" dirty="0"/>
              <a:t>, </a:t>
            </a:r>
            <a:r>
              <a:rPr lang="en-GB" dirty="0" smtClean="0"/>
              <a:t>A. </a:t>
            </a:r>
            <a:r>
              <a:rPr lang="en-GB" dirty="0" err="1" smtClean="0"/>
              <a:t>Rajaraman</a:t>
            </a:r>
            <a:r>
              <a:rPr lang="en-GB" dirty="0"/>
              <a:t>, </a:t>
            </a:r>
            <a:r>
              <a:rPr lang="en-GB" dirty="0" smtClean="0"/>
              <a:t>and J. Ullman. </a:t>
            </a:r>
            <a:r>
              <a:rPr lang="en-GB" i="1" dirty="0" smtClean="0"/>
              <a:t>Mining of Massive Datasets</a:t>
            </a:r>
            <a:r>
              <a:rPr lang="en-GB" dirty="0" smtClean="0"/>
              <a:t> (3rd edition), Cambridge University Press, 2020.</a:t>
            </a:r>
            <a:br>
              <a:rPr lang="en-GB" dirty="0" smtClean="0"/>
            </a:br>
            <a:r>
              <a:rPr lang="en-GB" dirty="0" smtClean="0"/>
              <a:t>[</a:t>
            </a:r>
            <a:r>
              <a:rPr lang="en-GB" dirty="0"/>
              <a:t>free from </a:t>
            </a:r>
            <a:r>
              <a:rPr lang="en-GB" dirty="0">
                <a:hlinkClick r:id="rId2"/>
              </a:rPr>
              <a:t>http://www.mmds.org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2795685"/>
            <a:ext cx="2880000" cy="4062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(the problem)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Data: </a:t>
            </a:r>
            <a:r>
              <a:rPr lang="en-GB" dirty="0" smtClean="0"/>
              <a:t>high volume/velocity/variety </a:t>
            </a:r>
            <a:r>
              <a:rPr lang="en-GB" dirty="0"/>
              <a:t>(+veracity, </a:t>
            </a:r>
            <a:r>
              <a:rPr lang="en-GB" dirty="0" smtClean="0"/>
              <a:t>…)</a:t>
            </a:r>
          </a:p>
          <a:p>
            <a:r>
              <a:rPr lang="en-GB" dirty="0" smtClean="0"/>
              <a:t>Sources: transactions, interactions, observations, streaming (think Google</a:t>
            </a:r>
            <a:r>
              <a:rPr lang="en-GB" dirty="0"/>
              <a:t>, Apple, Facebook, </a:t>
            </a:r>
            <a:r>
              <a:rPr lang="en-GB" dirty="0" smtClean="0"/>
              <a:t>Amazon, Netflix)</a:t>
            </a:r>
          </a:p>
          <a:p>
            <a:r>
              <a:rPr lang="en-GB" dirty="0" smtClean="0"/>
              <a:t>Storage/processing: decreasing cost and increasing power/capacity/speed of processors/memory/storage</a:t>
            </a:r>
          </a:p>
          <a:p>
            <a:r>
              <a:rPr lang="en-GB" dirty="0" smtClean="0"/>
              <a:t>Scalability: increasing data, increasing computational power, possible to build personalised models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a parallel world in which there are currently no pandemics, consider the </a:t>
            </a:r>
            <a:r>
              <a:rPr lang="en-GB" b="1" dirty="0">
                <a:solidFill>
                  <a:srgbClr val="7030A0"/>
                </a:solidFill>
              </a:rPr>
              <a:t>flight bookings system</a:t>
            </a:r>
            <a:r>
              <a:rPr lang="en-GB" dirty="0"/>
              <a:t> of a large airline</a:t>
            </a:r>
            <a:r>
              <a:rPr lang="en-GB" dirty="0" smtClean="0"/>
              <a:t>.</a:t>
            </a:r>
          </a:p>
          <a:p>
            <a:r>
              <a:rPr lang="en-GB" dirty="0"/>
              <a:t>Suppose the flight bookings dataset is stored in a </a:t>
            </a:r>
            <a:r>
              <a:rPr lang="en-GB" b="1" dirty="0">
                <a:solidFill>
                  <a:srgbClr val="7030A0"/>
                </a:solidFill>
              </a:rPr>
              <a:t>distributed NoSQL database </a:t>
            </a:r>
            <a:r>
              <a:rPr lang="en-GB" dirty="0"/>
              <a:t>and that a large number of travel agents have read and write access to this distributed </a:t>
            </a:r>
            <a:r>
              <a:rPr lang="en-GB" dirty="0" smtClean="0"/>
              <a:t>database.</a:t>
            </a:r>
          </a:p>
          <a:p>
            <a:r>
              <a:rPr lang="en-GB" dirty="0" smtClean="0"/>
              <a:t>By </a:t>
            </a:r>
            <a:r>
              <a:rPr lang="en-GB" dirty="0"/>
              <a:t>considering the </a:t>
            </a:r>
            <a:r>
              <a:rPr lang="en-GB" b="1" dirty="0">
                <a:solidFill>
                  <a:srgbClr val="7030A0"/>
                </a:solidFill>
              </a:rPr>
              <a:t>CAP Theorem</a:t>
            </a:r>
            <a:r>
              <a:rPr lang="en-GB" dirty="0"/>
              <a:t>, describe what issues might arise when two travel agents make bookings in each of a “CP” or “AP” distributed system.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Facebook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Volume: 2.6 </a:t>
            </a:r>
            <a:r>
              <a:rPr lang="en-GB" dirty="0" smtClean="0"/>
              <a:t>billion </a:t>
            </a:r>
            <a:r>
              <a:rPr lang="en-GB" dirty="0"/>
              <a:t>active users, 250 billion photos </a:t>
            </a:r>
            <a:r>
              <a:rPr lang="en-GB" dirty="0" smtClean="0"/>
              <a:t>(2020)</a:t>
            </a:r>
          </a:p>
          <a:p>
            <a:r>
              <a:rPr lang="en-GB" dirty="0" smtClean="0"/>
              <a:t>Velocity: 900 million photos added each day</a:t>
            </a:r>
          </a:p>
          <a:p>
            <a:r>
              <a:rPr lang="en-GB" dirty="0" smtClean="0"/>
              <a:t>Variety: likes, photos,</a:t>
            </a:r>
            <a:br>
              <a:rPr lang="en-GB" dirty="0" smtClean="0"/>
            </a:br>
            <a:r>
              <a:rPr lang="en-GB" dirty="0" smtClean="0"/>
              <a:t>messages, friends</a:t>
            </a:r>
          </a:p>
          <a:p>
            <a:r>
              <a:rPr lang="en-GB" dirty="0" smtClean="0"/>
              <a:t>“epic quantities,</a:t>
            </a:r>
            <a:br>
              <a:rPr lang="en-GB" dirty="0" smtClean="0"/>
            </a:br>
            <a:r>
              <a:rPr lang="en-GB" dirty="0" smtClean="0"/>
              <a:t>insane flow,</a:t>
            </a:r>
            <a:br>
              <a:rPr lang="en-GB" dirty="0" smtClean="0"/>
            </a:br>
            <a:r>
              <a:rPr lang="en-GB" dirty="0" smtClean="0"/>
              <a:t>and wide assortment”</a:t>
            </a:r>
          </a:p>
        </p:txBody>
      </p:sp>
      <p:pic>
        <p:nvPicPr>
          <p:cNvPr id="1026" name="Picture 2" descr="250 Facebook Statistics and Facts for 2020 | By the Num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250" y="2812473"/>
            <a:ext cx="6965793" cy="40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Retail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Variety of unstructured data</a:t>
            </a:r>
            <a:endParaRPr lang="en-GB" dirty="0"/>
          </a:p>
        </p:txBody>
      </p:sp>
      <p:pic>
        <p:nvPicPr>
          <p:cNvPr id="3074" name="Picture 2" descr="i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04" y="2534223"/>
            <a:ext cx="8875120" cy="4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Storage: Data Silos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Idea: divide up data by content into completely separate units (data silos)</a:t>
            </a:r>
          </a:p>
          <a:p>
            <a:r>
              <a:rPr lang="en-GB" dirty="0" smtClean="0"/>
              <a:t>Advantage: easier to manage (each group has access to its on data sources)</a:t>
            </a:r>
          </a:p>
          <a:p>
            <a:r>
              <a:rPr lang="en-GB" dirty="0" smtClean="0"/>
              <a:t>Disadvantage: difficult to integrate (wasted opportunities)</a:t>
            </a:r>
          </a:p>
          <a:p>
            <a:r>
              <a:rPr lang="en-GB" dirty="0" smtClean="0"/>
              <a:t>Cultural, structural, technological</a:t>
            </a:r>
          </a:p>
          <a:p>
            <a:r>
              <a:rPr lang="en-GB" i="1" dirty="0" smtClean="0">
                <a:solidFill>
                  <a:srgbClr val="7030A0"/>
                </a:solidFill>
              </a:rPr>
              <a:t>“Data silos are basically big data’s</a:t>
            </a:r>
            <a:br>
              <a:rPr lang="en-GB" i="1" dirty="0" smtClean="0">
                <a:solidFill>
                  <a:srgbClr val="7030A0"/>
                </a:solidFill>
              </a:rPr>
            </a:br>
            <a:r>
              <a:rPr lang="en-GB" i="1" dirty="0" smtClean="0">
                <a:solidFill>
                  <a:srgbClr val="7030A0"/>
                </a:solidFill>
              </a:rPr>
              <a:t>kryptonite.”</a:t>
            </a:r>
          </a:p>
          <a:p>
            <a:endParaRPr lang="en-GB" dirty="0"/>
          </a:p>
        </p:txBody>
      </p:sp>
      <p:pic>
        <p:nvPicPr>
          <p:cNvPr id="4098" name="Picture 2" descr="The Many Shades of Kryptonite: Their Various Forms and Effects | Geek and  S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18" y="4662840"/>
            <a:ext cx="3906982" cy="219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Storage: Data Centres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Biggest data centers world map Dec 2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36" y="1815383"/>
            <a:ext cx="8693727" cy="50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Storage: Data Centres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World’s largest data centre: China Telecom Data Centre, </a:t>
            </a:r>
            <a:r>
              <a:rPr lang="en-GB" dirty="0" err="1" smtClean="0"/>
              <a:t>Hohot</a:t>
            </a:r>
            <a:r>
              <a:rPr lang="en-GB" dirty="0" smtClean="0"/>
              <a:t>, China (1 million square metres)</a:t>
            </a:r>
          </a:p>
          <a:p>
            <a:r>
              <a:rPr lang="en-GB" dirty="0" smtClean="0"/>
              <a:t>UK’s largest data centre: KAO Data Campus, Essex (150,000 square meters)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4" y="3961671"/>
            <a:ext cx="3927273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6" y="3952307"/>
            <a:ext cx="7248980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“Cloud”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6" name="Picture 2" descr="There Is No Cloud Coffee Mug by chriswatterston | Society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20" y="1753271"/>
            <a:ext cx="468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loudcou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7" y="1753271"/>
            <a:ext cx="504688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6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model (</a:t>
            </a:r>
            <a:r>
              <a:rPr lang="en-GB" dirty="0" err="1" smtClean="0"/>
              <a:t>Codd</a:t>
            </a:r>
            <a:r>
              <a:rPr lang="en-GB" dirty="0" smtClean="0"/>
              <a:t>, 1969)</a:t>
            </a:r>
          </a:p>
          <a:p>
            <a:r>
              <a:rPr lang="en-GB" dirty="0" smtClean="0"/>
              <a:t>Structured Query Language SQL (1979)</a:t>
            </a:r>
          </a:p>
          <a:p>
            <a:r>
              <a:rPr lang="en-GB" dirty="0" smtClean="0"/>
              <a:t>Object-relational database model (mid-1990s)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122" name="Picture 2" descr="sql_vaudevil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6" y="3764799"/>
            <a:ext cx="7851775" cy="28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9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5dc545ae-2750-4659-9cc4-901d4e2a41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12945</TotalTime>
  <Words>1064</Words>
  <Application>Microsoft Office PowerPoint</Application>
  <PresentationFormat>Widescreen</PresentationFormat>
  <Paragraphs>150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UW-Theme-2019</vt:lpstr>
      <vt:lpstr> 7143CEM Mini-lecture 3-2c: Big Data Solutions</vt:lpstr>
      <vt:lpstr>Recap (the problem)</vt:lpstr>
      <vt:lpstr>Example: Facebook</vt:lpstr>
      <vt:lpstr>Example: Retail</vt:lpstr>
      <vt:lpstr>Storage: Data Silos</vt:lpstr>
      <vt:lpstr>Storage: Data Centres</vt:lpstr>
      <vt:lpstr>Storage: Data Centres</vt:lpstr>
      <vt:lpstr>The “Cloud”</vt:lpstr>
      <vt:lpstr>Database Solutions</vt:lpstr>
      <vt:lpstr>The World Wide Web</vt:lpstr>
      <vt:lpstr>Challenge of Big Data</vt:lpstr>
      <vt:lpstr>Distributed Databases</vt:lpstr>
      <vt:lpstr>Consistency, Availability and Partition Tolerance</vt:lpstr>
      <vt:lpstr>Consistency, Availability and Partition Tolerance</vt:lpstr>
      <vt:lpstr>CAP Theorem (Brewer, 2000)</vt:lpstr>
      <vt:lpstr>Benefits of “Cloud” Computing</vt:lpstr>
      <vt:lpstr>Cloud Service Models</vt:lpstr>
      <vt:lpstr>Summary</vt:lpstr>
      <vt:lpstr>Further Reading</vt:lpstr>
      <vt:lpstr>Class 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1184</cp:revision>
  <dcterms:created xsi:type="dcterms:W3CDTF">2019-09-02T14:14:17Z</dcterms:created>
  <dcterms:modified xsi:type="dcterms:W3CDTF">2021-10-09T16:31:54Z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