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72" r:id="rId5"/>
    <p:sldId id="341" r:id="rId6"/>
    <p:sldId id="370" r:id="rId7"/>
    <p:sldId id="369" r:id="rId8"/>
    <p:sldId id="374" r:id="rId9"/>
    <p:sldId id="353" r:id="rId10"/>
    <p:sldId id="367" r:id="rId11"/>
    <p:sldId id="375" r:id="rId12"/>
    <p:sldId id="376" r:id="rId13"/>
    <p:sldId id="372" r:id="rId14"/>
    <p:sldId id="371" r:id="rId15"/>
    <p:sldId id="378" r:id="rId16"/>
    <p:sldId id="379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13/10/2021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https://ico.org.uk/for-organisations/guide-to-data-protection/introduction-to-data-protection/some-basic-concepts</a:t>
            </a:r>
            <a:r>
              <a:rPr lang="en-GB" dirty="0" smtClean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Cartoons from:</a:t>
            </a:r>
            <a:r>
              <a:rPr lang="en-GB" baseline="0" dirty="0" smtClean="0"/>
              <a:t> http://www.gdprtoons.com/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957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2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https://www.beswicks.com/top-5-questions-that-show-gdpr-has-already-driven-the-world-crazy/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2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</a:t>
            </a:r>
            <a:r>
              <a:rPr lang="en-GB" baseline="0" dirty="0" smtClean="0"/>
              <a:t> https://blog.focal-point.com/9-examples-of-lawful-basis-for-processing-under-the-gdpr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64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2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https://www.hutsix.io/what-are-the-eight-principles-of-the-data-protection-act/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Cartoons from:</a:t>
            </a:r>
            <a:r>
              <a:rPr lang="en-GB" baseline="0" dirty="0" smtClean="0"/>
              <a:t> http://www.gdprtoons.com/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8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https://www.congruity360.com/data-under-gdpr/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3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</a:t>
            </a:r>
            <a:r>
              <a:rPr lang="en-GB" dirty="0" smtClean="0"/>
              <a:t>www.gov.uk/data-protection</a:t>
            </a:r>
          </a:p>
          <a:p>
            <a:r>
              <a:rPr lang="en-GB" dirty="0" smtClean="0"/>
              <a:t>Image from: https://fortis-dpc.com/gdpr/personal-data-and-sensitive-data/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43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https://www.gov.uk/data-protection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Cartoon from:</a:t>
            </a:r>
            <a:r>
              <a:rPr lang="en-GB" baseline="0" dirty="0" smtClean="0"/>
              <a:t> http://www.gdprtoons.com/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53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https://www.gov.uk/data-protection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https://www.gov.uk/data-protection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26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https://www.gov.uk/data-protection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5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https://www.trilateralresearch.com/celebrating-data-protection-day/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878" y="1122363"/>
            <a:ext cx="9824224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3-3a:</a:t>
            </a:r>
            <a:br>
              <a:rPr lang="en-GB" dirty="0" smtClean="0"/>
            </a:br>
            <a:r>
              <a:rPr lang="en-GB" dirty="0" smtClean="0"/>
              <a:t>Data Protection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Rights of Individuals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pic>
        <p:nvPicPr>
          <p:cNvPr id="2050" name="Picture 2" descr="GDPR data subject rights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00" y="1690688"/>
            <a:ext cx="672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</a:t>
            </a:r>
            <a:r>
              <a:rPr lang="en-GB" smtClean="0"/>
              <a:t>of 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taff </a:t>
            </a:r>
            <a:r>
              <a:rPr lang="en-GB" dirty="0"/>
              <a:t>management and payroll </a:t>
            </a:r>
            <a:r>
              <a:rPr lang="en-GB" dirty="0" smtClean="0"/>
              <a:t>administration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ccess to or consultation </a:t>
            </a:r>
            <a:r>
              <a:rPr lang="en-GB" dirty="0"/>
              <a:t>of a contacts database containing personal </a:t>
            </a:r>
            <a:r>
              <a:rPr lang="en-GB" dirty="0" smtClean="0"/>
              <a:t>data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ending </a:t>
            </a:r>
            <a:r>
              <a:rPr lang="en-GB" dirty="0"/>
              <a:t>promotional </a:t>
            </a:r>
            <a:r>
              <a:rPr lang="en-GB" dirty="0" smtClean="0"/>
              <a:t>emails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hredding </a:t>
            </a:r>
            <a:r>
              <a:rPr lang="en-GB" dirty="0"/>
              <a:t>documents containing personal </a:t>
            </a:r>
            <a:r>
              <a:rPr lang="en-GB" dirty="0" smtClean="0"/>
              <a:t>data</a:t>
            </a:r>
            <a:endParaRPr lang="en-GB" dirty="0"/>
          </a:p>
          <a:p>
            <a:r>
              <a:rPr lang="en-GB" dirty="0" smtClean="0"/>
              <a:t>Posting a </a:t>
            </a:r>
            <a:r>
              <a:rPr lang="en-GB" dirty="0"/>
              <a:t>photo of a person on a </a:t>
            </a:r>
            <a:r>
              <a:rPr lang="en-GB" dirty="0" smtClean="0"/>
              <a:t>website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toring </a:t>
            </a:r>
            <a:r>
              <a:rPr lang="en-GB" dirty="0"/>
              <a:t>IP addresses or MAC </a:t>
            </a:r>
            <a:r>
              <a:rPr lang="en-GB" dirty="0" smtClean="0"/>
              <a:t>addresses</a:t>
            </a:r>
            <a:endParaRPr lang="en-GB" dirty="0"/>
          </a:p>
          <a:p>
            <a:r>
              <a:rPr lang="en-GB" dirty="0"/>
              <a:t>V</a:t>
            </a:r>
            <a:r>
              <a:rPr lang="en-GB" dirty="0" smtClean="0"/>
              <a:t>ideo </a:t>
            </a:r>
            <a:r>
              <a:rPr lang="en-GB" dirty="0"/>
              <a:t>recording (CCTV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54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an employee is absent can we still access their inbox</a:t>
            </a:r>
            <a:r>
              <a:rPr lang="en-GB" dirty="0" smtClean="0"/>
              <a:t>?</a:t>
            </a:r>
          </a:p>
          <a:p>
            <a:r>
              <a:rPr lang="en-GB" dirty="0"/>
              <a:t>I wanted a manager’s email address and was told by another manager that I couldn’t have it due to </a:t>
            </a:r>
            <a:r>
              <a:rPr lang="en-GB" dirty="0" smtClean="0"/>
              <a:t>GDPR.</a:t>
            </a:r>
          </a:p>
          <a:p>
            <a:r>
              <a:rPr lang="en-GB" dirty="0"/>
              <a:t>Our company has scrapped all dash-cams due to data protection. Is this needed</a:t>
            </a:r>
            <a:r>
              <a:rPr lang="en-GB" dirty="0" smtClean="0"/>
              <a:t>?</a:t>
            </a:r>
          </a:p>
          <a:p>
            <a:r>
              <a:rPr lang="en-GB" dirty="0"/>
              <a:t>We ask for emergency contacts when staff join us, do we need their consent to have their details</a:t>
            </a:r>
            <a:r>
              <a:rPr lang="en-GB" dirty="0" smtClean="0"/>
              <a:t>?</a:t>
            </a:r>
          </a:p>
          <a:p>
            <a:r>
              <a:rPr lang="en-GB" dirty="0"/>
              <a:t>If the website has a sales@ email address, do I need consent to contact them?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725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During the sales process, a customer may request more information or sign up for a trial, which may require the processing of personal data like credit card information or contact information</a:t>
            </a:r>
            <a:r>
              <a:rPr lang="en-GB" dirty="0" smtClean="0"/>
              <a:t>.</a:t>
            </a:r>
          </a:p>
          <a:p>
            <a:r>
              <a:rPr lang="en-GB" dirty="0"/>
              <a:t>Information from accident reports require processing for health and safety records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Using photos of school students on a school website.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54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Legal requirements for processing of personal data</a:t>
            </a:r>
          </a:p>
          <a:p>
            <a:r>
              <a:rPr lang="en-GB" dirty="0" smtClean="0"/>
              <a:t>GDPR and UK Data Protection Act 2018</a:t>
            </a:r>
          </a:p>
          <a:p>
            <a:r>
              <a:rPr lang="en-GB" dirty="0" smtClean="0"/>
              <a:t>Personal (could used to identify) and sensitive data (kept private)</a:t>
            </a:r>
          </a:p>
          <a:p>
            <a:r>
              <a:rPr lang="en-GB" dirty="0" smtClean="0"/>
              <a:t>Data protection principles (lawful/fair/transparent, specified purpose, expires, necessary, accurate,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Basis for processing data (consent is only one of these)</a:t>
            </a:r>
          </a:p>
          <a:p>
            <a:r>
              <a:rPr lang="en-GB" dirty="0" smtClean="0"/>
              <a:t>Rights of individuals (informed, access, forgotten,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Protection?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Fair and responsible use of information </a:t>
            </a:r>
            <a:r>
              <a:rPr lang="en-GB" b="1" dirty="0" smtClean="0">
                <a:solidFill>
                  <a:srgbClr val="7030A0"/>
                </a:solidFill>
              </a:rPr>
              <a:t>about people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Protecting the fundamental </a:t>
            </a:r>
            <a:r>
              <a:rPr lang="en-GB" b="1" dirty="0" smtClean="0">
                <a:solidFill>
                  <a:srgbClr val="7030A0"/>
                </a:solidFill>
              </a:rPr>
              <a:t>right to privacy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Build </a:t>
            </a:r>
            <a:r>
              <a:rPr lang="en-GB" b="1" dirty="0" smtClean="0">
                <a:solidFill>
                  <a:srgbClr val="7030A0"/>
                </a:solidFill>
              </a:rPr>
              <a:t>trust</a:t>
            </a:r>
            <a:r>
              <a:rPr lang="en-GB" dirty="0" smtClean="0"/>
              <a:t> between people and organisations.</a:t>
            </a:r>
          </a:p>
          <a:p>
            <a:r>
              <a:rPr lang="en-GB" dirty="0" smtClean="0"/>
              <a:t>If </a:t>
            </a:r>
            <a:r>
              <a:rPr lang="en-GB" dirty="0"/>
              <a:t>you collect </a:t>
            </a:r>
            <a:r>
              <a:rPr lang="en-GB" b="1" dirty="0">
                <a:solidFill>
                  <a:srgbClr val="7030A0"/>
                </a:solidFill>
              </a:rPr>
              <a:t>information </a:t>
            </a:r>
            <a:r>
              <a:rPr lang="en-GB" b="1" dirty="0" smtClean="0">
                <a:solidFill>
                  <a:srgbClr val="7030A0"/>
                </a:solidFill>
              </a:rPr>
              <a:t>about</a:t>
            </a:r>
            <a:br>
              <a:rPr lang="en-GB" b="1" dirty="0" smtClean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individuals</a:t>
            </a:r>
            <a:r>
              <a:rPr lang="en-GB" dirty="0" smtClean="0"/>
              <a:t> </a:t>
            </a:r>
            <a:r>
              <a:rPr lang="en-GB" dirty="0"/>
              <a:t>for any reason </a:t>
            </a:r>
            <a:r>
              <a:rPr lang="en-GB" dirty="0" smtClean="0"/>
              <a:t>other</a:t>
            </a:r>
            <a:br>
              <a:rPr lang="en-GB" dirty="0" smtClean="0"/>
            </a:br>
            <a:r>
              <a:rPr lang="en-GB" dirty="0" smtClean="0"/>
              <a:t>than </a:t>
            </a:r>
            <a:r>
              <a:rPr lang="en-GB" dirty="0"/>
              <a:t>your own personal, </a:t>
            </a:r>
            <a:r>
              <a:rPr lang="en-GB" dirty="0" smtClean="0"/>
              <a:t>family or</a:t>
            </a:r>
            <a:br>
              <a:rPr lang="en-GB" dirty="0" smtClean="0"/>
            </a:br>
            <a:r>
              <a:rPr lang="en-GB" dirty="0" smtClean="0"/>
              <a:t>household </a:t>
            </a:r>
            <a:r>
              <a:rPr lang="en-GB" dirty="0"/>
              <a:t>purposes, </a:t>
            </a:r>
            <a:r>
              <a:rPr lang="en-GB" dirty="0" smtClean="0"/>
              <a:t>you need to</a:t>
            </a:r>
            <a:br>
              <a:rPr lang="en-GB" dirty="0" smtClean="0"/>
            </a:br>
            <a:r>
              <a:rPr lang="en-GB" dirty="0" smtClean="0"/>
              <a:t>comply</a:t>
            </a:r>
            <a:r>
              <a:rPr lang="en-GB" dirty="0" smtClean="0"/>
              <a:t> with data protection law.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89" y="50802"/>
            <a:ext cx="3774371" cy="1058182"/>
          </a:xfrm>
          <a:prstGeom prst="rect">
            <a:avLst/>
          </a:prstGeom>
        </p:spPr>
      </p:pic>
      <p:pic>
        <p:nvPicPr>
          <p:cNvPr id="5" name="Picture 4" descr="http://1.bp.blogspot.com/-B2ZcVKX1iI4/WfIVbVlns_I/AAAAAAAAAaA/9y7xhtl5T0oVx5s1VjGLptiBnqdEHGsGgCK4BGAYYCw/s1600/2017-10-26_12-42-03-2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4" y="3984503"/>
            <a:ext cx="44683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Protection (Law)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European Union / United Kingdom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General Data Protection Regulation </a:t>
            </a:r>
            <a:r>
              <a:rPr lang="en-GB" dirty="0" smtClean="0"/>
              <a:t>(GDPR)</a:t>
            </a:r>
          </a:p>
          <a:p>
            <a:pPr lvl="1"/>
            <a:r>
              <a:rPr lang="en-GB" dirty="0" smtClean="0"/>
              <a:t>Data controller, data processor, data subject</a:t>
            </a:r>
          </a:p>
          <a:p>
            <a:pPr lvl="1"/>
            <a:r>
              <a:rPr lang="en-GB" dirty="0" smtClean="0"/>
              <a:t>Require informed consent </a:t>
            </a:r>
            <a:r>
              <a:rPr lang="en-GB" dirty="0" smtClean="0"/>
              <a:t>from data </a:t>
            </a:r>
            <a:r>
              <a:rPr lang="en-GB" dirty="0" smtClean="0"/>
              <a:t>subject or must have a</a:t>
            </a:r>
            <a:br>
              <a:rPr lang="en-GB" dirty="0" smtClean="0"/>
            </a:br>
            <a:r>
              <a:rPr lang="en-GB" dirty="0" smtClean="0"/>
              <a:t>legal basis for processing data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UK Data Protection Act</a:t>
            </a:r>
            <a:r>
              <a:rPr lang="en-GB" dirty="0" smtClean="0"/>
              <a:t> </a:t>
            </a:r>
            <a:r>
              <a:rPr lang="en-GB" dirty="0" smtClean="0"/>
              <a:t>2018</a:t>
            </a:r>
            <a:endParaRPr lang="en-GB" dirty="0" smtClean="0"/>
          </a:p>
          <a:p>
            <a:pPr lvl="1"/>
            <a:r>
              <a:rPr lang="en-GB" dirty="0" smtClean="0"/>
              <a:t>Implements </a:t>
            </a:r>
            <a:r>
              <a:rPr lang="en-GB" dirty="0" smtClean="0"/>
              <a:t>GDPR in the UK</a:t>
            </a:r>
            <a:br>
              <a:rPr lang="en-GB" dirty="0" smtClean="0"/>
            </a:br>
            <a:r>
              <a:rPr lang="en-GB" dirty="0" smtClean="0"/>
              <a:t>(from 25 </a:t>
            </a:r>
            <a:r>
              <a:rPr lang="en-GB" dirty="0"/>
              <a:t>May </a:t>
            </a:r>
            <a:r>
              <a:rPr lang="en-GB" dirty="0" smtClean="0"/>
              <a:t>2018)</a:t>
            </a:r>
          </a:p>
          <a:p>
            <a:pPr lvl="1"/>
            <a:r>
              <a:rPr lang="en-GB" dirty="0" smtClean="0"/>
              <a:t>Data </a:t>
            </a:r>
            <a:r>
              <a:rPr lang="en-GB" dirty="0" smtClean="0"/>
              <a:t>protection principles</a:t>
            </a:r>
          </a:p>
          <a:p>
            <a:pPr lvl="1"/>
            <a:r>
              <a:rPr lang="en-GB" dirty="0" smtClean="0"/>
              <a:t>Sensitive </a:t>
            </a:r>
            <a:r>
              <a:rPr lang="en-GB" dirty="0" smtClean="0"/>
              <a:t>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89" y="50802"/>
            <a:ext cx="3774371" cy="1058182"/>
          </a:xfrm>
          <a:prstGeom prst="rect">
            <a:avLst/>
          </a:prstGeom>
        </p:spPr>
      </p:pic>
      <p:pic>
        <p:nvPicPr>
          <p:cNvPr id="7" name="Picture 2" descr="https://2.bp.blogspot.com/-f3-Cs4entew/WduBezPlbsI/AAAAAAAAATA/AQXc0vL2tw4VdLFj6321lOdHoOTwLr1ZgCK4BGAYYCw/s640/2017-10-09_09-53-41-6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62" y="3978000"/>
            <a:ext cx="511999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Personal </a:t>
            </a:r>
            <a:r>
              <a:rPr lang="en-GB" b="1" dirty="0">
                <a:solidFill>
                  <a:srgbClr val="7030A0"/>
                </a:solidFill>
              </a:rPr>
              <a:t>data</a:t>
            </a:r>
            <a:r>
              <a:rPr lang="en-GB" dirty="0"/>
              <a:t> means information about a </a:t>
            </a:r>
            <a:r>
              <a:rPr lang="en-GB" b="1" dirty="0">
                <a:solidFill>
                  <a:srgbClr val="7030A0"/>
                </a:solidFill>
              </a:rPr>
              <a:t>particular living </a:t>
            </a:r>
            <a:r>
              <a:rPr lang="en-GB" b="1" dirty="0" smtClean="0">
                <a:solidFill>
                  <a:srgbClr val="7030A0"/>
                </a:solidFill>
              </a:rPr>
              <a:t>individual</a:t>
            </a:r>
            <a:r>
              <a:rPr lang="en-GB" dirty="0"/>
              <a:t> </a:t>
            </a:r>
            <a:r>
              <a:rPr lang="en-GB" dirty="0" smtClean="0"/>
              <a:t>that </a:t>
            </a:r>
            <a:r>
              <a:rPr lang="en-GB" dirty="0"/>
              <a:t>can be </a:t>
            </a:r>
            <a:r>
              <a:rPr lang="en-GB" dirty="0" smtClean="0"/>
              <a:t>used </a:t>
            </a:r>
            <a:r>
              <a:rPr lang="en-GB" b="1" dirty="0" smtClean="0">
                <a:solidFill>
                  <a:srgbClr val="7030A0"/>
                </a:solidFill>
              </a:rPr>
              <a:t>identify them </a:t>
            </a:r>
            <a:r>
              <a:rPr lang="en-GB" dirty="0" smtClean="0"/>
              <a:t>(directly or indirectly), including:</a:t>
            </a:r>
            <a:endParaRPr lang="en-GB" dirty="0"/>
          </a:p>
          <a:p>
            <a:pPr lvl="1" fontAlgn="base"/>
            <a:r>
              <a:rPr lang="en-GB" dirty="0" smtClean="0"/>
              <a:t>Name</a:t>
            </a:r>
            <a:r>
              <a:rPr lang="en-GB" dirty="0"/>
              <a:t>, address, date of birth, ID numbers, email address, etc.</a:t>
            </a:r>
          </a:p>
          <a:p>
            <a:pPr lvl="1" fontAlgn="base"/>
            <a:r>
              <a:rPr lang="en-GB" dirty="0" smtClean="0"/>
              <a:t>User-generated data, e.g., </a:t>
            </a:r>
            <a:r>
              <a:rPr lang="en-GB" dirty="0"/>
              <a:t>social media posts</a:t>
            </a:r>
          </a:p>
          <a:p>
            <a:pPr lvl="1" fontAlgn="base"/>
            <a:r>
              <a:rPr lang="en-GB" dirty="0"/>
              <a:t>Personal images </a:t>
            </a:r>
            <a:r>
              <a:rPr lang="en-GB" dirty="0" smtClean="0"/>
              <a:t>and </a:t>
            </a:r>
            <a:r>
              <a:rPr lang="en-GB" dirty="0"/>
              <a:t>photos</a:t>
            </a:r>
          </a:p>
          <a:p>
            <a:pPr lvl="1" fontAlgn="base"/>
            <a:r>
              <a:rPr lang="en-GB" dirty="0"/>
              <a:t>Records (medical, </a:t>
            </a:r>
            <a:r>
              <a:rPr lang="en-GB" dirty="0" smtClean="0"/>
              <a:t>financial,</a:t>
            </a:r>
            <a:br>
              <a:rPr lang="en-GB" dirty="0" smtClean="0"/>
            </a:br>
            <a:r>
              <a:rPr lang="en-GB" dirty="0" smtClean="0"/>
              <a:t>educational</a:t>
            </a:r>
            <a:r>
              <a:rPr lang="en-GB" dirty="0"/>
              <a:t>, membership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organisations </a:t>
            </a:r>
            <a:r>
              <a:rPr lang="en-GB" dirty="0"/>
              <a:t>such as </a:t>
            </a:r>
            <a:r>
              <a:rPr lang="en-GB" dirty="0" smtClean="0"/>
              <a:t>trade </a:t>
            </a:r>
            <a:r>
              <a:rPr lang="en-GB" dirty="0"/>
              <a:t>unions)</a:t>
            </a:r>
          </a:p>
          <a:p>
            <a:pPr lvl="1" fontAlgn="base"/>
            <a:r>
              <a:rPr lang="en-GB" dirty="0"/>
              <a:t>IP addresses, location data, </a:t>
            </a:r>
            <a:r>
              <a:rPr lang="en-GB" dirty="0" smtClean="0"/>
              <a:t>and</a:t>
            </a:r>
            <a:br>
              <a:rPr lang="en-GB" dirty="0" smtClean="0"/>
            </a:br>
            <a:r>
              <a:rPr lang="en-GB" dirty="0" smtClean="0"/>
              <a:t>search </a:t>
            </a:r>
            <a:r>
              <a:rPr lang="en-GB" dirty="0"/>
              <a:t>histories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8" descr="https://2.bp.blogspot.com/-QDjeOOfb7Vs/WduIqmxyK2I/AAAAAAAAAWg/cbNEhW-UXeoObEAJPciv4xkG7F1L8CL9ACK4BGAYYCw/s640/2017-10-09_09-39-12-9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19" y="4001294"/>
            <a:ext cx="443076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Sensitive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Sensitive </a:t>
            </a:r>
            <a:r>
              <a:rPr lang="en-GB" b="1" dirty="0" smtClean="0">
                <a:solidFill>
                  <a:srgbClr val="7030A0"/>
                </a:solidFill>
              </a:rPr>
              <a:t>data</a:t>
            </a:r>
            <a:r>
              <a:rPr lang="en-GB" dirty="0" smtClean="0"/>
              <a:t> </a:t>
            </a:r>
            <a:r>
              <a:rPr lang="en-GB" dirty="0"/>
              <a:t>is a set of special categories that requires extra security measures. 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ace or </a:t>
            </a:r>
            <a:r>
              <a:rPr lang="en-GB" dirty="0" smtClean="0"/>
              <a:t>ethnic </a:t>
            </a:r>
            <a:r>
              <a:rPr lang="en-GB" dirty="0"/>
              <a:t>background</a:t>
            </a:r>
          </a:p>
          <a:p>
            <a:pPr lvl="1"/>
            <a:r>
              <a:rPr lang="en-GB" dirty="0"/>
              <a:t>political </a:t>
            </a:r>
            <a:r>
              <a:rPr lang="en-GB" dirty="0" smtClean="0"/>
              <a:t>opinions</a:t>
            </a:r>
          </a:p>
          <a:p>
            <a:pPr lvl="1"/>
            <a:r>
              <a:rPr lang="en-GB" dirty="0" smtClean="0"/>
              <a:t>religious or philosophical beliefs</a:t>
            </a:r>
          </a:p>
          <a:p>
            <a:pPr lvl="1"/>
            <a:r>
              <a:rPr lang="en-GB" dirty="0" smtClean="0"/>
              <a:t>trade </a:t>
            </a:r>
            <a:r>
              <a:rPr lang="en-GB" dirty="0"/>
              <a:t>union membership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enetics, biometrics </a:t>
            </a:r>
            <a:r>
              <a:rPr lang="en-GB" dirty="0"/>
              <a:t>(where </a:t>
            </a:r>
            <a:r>
              <a:rPr lang="en-GB" dirty="0" smtClean="0"/>
              <a:t>used</a:t>
            </a:r>
            <a:br>
              <a:rPr lang="en-GB" dirty="0" smtClean="0"/>
            </a:br>
            <a:r>
              <a:rPr lang="en-GB" dirty="0" smtClean="0"/>
              <a:t>for </a:t>
            </a:r>
            <a:r>
              <a:rPr lang="en-GB" dirty="0"/>
              <a:t>identification</a:t>
            </a:r>
            <a:r>
              <a:rPr lang="en-GB" dirty="0"/>
              <a:t>), </a:t>
            </a:r>
            <a:r>
              <a:rPr lang="en-GB" dirty="0" smtClean="0"/>
              <a:t>e.g., fingerprint</a:t>
            </a:r>
            <a:br>
              <a:rPr lang="en-GB" dirty="0" smtClean="0"/>
            </a:br>
            <a:r>
              <a:rPr lang="en-GB" dirty="0" smtClean="0"/>
              <a:t>scans</a:t>
            </a:r>
            <a:r>
              <a:rPr lang="en-GB" dirty="0"/>
              <a:t>, facial recognition </a:t>
            </a:r>
            <a:r>
              <a:rPr lang="en-GB" dirty="0" smtClean="0"/>
              <a:t>software,</a:t>
            </a:r>
            <a:br>
              <a:rPr lang="en-GB" dirty="0" smtClean="0"/>
            </a:br>
            <a:r>
              <a:rPr lang="en-GB" dirty="0" smtClean="0"/>
              <a:t>lab </a:t>
            </a:r>
            <a:r>
              <a:rPr lang="en-GB" dirty="0"/>
              <a:t>samples, </a:t>
            </a:r>
            <a:r>
              <a:rPr lang="en-GB" dirty="0" smtClean="0"/>
              <a:t>DNA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GDPR Sensitive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29" y="3441998"/>
            <a:ext cx="503300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Protection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  <a:p>
            <a:r>
              <a:rPr lang="en-GB" dirty="0"/>
              <a:t>Purpose </a:t>
            </a:r>
            <a:r>
              <a:rPr lang="en-GB" dirty="0" smtClean="0"/>
              <a:t>limitation (specified)</a:t>
            </a:r>
            <a:endParaRPr lang="en-GB" dirty="0"/>
          </a:p>
          <a:p>
            <a:r>
              <a:rPr lang="en-GB" dirty="0"/>
              <a:t>Data </a:t>
            </a:r>
            <a:r>
              <a:rPr lang="en-GB" dirty="0" smtClean="0"/>
              <a:t>minimisation (necessary)</a:t>
            </a:r>
            <a:endParaRPr lang="en-GB" dirty="0"/>
          </a:p>
          <a:p>
            <a:r>
              <a:rPr lang="en-GB" dirty="0"/>
              <a:t>Accuracy</a:t>
            </a:r>
          </a:p>
          <a:p>
            <a:r>
              <a:rPr lang="en-GB" dirty="0"/>
              <a:t>Storage </a:t>
            </a:r>
            <a:r>
              <a:rPr lang="en-GB" dirty="0" smtClean="0"/>
              <a:t>limitation (current, expires)</a:t>
            </a:r>
            <a:endParaRPr lang="en-GB" dirty="0"/>
          </a:p>
          <a:p>
            <a:r>
              <a:rPr lang="en-GB" dirty="0"/>
              <a:t>Integrity and confidentiality (security)</a:t>
            </a:r>
          </a:p>
          <a:p>
            <a:r>
              <a:rPr lang="en-GB" dirty="0" smtClean="0"/>
              <a:t>Accountability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pic>
        <p:nvPicPr>
          <p:cNvPr id="5" name="Picture 6" descr="https://3.bp.blogspot.com/-vQnjHod5l6E/WhMFgVLM7wI/AAAAAAAAAdM/6W0Q5_34TygnmQbsglSaAX6j4DM6NC3oACK4BGAYYCw/s640/2017-11-17_08-42-54-4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00" y="3310104"/>
            <a:ext cx="3541748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law applies to “</a:t>
            </a:r>
            <a:r>
              <a:rPr lang="en-GB" b="1" dirty="0">
                <a:solidFill>
                  <a:srgbClr val="7030A0"/>
                </a:solidFill>
              </a:rPr>
              <a:t>processing of personal data</a:t>
            </a:r>
            <a:r>
              <a:rPr lang="en-GB" dirty="0"/>
              <a:t>”.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Processing</a:t>
            </a:r>
            <a:r>
              <a:rPr lang="en-GB" dirty="0" smtClean="0"/>
              <a:t> </a:t>
            </a:r>
            <a:r>
              <a:rPr lang="en-GB" dirty="0"/>
              <a:t>includes almost anything you do with data, e.g., collecting, recording, storing, using, analysing, combining, disclosing or deleting it.</a:t>
            </a:r>
          </a:p>
          <a:p>
            <a:r>
              <a:rPr lang="en-GB" dirty="0" smtClean="0"/>
              <a:t>A data </a:t>
            </a:r>
            <a:r>
              <a:rPr lang="en-GB" b="1" dirty="0">
                <a:solidFill>
                  <a:srgbClr val="7030A0"/>
                </a:solidFill>
              </a:rPr>
              <a:t>controller</a:t>
            </a:r>
            <a:r>
              <a:rPr lang="en-GB" dirty="0"/>
              <a:t> is the person or organisation that decides how and why to collect and use the data.</a:t>
            </a:r>
          </a:p>
          <a:p>
            <a:r>
              <a:rPr lang="en-GB" dirty="0" smtClean="0"/>
              <a:t>A data </a:t>
            </a:r>
            <a:r>
              <a:rPr lang="en-GB" b="1" dirty="0">
                <a:solidFill>
                  <a:srgbClr val="7030A0"/>
                </a:solidFill>
              </a:rPr>
              <a:t>processor</a:t>
            </a:r>
            <a:r>
              <a:rPr lang="en-GB" dirty="0"/>
              <a:t> is a separate person or organisation (not an employee) who processes data on behalf of the controller and in accordance with their instructions.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Basis for 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At </a:t>
            </a:r>
            <a:r>
              <a:rPr lang="en-GB" dirty="0"/>
              <a:t>least one of these must apply </a:t>
            </a:r>
            <a:r>
              <a:rPr lang="en-GB" dirty="0" smtClean="0"/>
              <a:t>to process </a:t>
            </a:r>
            <a:r>
              <a:rPr lang="en-GB" dirty="0"/>
              <a:t>personal data: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Consent</a:t>
            </a:r>
            <a:r>
              <a:rPr lang="en-GB" b="1" dirty="0"/>
              <a:t> </a:t>
            </a:r>
            <a:r>
              <a:rPr lang="en-GB" b="1" dirty="0" smtClean="0"/>
              <a:t>–</a:t>
            </a:r>
            <a:r>
              <a:rPr lang="en-GB" dirty="0"/>
              <a:t> </a:t>
            </a:r>
            <a:r>
              <a:rPr lang="en-GB" dirty="0" smtClean="0"/>
              <a:t>individual gives consent to </a:t>
            </a:r>
            <a:r>
              <a:rPr lang="en-GB" dirty="0"/>
              <a:t>process </a:t>
            </a:r>
            <a:r>
              <a:rPr lang="en-GB" dirty="0" smtClean="0"/>
              <a:t>personal </a:t>
            </a:r>
            <a:r>
              <a:rPr lang="en-GB" dirty="0"/>
              <a:t>data for a specific </a:t>
            </a:r>
            <a:r>
              <a:rPr lang="en-GB" dirty="0" smtClean="0"/>
              <a:t>purpose, e.g., </a:t>
            </a:r>
            <a:r>
              <a:rPr lang="en-GB" dirty="0"/>
              <a:t>tracking/advertising cookies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Contract</a:t>
            </a:r>
            <a:r>
              <a:rPr lang="en-GB" b="1" dirty="0" smtClean="0"/>
              <a:t> – </a:t>
            </a:r>
            <a:r>
              <a:rPr lang="en-GB" dirty="0" smtClean="0"/>
              <a:t>necessary </a:t>
            </a:r>
            <a:r>
              <a:rPr lang="en-GB" dirty="0"/>
              <a:t>for a contract </a:t>
            </a:r>
            <a:r>
              <a:rPr lang="en-GB" dirty="0" smtClean="0"/>
              <a:t>with </a:t>
            </a:r>
            <a:r>
              <a:rPr lang="en-GB" dirty="0"/>
              <a:t>the </a:t>
            </a:r>
            <a:r>
              <a:rPr lang="en-GB" dirty="0" smtClean="0"/>
              <a:t>individual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Legal obligation</a:t>
            </a:r>
            <a:r>
              <a:rPr lang="en-GB" b="1" dirty="0" smtClean="0"/>
              <a:t> – </a:t>
            </a:r>
            <a:r>
              <a:rPr lang="en-GB" dirty="0" smtClean="0"/>
              <a:t>necessary to </a:t>
            </a:r>
            <a:r>
              <a:rPr lang="en-GB" dirty="0"/>
              <a:t>comply with the </a:t>
            </a:r>
            <a:r>
              <a:rPr lang="en-GB" dirty="0" smtClean="0"/>
              <a:t>law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Vital interests</a:t>
            </a:r>
            <a:r>
              <a:rPr lang="en-GB" b="1" dirty="0" smtClean="0"/>
              <a:t> – </a:t>
            </a:r>
            <a:r>
              <a:rPr lang="en-GB" dirty="0" smtClean="0"/>
              <a:t>necessary </a:t>
            </a:r>
            <a:r>
              <a:rPr lang="en-GB" dirty="0"/>
              <a:t>to protect someone’s </a:t>
            </a:r>
            <a:r>
              <a:rPr lang="en-GB" dirty="0" smtClean="0"/>
              <a:t>life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Public task</a:t>
            </a:r>
            <a:r>
              <a:rPr lang="en-GB" b="1" dirty="0" smtClean="0"/>
              <a:t> – </a:t>
            </a:r>
            <a:r>
              <a:rPr lang="en-GB" dirty="0" smtClean="0"/>
              <a:t>necessary </a:t>
            </a:r>
            <a:r>
              <a:rPr lang="en-GB" dirty="0"/>
              <a:t>for </a:t>
            </a:r>
            <a:r>
              <a:rPr lang="en-GB" dirty="0" smtClean="0"/>
              <a:t>the </a:t>
            </a:r>
            <a:r>
              <a:rPr lang="en-GB" dirty="0"/>
              <a:t>public interest or </a:t>
            </a:r>
            <a:r>
              <a:rPr lang="en-GB" dirty="0" smtClean="0"/>
              <a:t>official function (lawful)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Legitimate interests</a:t>
            </a:r>
            <a:r>
              <a:rPr lang="en-GB" b="1" dirty="0" smtClean="0"/>
              <a:t> – </a:t>
            </a:r>
            <a:r>
              <a:rPr lang="en-GB" dirty="0" smtClean="0"/>
              <a:t>to benefit</a:t>
            </a:r>
            <a:r>
              <a:rPr lang="en-GB" dirty="0"/>
              <a:t> of your </a:t>
            </a:r>
            <a:r>
              <a:rPr lang="en-GB" dirty="0" smtClean="0"/>
              <a:t>organisation (purpose) in </a:t>
            </a:r>
            <a:r>
              <a:rPr lang="en-GB" dirty="0"/>
              <a:t>a way that your users would reasonably </a:t>
            </a:r>
            <a:r>
              <a:rPr lang="en-GB" dirty="0" smtClean="0"/>
              <a:t>expect (necessary), </a:t>
            </a:r>
            <a:r>
              <a:rPr lang="en-GB" dirty="0"/>
              <a:t>with minimal risk and impact on </a:t>
            </a:r>
            <a:r>
              <a:rPr lang="en-GB" dirty="0" smtClean="0"/>
              <a:t>individuals (balancing), e.g., fraud prevention, employee or client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Ask </a:t>
            </a:r>
            <a:r>
              <a:rPr lang="en-GB" dirty="0"/>
              <a:t>for consent where you are offering a genuine choice over a non-essential service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Consent must be: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Freely </a:t>
            </a:r>
            <a:r>
              <a:rPr lang="en-GB" b="1" dirty="0">
                <a:solidFill>
                  <a:srgbClr val="7030A0"/>
                </a:solidFill>
              </a:rPr>
              <a:t>given</a:t>
            </a:r>
            <a:r>
              <a:rPr lang="en-GB" dirty="0"/>
              <a:t> </a:t>
            </a:r>
            <a:r>
              <a:rPr lang="en-GB" b="1" dirty="0" smtClean="0"/>
              <a:t>–</a:t>
            </a:r>
            <a:r>
              <a:rPr lang="en-GB" dirty="0" smtClean="0"/>
              <a:t> person </a:t>
            </a:r>
            <a:r>
              <a:rPr lang="en-GB" dirty="0"/>
              <a:t>must not be pressured into giving consent or suffer any detriment if they refuse.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Specific</a:t>
            </a:r>
            <a:r>
              <a:rPr lang="en-GB" dirty="0"/>
              <a:t> </a:t>
            </a:r>
            <a:r>
              <a:rPr lang="en-GB" b="1" dirty="0" smtClean="0"/>
              <a:t>–</a:t>
            </a:r>
            <a:r>
              <a:rPr lang="en-GB" dirty="0" smtClean="0"/>
              <a:t> person </a:t>
            </a:r>
            <a:r>
              <a:rPr lang="en-GB" dirty="0"/>
              <a:t>must be asked to consent to individual types of data processing.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Informed</a:t>
            </a:r>
            <a:r>
              <a:rPr lang="en-GB" dirty="0"/>
              <a:t> </a:t>
            </a:r>
            <a:r>
              <a:rPr lang="en-GB" b="1" dirty="0" smtClean="0"/>
              <a:t>–</a:t>
            </a:r>
            <a:r>
              <a:rPr lang="en-GB" dirty="0" smtClean="0"/>
              <a:t> person </a:t>
            </a:r>
            <a:r>
              <a:rPr lang="en-GB" dirty="0"/>
              <a:t>must be told what they're consenting to.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Unambiguous</a:t>
            </a:r>
            <a:r>
              <a:rPr lang="en-GB" dirty="0"/>
              <a:t> </a:t>
            </a:r>
            <a:r>
              <a:rPr lang="en-GB" b="1" dirty="0" smtClean="0"/>
              <a:t>–</a:t>
            </a:r>
            <a:r>
              <a:rPr lang="en-GB" dirty="0" smtClean="0"/>
              <a:t> </a:t>
            </a:r>
            <a:r>
              <a:rPr lang="en-GB" dirty="0"/>
              <a:t>language must be clear and simple.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Clear affirmative action</a:t>
            </a:r>
            <a:r>
              <a:rPr lang="en-GB" dirty="0"/>
              <a:t> </a:t>
            </a:r>
            <a:r>
              <a:rPr lang="en-GB" b="1" dirty="0" smtClean="0"/>
              <a:t>–</a:t>
            </a:r>
            <a:r>
              <a:rPr lang="en-GB" dirty="0" smtClean="0"/>
              <a:t> person </a:t>
            </a:r>
            <a:r>
              <a:rPr lang="en-GB" dirty="0"/>
              <a:t>must expressly consent by doing or saying something.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6753"/>
      </p:ext>
    </p:extLst>
  </p:cSld>
  <p:clrMapOvr>
    <a:masterClrMapping/>
  </p:clrMapOvr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5dc545ae-2750-4659-9cc4-901d4e2a41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12505</TotalTime>
  <Words>990</Words>
  <Application>Microsoft Office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UW-Theme-2019</vt:lpstr>
      <vt:lpstr> 7143CEM Mini-lecture 3-3a: Data Protection</vt:lpstr>
      <vt:lpstr>What is Data Protection?</vt:lpstr>
      <vt:lpstr>Data Protection (Law)</vt:lpstr>
      <vt:lpstr>Personal Data</vt:lpstr>
      <vt:lpstr>Sensitive Data</vt:lpstr>
      <vt:lpstr>Data Protection Principles</vt:lpstr>
      <vt:lpstr>Processing Data</vt:lpstr>
      <vt:lpstr>Basis for Processing Data</vt:lpstr>
      <vt:lpstr>Consent</vt:lpstr>
      <vt:lpstr>Rights of Individuals</vt:lpstr>
      <vt:lpstr>Discussion of Scenarios</vt:lpstr>
      <vt:lpstr>Discussion</vt:lpstr>
      <vt:lpstr>Discussion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1269</cp:revision>
  <dcterms:created xsi:type="dcterms:W3CDTF">2019-09-02T14:14:17Z</dcterms:created>
  <dcterms:modified xsi:type="dcterms:W3CDTF">2021-10-13T09:01:51Z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