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3" r:id="rId5"/>
  </p:sldMasterIdLst>
  <p:notesMasterIdLst>
    <p:notesMasterId r:id="rId11"/>
  </p:notesMasterIdLst>
  <p:sldIdLst>
    <p:sldId id="663" r:id="rId6"/>
    <p:sldId id="6927" r:id="rId7"/>
    <p:sldId id="6928" r:id="rId8"/>
    <p:sldId id="6929" r:id="rId9"/>
    <p:sldId id="69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abriela Rotaru" initials="GR" lastIdx="4" clrIdx="6">
    <p:extLst>
      <p:ext uri="{19B8F6BF-5375-455C-9EA6-DF929625EA0E}">
        <p15:presenceInfo xmlns:p15="http://schemas.microsoft.com/office/powerpoint/2012/main" userId="S::ac6947@coventry.ac.uk::61c2aa28-def5-41fa-bfbe-b71a119c2a61" providerId="AD"/>
      </p:ext>
    </p:extLst>
  </p:cmAuthor>
  <p:cmAuthor id="1" name="Rixon, Andrew" initials="RA" lastIdx="3" clrIdx="0">
    <p:extLst>
      <p:ext uri="{19B8F6BF-5375-455C-9EA6-DF929625EA0E}">
        <p15:presenceInfo xmlns:p15="http://schemas.microsoft.com/office/powerpoint/2012/main" userId="S::amrixon_deloitte.co.uk#ext#@livecoventryac.onmicrosoft.com::1762c108-5a69-43af-8826-dc3c7917d3f2" providerId="AD"/>
      </p:ext>
    </p:extLst>
  </p:cmAuthor>
  <p:cmAuthor id="8" name="Kirsty McAllister" initials="KM" lastIdx="5" clrIdx="7">
    <p:extLst>
      <p:ext uri="{19B8F6BF-5375-455C-9EA6-DF929625EA0E}">
        <p15:presenceInfo xmlns:p15="http://schemas.microsoft.com/office/powerpoint/2012/main" userId="S::ac8248@coventry.ac.uk::29041000-393a-4c64-bb7a-1c735c1b8c17" providerId="AD"/>
      </p:ext>
    </p:extLst>
  </p:cmAuthor>
  <p:cmAuthor id="2" name="Magee, Louise" initials="ML" lastIdx="8" clrIdx="1">
    <p:extLst>
      <p:ext uri="{19B8F6BF-5375-455C-9EA6-DF929625EA0E}">
        <p15:presenceInfo xmlns:p15="http://schemas.microsoft.com/office/powerpoint/2012/main" userId="S::louisemagee_deloitte.co.uk#ext#@livecoventryac.onmicrosoft.com::dea28f19-adb7-44f1-9932-f2cd66d0f57d" providerId="AD"/>
      </p:ext>
    </p:extLst>
  </p:cmAuthor>
  <p:cmAuthor id="3" name="Magee, Louise" initials="ML [2]" lastIdx="8" clrIdx="2">
    <p:extLst>
      <p:ext uri="{19B8F6BF-5375-455C-9EA6-DF929625EA0E}">
        <p15:presenceInfo xmlns:p15="http://schemas.microsoft.com/office/powerpoint/2012/main" userId="S::louisemagee@deloitte.co.uk::79efcd8d-f204-4f59-b709-e3b7c7e0072b" providerId="AD"/>
      </p:ext>
    </p:extLst>
  </p:cmAuthor>
  <p:cmAuthor id="4" name="Jo Cookson" initials="JC" lastIdx="3" clrIdx="3">
    <p:extLst>
      <p:ext uri="{19B8F6BF-5375-455C-9EA6-DF929625EA0E}">
        <p15:presenceInfo xmlns:p15="http://schemas.microsoft.com/office/powerpoint/2012/main" userId="S::csx975@coventry.ac.uk::0c804164-f405-4dce-83d6-e340b6763a23" providerId="AD"/>
      </p:ext>
    </p:extLst>
  </p:cmAuthor>
  <p:cmAuthor id="5" name="Rixon, Andrew" initials="RA [2]" lastIdx="17" clrIdx="4">
    <p:extLst>
      <p:ext uri="{19B8F6BF-5375-455C-9EA6-DF929625EA0E}">
        <p15:presenceInfo xmlns:p15="http://schemas.microsoft.com/office/powerpoint/2012/main" userId="S::amrixon@deloitte.co.uk::da4a2ec3-468f-47d5-9697-210cef3e83e7" providerId="AD"/>
      </p:ext>
    </p:extLst>
  </p:cmAuthor>
  <p:cmAuthor id="6" name="Biggart, Amy" initials="BA" lastIdx="2" clrIdx="5">
    <p:extLst>
      <p:ext uri="{19B8F6BF-5375-455C-9EA6-DF929625EA0E}">
        <p15:presenceInfo xmlns:p15="http://schemas.microsoft.com/office/powerpoint/2012/main" userId="S::asbiggart@deloitte.co.uk::1ce10ea1-30cb-4431-8190-ebfcfc9f1f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009B7-11DA-4963-84E1-C5A187305091}" v="164" dt="2022-01-17T08:32:22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ran Hurley" userId="18dd5310-0e4d-425d-a002-3f96e52f7e93" providerId="ADAL" clId="{7AE009B7-11DA-4963-84E1-C5A187305091}"/>
    <pc:docChg chg="custSel modSld">
      <pc:chgData name="Arran Hurley" userId="18dd5310-0e4d-425d-a002-3f96e52f7e93" providerId="ADAL" clId="{7AE009B7-11DA-4963-84E1-C5A187305091}" dt="2022-01-17T08:32:22.306" v="163" actId="14100"/>
      <pc:docMkLst>
        <pc:docMk/>
      </pc:docMkLst>
      <pc:sldChg chg="modSp mod">
        <pc:chgData name="Arran Hurley" userId="18dd5310-0e4d-425d-a002-3f96e52f7e93" providerId="ADAL" clId="{7AE009B7-11DA-4963-84E1-C5A187305091}" dt="2022-01-17T08:32:22.306" v="163" actId="14100"/>
        <pc:sldMkLst>
          <pc:docMk/>
          <pc:sldMk cId="1570566432" sldId="6929"/>
        </pc:sldMkLst>
        <pc:spChg chg="mod">
          <ac:chgData name="Arran Hurley" userId="18dd5310-0e4d-425d-a002-3f96e52f7e93" providerId="ADAL" clId="{7AE009B7-11DA-4963-84E1-C5A187305091}" dt="2022-01-17T08:32:22.306" v="163" actId="14100"/>
          <ac:spMkLst>
            <pc:docMk/>
            <pc:sldMk cId="1570566432" sldId="6929"/>
            <ac:spMk id="6" creationId="{E168D3C1-EF5E-41A7-B78A-4B40168A8F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05118-48DC-4190-98C8-AFE1A754AAC8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D9E1-FD7A-4B08-9BBA-A194C961F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8A9E8-F96D-4D47-8B2F-547021A6FFD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73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12" y="450253"/>
            <a:ext cx="10515600" cy="958583"/>
          </a:xfrm>
        </p:spPr>
        <p:txBody>
          <a:bodyPr anchor="t" anchorCtr="0">
            <a:normAutofit/>
          </a:bodyPr>
          <a:lstStyle>
            <a:lvl1pPr>
              <a:defRPr sz="2933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27" y="1485995"/>
            <a:ext cx="10515600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2133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109" y="1825625"/>
            <a:ext cx="5181600" cy="4351339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4169" y="1825625"/>
            <a:ext cx="5811799" cy="4351339"/>
          </a:xfrm>
        </p:spPr>
        <p:txBody>
          <a:bodyPr>
            <a:normAutofit/>
          </a:bodyPr>
          <a:lstStyle>
            <a:lvl1pPr marL="380990" indent="-380990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4464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75107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9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Autofit/>
          </a:bodyPr>
          <a:lstStyle>
            <a:lvl1pPr>
              <a:defRPr sz="37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4487"/>
            <a:ext cx="6172200" cy="4666564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7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3914"/>
            <a:ext cx="6172200" cy="4617137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503989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205" y="1666263"/>
            <a:ext cx="11201799" cy="4712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5" y="722743"/>
            <a:ext cx="11201799" cy="757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94205" y="317509"/>
            <a:ext cx="11201799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0029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79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12" y="450253"/>
            <a:ext cx="10515600" cy="958583"/>
          </a:xfrm>
        </p:spPr>
        <p:txBody>
          <a:bodyPr anchor="t" anchorCtr="0">
            <a:normAutofit/>
          </a:bodyPr>
          <a:lstStyle>
            <a:lvl1pPr>
              <a:defRPr sz="2933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27" y="1485995"/>
            <a:ext cx="10515600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2133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6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200" y="317500"/>
            <a:ext cx="9142723" cy="42829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0200" y="779617"/>
            <a:ext cx="9142723" cy="677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109" y="1825625"/>
            <a:ext cx="5181600" cy="4351339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4169" y="1825625"/>
            <a:ext cx="5811799" cy="4351339"/>
          </a:xfrm>
        </p:spPr>
        <p:txBody>
          <a:bodyPr>
            <a:normAutofit/>
          </a:bodyPr>
          <a:lstStyle>
            <a:lvl1pPr marL="380990" indent="-380990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Autofit/>
          </a:bodyPr>
          <a:lstStyle>
            <a:lvl1pPr>
              <a:defRPr sz="37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4487"/>
            <a:ext cx="6172200" cy="4666564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 typeface="Wingdings" panose="05000000000000000000" pitchFamily="2" charset="2"/>
              <a:buChar char="§"/>
              <a:defRPr sz="1467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7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3914"/>
            <a:ext cx="6172200" cy="4617137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C17AFF1-1D8A-394A-898D-E0FE5235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205" y="1666263"/>
            <a:ext cx="11201799" cy="4712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5" y="722743"/>
            <a:ext cx="11201799" cy="757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94205" y="317509"/>
            <a:ext cx="11201799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66238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3458" y="2088814"/>
            <a:ext cx="4039356" cy="47691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81" y="1627921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109" y="6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5244" y="428534"/>
            <a:ext cx="2278696" cy="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933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3458" y="2088814"/>
            <a:ext cx="4039356" cy="47691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81" y="1627921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109" y="6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5244" y="428534"/>
            <a:ext cx="2278696" cy="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933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rol.coventry.ac.uk/enrolmentporta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8" y="-56597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553" y="462226"/>
            <a:ext cx="2337348" cy="65679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2750869" y="3847492"/>
            <a:ext cx="6634644" cy="8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77">
              <a:defRPr/>
            </a:pPr>
            <a:r>
              <a:rPr lang="en-GB" altLang="en-US" sz="3600" b="1">
                <a:solidFill>
                  <a:srgbClr val="FFFFFF"/>
                </a:solidFill>
                <a:effectLst>
                  <a:glow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Student Success Coaches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294632" y="4601695"/>
            <a:ext cx="5752385" cy="104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77">
              <a:defRPr/>
            </a:pPr>
            <a:r>
              <a:rPr lang="en-GB" altLang="en-US" sz="3600">
                <a:solidFill>
                  <a:srgbClr val="FFFFFF"/>
                </a:solidFill>
                <a:effectLst>
                  <a:glow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Debra Bastow &amp; Arran Hurley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0376A-B838-774B-AD86-73FD04AA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054" y="5918514"/>
            <a:ext cx="5153891" cy="7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8A21EB-CB28-49BE-9295-C989DA0162CB}"/>
              </a:ext>
            </a:extLst>
          </p:cNvPr>
          <p:cNvCxnSpPr/>
          <p:nvPr/>
        </p:nvCxnSpPr>
        <p:spPr>
          <a:xfrm flipV="1">
            <a:off x="486561" y="1163581"/>
            <a:ext cx="11031523" cy="126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D1C813A-F471-457A-9D24-0FAF867A7400}"/>
              </a:ext>
            </a:extLst>
          </p:cNvPr>
          <p:cNvSpPr txBox="1">
            <a:spLocks/>
          </p:cNvSpPr>
          <p:nvPr/>
        </p:nvSpPr>
        <p:spPr>
          <a:xfrm>
            <a:off x="426470" y="398521"/>
            <a:ext cx="10515600" cy="9585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33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900">
                <a:latin typeface="Arial"/>
                <a:cs typeface="Arial"/>
              </a:rPr>
              <a:t>Student Success Coaches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BFEFF-6491-4A62-A230-0C990FE8D8BB}"/>
              </a:ext>
            </a:extLst>
          </p:cNvPr>
          <p:cNvSpPr txBox="1"/>
          <p:nvPr/>
        </p:nvSpPr>
        <p:spPr>
          <a:xfrm>
            <a:off x="2983856" y="1748544"/>
            <a:ext cx="2613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Debra Bastow</a:t>
            </a:r>
          </a:p>
          <a:p>
            <a:r>
              <a:rPr lang="en-GB" sz="2000">
                <a:solidFill>
                  <a:schemeClr val="tx1">
                    <a:lumMod val="50000"/>
                    <a:lumOff val="50000"/>
                  </a:schemeClr>
                </a:solidFill>
              </a:rPr>
              <a:t>Student Success Coach</a:t>
            </a:r>
          </a:p>
        </p:txBody>
      </p:sp>
      <p:pic>
        <p:nvPicPr>
          <p:cNvPr id="9" name="Picture 8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04CB19F9-40E4-4C25-A16A-5C6943019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9" y="1561278"/>
            <a:ext cx="1652458" cy="1737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CAD356-87F6-414C-8D25-B437490503DF}"/>
              </a:ext>
            </a:extLst>
          </p:cNvPr>
          <p:cNvSpPr txBox="1"/>
          <p:nvPr/>
        </p:nvSpPr>
        <p:spPr>
          <a:xfrm>
            <a:off x="3034535" y="3956382"/>
            <a:ext cx="272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Arran Hurley</a:t>
            </a:r>
          </a:p>
          <a:p>
            <a:r>
              <a:rPr lang="en-GB" sz="2000">
                <a:solidFill>
                  <a:schemeClr val="tx1">
                    <a:lumMod val="50000"/>
                    <a:lumOff val="50000"/>
                  </a:schemeClr>
                </a:solidFill>
              </a:rPr>
              <a:t>Student Success Coach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01839-7017-4A80-A313-F251E002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2" r="4154"/>
          <a:stretch/>
        </p:blipFill>
        <p:spPr>
          <a:xfrm>
            <a:off x="461369" y="3617277"/>
            <a:ext cx="1652458" cy="15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B3D570-03D3-4964-81B3-BFC8F4C68553}"/>
              </a:ext>
            </a:extLst>
          </p:cNvPr>
          <p:cNvCxnSpPr/>
          <p:nvPr/>
        </p:nvCxnSpPr>
        <p:spPr>
          <a:xfrm flipV="1">
            <a:off x="486561" y="1163581"/>
            <a:ext cx="11031523" cy="126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FDB2CB9-38E2-4BDF-BB37-114A6448AC42}"/>
              </a:ext>
            </a:extLst>
          </p:cNvPr>
          <p:cNvSpPr txBox="1">
            <a:spLocks/>
          </p:cNvSpPr>
          <p:nvPr/>
        </p:nvSpPr>
        <p:spPr>
          <a:xfrm>
            <a:off x="426470" y="398521"/>
            <a:ext cx="10515600" cy="9585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33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900">
                <a:latin typeface="Arial"/>
                <a:cs typeface="Arial"/>
              </a:rPr>
              <a:t>What we do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4DB5E-1275-4B71-9556-9C5E78EB1FCE}"/>
              </a:ext>
            </a:extLst>
          </p:cNvPr>
          <p:cNvSpPr txBox="1"/>
          <p:nvPr/>
        </p:nvSpPr>
        <p:spPr>
          <a:xfrm>
            <a:off x="904187" y="1528095"/>
            <a:ext cx="907801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GB" sz="2600" b="1">
                <a:latin typeface="Calibri" panose="020F0502020204030204" pitchFamily="34" charset="0"/>
              </a:rPr>
              <a:t>Our role is to help you get the most out of your university experience. We offer 1-1 support to help you achieve your goals. This can be through:</a:t>
            </a:r>
          </a:p>
          <a:p>
            <a:pPr lvl="0">
              <a:spcAft>
                <a:spcPts val="1200"/>
              </a:spcAft>
            </a:pPr>
            <a:endParaRPr lang="en-GB" sz="2600" b="1">
              <a:latin typeface="Calibri" panose="020F050202020403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>
                <a:latin typeface="Calibri" panose="020F0502020204030204" pitchFamily="34" charset="0"/>
              </a:rPr>
              <a:t>Accessing and navigating university services;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>
                <a:latin typeface="Calibri" panose="020F0502020204030204" pitchFamily="34" charset="0"/>
              </a:rPr>
              <a:t>Supporting you develop short and long term goals;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>
                <a:latin typeface="Calibri" panose="020F0502020204030204" pitchFamily="34" charset="0"/>
              </a:rPr>
              <a:t>Help you develop as an individual in areas such as organization, time management, confidence, and resilience. 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800" b="0" i="0">
              <a:effectLst/>
              <a:latin typeface="Calibri" panose="020F0502020204030204" pitchFamily="34" charset="0"/>
            </a:endParaRPr>
          </a:p>
          <a:p>
            <a:pPr lvl="0">
              <a:spcAft>
                <a:spcPts val="1200"/>
              </a:spcAft>
            </a:pPr>
            <a:endParaRPr lang="en-GB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6080D8-E60E-4458-91DE-5737464F89B7}"/>
              </a:ext>
            </a:extLst>
          </p:cNvPr>
          <p:cNvSpPr txBox="1">
            <a:spLocks/>
          </p:cNvSpPr>
          <p:nvPr/>
        </p:nvSpPr>
        <p:spPr>
          <a:xfrm>
            <a:off x="426470" y="398521"/>
            <a:ext cx="10515600" cy="9585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33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900">
                <a:latin typeface="Arial"/>
                <a:cs typeface="Arial"/>
              </a:rPr>
              <a:t>How to contact us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A3D75-B5CD-49EF-BC4E-7B1DD6D5CACB}"/>
              </a:ext>
            </a:extLst>
          </p:cNvPr>
          <p:cNvCxnSpPr/>
          <p:nvPr/>
        </p:nvCxnSpPr>
        <p:spPr>
          <a:xfrm flipV="1">
            <a:off x="486561" y="1163581"/>
            <a:ext cx="11031523" cy="126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8D3C1-EF5E-41A7-B78A-4B40168A8FFC}"/>
              </a:ext>
            </a:extLst>
          </p:cNvPr>
          <p:cNvSpPr txBox="1"/>
          <p:nvPr/>
        </p:nvSpPr>
        <p:spPr>
          <a:xfrm>
            <a:off x="913065" y="1288833"/>
            <a:ext cx="104059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GB" sz="2400" b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Link: </a:t>
            </a:r>
            <a:r>
              <a:rPr lang="en-GB" sz="18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https://enrol.coventry.ac.uk/enrolmentportal</a:t>
            </a: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lvl="0">
              <a:spcAft>
                <a:spcPts val="1200"/>
              </a:spcAft>
            </a:pPr>
            <a:endParaRPr lang="en-GB" sz="24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spcAft>
                <a:spcPts val="1200"/>
              </a:spcAft>
            </a:pPr>
            <a:r>
              <a:rPr lang="en-GB" sz="2400" b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Drop-in desks</a:t>
            </a:r>
            <a:endParaRPr lang="en-GB" sz="2400" b="1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spcAft>
                <a:spcPts val="1200"/>
              </a:spcAft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Debra Bastow</a:t>
            </a:r>
          </a:p>
          <a:p>
            <a:pPr lvl="0">
              <a:spcAft>
                <a:spcPts val="1200"/>
              </a:spcAft>
            </a:pP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ECB (Frank Whittle building) Thursdays 10</a:t>
            </a:r>
            <a:r>
              <a:rPr lang="en-GB" sz="240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:00 – 13:00</a:t>
            </a:r>
          </a:p>
          <a:p>
            <a:pPr lvl="0">
              <a:spcAft>
                <a:spcPts val="1200"/>
              </a:spcAft>
            </a:pP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John Laing Thursdays 13:00</a:t>
            </a:r>
            <a:r>
              <a:rPr lang="en-GB" sz="240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 – 16:00</a:t>
            </a:r>
          </a:p>
          <a:p>
            <a:pPr lvl="0">
              <a:spcAft>
                <a:spcPts val="1200"/>
              </a:spcAft>
            </a:pPr>
            <a:r>
              <a:rPr lang="en-GB" sz="2400" i="1">
                <a:effectLst/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*Starting in February, ECB /BSB Wednesdays &amp; Thursdays 16:00 – 18:00 </a:t>
            </a:r>
            <a:endParaRPr lang="en-GB" sz="2400" i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spcAft>
                <a:spcPts val="1200"/>
              </a:spcAft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Arran Hurley </a:t>
            </a:r>
          </a:p>
          <a:p>
            <a:pPr lvl="0">
              <a:spcAft>
                <a:spcPts val="1200"/>
              </a:spcAft>
            </a:pP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ECB (Frank Whittle building) Tuesdays 10:00 – 13:00</a:t>
            </a:r>
          </a:p>
          <a:p>
            <a:pPr lvl="0">
              <a:spcAft>
                <a:spcPts val="1200"/>
              </a:spcAft>
            </a:pPr>
            <a:r>
              <a:rPr lang="en-GB" sz="2400">
                <a:latin typeface="Calibri" panose="020F0502020204030204" pitchFamily="34" charset="0"/>
                <a:ea typeface="Calibri" panose="020F0502020204030204" pitchFamily="34" charset="0"/>
              </a:rPr>
              <a:t>John Laing building Wednesdays 13:00 – 16:00</a:t>
            </a:r>
            <a:endParaRPr lang="en-GB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6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569730"/>
            <a:ext cx="12192000" cy="1288273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07548" y="5921830"/>
            <a:ext cx="11186493" cy="9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731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555" y="462229"/>
            <a:ext cx="2337348" cy="656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9F29FC-B01A-A441-95FA-B145FA6275E0}"/>
              </a:ext>
            </a:extLst>
          </p:cNvPr>
          <p:cNvSpPr/>
          <p:nvPr/>
        </p:nvSpPr>
        <p:spPr>
          <a:xfrm>
            <a:off x="207548" y="6411120"/>
            <a:ext cx="6704789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endParaRPr lang="en-GB" sz="933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GB" sz="933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237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333366"/>
      </a:lt2>
      <a:accent1>
        <a:srgbClr val="0066CC"/>
      </a:accent1>
      <a:accent2>
        <a:srgbClr val="0099CC"/>
      </a:accent2>
      <a:accent3>
        <a:srgbClr val="999999"/>
      </a:accent3>
      <a:accent4>
        <a:srgbClr val="99CC00"/>
      </a:accent4>
      <a:accent5>
        <a:srgbClr val="FFCC33"/>
      </a:accent5>
      <a:accent6>
        <a:srgbClr val="990099"/>
      </a:accent6>
      <a:hlink>
        <a:srgbClr val="333366"/>
      </a:hlink>
      <a:folHlink>
        <a:srgbClr val="E6E5E5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333366"/>
      </a:lt2>
      <a:accent1>
        <a:srgbClr val="0066CC"/>
      </a:accent1>
      <a:accent2>
        <a:srgbClr val="0099CC"/>
      </a:accent2>
      <a:accent3>
        <a:srgbClr val="999999"/>
      </a:accent3>
      <a:accent4>
        <a:srgbClr val="99CC00"/>
      </a:accent4>
      <a:accent5>
        <a:srgbClr val="FFCC33"/>
      </a:accent5>
      <a:accent6>
        <a:srgbClr val="990099"/>
      </a:accent6>
      <a:hlink>
        <a:srgbClr val="333366"/>
      </a:hlink>
      <a:folHlink>
        <a:srgbClr val="E6E5E5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1200" b="1" i="1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4BA2C3C09054692842FEB50570514" ma:contentTypeVersion="13" ma:contentTypeDescription="Create a new document." ma:contentTypeScope="" ma:versionID="e31268a2cca4ea4d5f47d26d0afa0b38">
  <xsd:schema xmlns:xsd="http://www.w3.org/2001/XMLSchema" xmlns:xs="http://www.w3.org/2001/XMLSchema" xmlns:p="http://schemas.microsoft.com/office/2006/metadata/properties" xmlns:ns2="973930a2-8790-4a9b-bf91-56bed02c612f" xmlns:ns3="142e3ccd-44e0-42af-8655-72aeda906db8" targetNamespace="http://schemas.microsoft.com/office/2006/metadata/properties" ma:root="true" ma:fieldsID="78e8481774bf89e0d828b19570532378" ns2:_="" ns3:_="">
    <xsd:import namespace="973930a2-8790-4a9b-bf91-56bed02c612f"/>
    <xsd:import namespace="142e3ccd-44e0-42af-8655-72aeda906d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930a2-8790-4a9b-bf91-56bed02c6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e3ccd-44e0-42af-8655-72aeda906d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8EDD89-ED3F-4253-9E8D-E5E9D78D7A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8D380E-5776-49F9-A60F-18D7CDEBE8B6}">
  <ds:schemaRefs>
    <ds:schemaRef ds:uri="142e3ccd-44e0-42af-8655-72aeda906db8"/>
    <ds:schemaRef ds:uri="973930a2-8790-4a9b-bf91-56bed02c61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9834E5-2944-4546-B2E6-A91AFF3F2D41}">
  <ds:schemaRefs>
    <ds:schemaRef ds:uri="142e3ccd-44e0-42af-8655-72aeda906db8"/>
    <ds:schemaRef ds:uri="973930a2-8790-4a9b-bf91-56bed02c61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Enquiry Management</dc:title>
  <dc:creator>Biggart, Amy</dc:creator>
  <cp:revision>1</cp:revision>
  <dcterms:created xsi:type="dcterms:W3CDTF">2021-04-07T10:04:13Z</dcterms:created>
  <dcterms:modified xsi:type="dcterms:W3CDTF">2022-01-17T08:32:58Z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0x0101003D84BA2C3C09054692842FEB50570514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2021-04-16T14:34:11Z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e520aaeb-5122-451d-9caf-2d10559b50b7</vt:lpwstr>
  </property>
  <property fmtid="{D5CDD505-2E9C-101B-9397-08002B2CF9AE}" pid="9" name="MSIP_Label_ea60d57e-af5b-4752-ac57-3e4f28ca11dc_ContentBits">
    <vt:lpwstr>0</vt:lpwstr>
  </property>
</Properties>
</file>