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62" r:id="rId2"/>
    <p:sldId id="266" r:id="rId3"/>
    <p:sldId id="267" r:id="rId4"/>
    <p:sldId id="268" r:id="rId5"/>
    <p:sldId id="269" r:id="rId6"/>
    <p:sldId id="270" r:id="rId7"/>
    <p:sldId id="273" r:id="rId8"/>
    <p:sldId id="272" r:id="rId9"/>
    <p:sldId id="275" r:id="rId10"/>
    <p:sldId id="258" r:id="rId11"/>
    <p:sldId id="279" r:id="rId12"/>
    <p:sldId id="257" r:id="rId13"/>
    <p:sldId id="26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70C0"/>
    <a:srgbClr val="2E4A70"/>
    <a:srgbClr val="2E6021"/>
    <a:srgbClr val="73C7E3"/>
    <a:srgbClr val="B8E2AC"/>
    <a:srgbClr val="F5F5F5"/>
    <a:srgbClr val="FFDAA3"/>
    <a:srgbClr val="FFF9F0"/>
    <a:srgbClr val="E4E4E4"/>
    <a:srgbClr val="F5F3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BE6CB3-D27C-46AD-BE2F-58E29422C89D}" type="datetimeFigureOut">
              <a:rPr lang="en-US" smtClean="0"/>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34580-C0E8-4507-9005-3458C6B86EBE}" type="slidenum">
              <a:rPr lang="en-US" smtClean="0"/>
              <a:t>‹#›</a:t>
            </a:fld>
            <a:endParaRPr lang="en-US"/>
          </a:p>
        </p:txBody>
      </p:sp>
    </p:spTree>
    <p:extLst>
      <p:ext uri="{BB962C8B-B14F-4D97-AF65-F5344CB8AC3E}">
        <p14:creationId xmlns:p14="http://schemas.microsoft.com/office/powerpoint/2010/main" val="3249653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tableEx</a:t>
            </a:r>
            <a:endParaRPr dirty="0"/>
          </a:p>
          <a:p>
            <a:r>
              <a:rPr b="0" dirty="0"/>
              <a:t>No alt text provided</a:t>
            </a:r>
            <a:endParaRPr dirty="0"/>
          </a:p>
          <a:p>
            <a:endParaRPr dirty="0"/>
          </a:p>
          <a:p>
            <a:r>
              <a:rPr b="1" dirty="0"/>
              <a:t>barChart</a:t>
            </a:r>
            <a:endParaRPr dirty="0"/>
          </a:p>
          <a:p>
            <a:r>
              <a:rPr b="0" dirty="0"/>
              <a:t>No alt text provided</a:t>
            </a:r>
            <a:endParaRPr dirty="0"/>
          </a:p>
          <a:p>
            <a:endParaRPr dirty="0"/>
          </a:p>
          <a:p>
            <a:r>
              <a:rPr b="1" dirty="0"/>
              <a:t>Distribution of Patient Billing and  Volume ;Elective Admissions Drives Higher Costs and Cluster above the Average Length Of Stay</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Total Revenue Covered by Insurance Provider</a:t>
            </a:r>
            <a:endParaRPr dirty="0"/>
          </a:p>
          <a:p>
            <a:r>
              <a:rPr b="0" dirty="0"/>
              <a:t>No alt text provided</a:t>
            </a:r>
            <a:endParaRPr dirty="0"/>
          </a:p>
          <a:p>
            <a:endParaRPr dirty="0"/>
          </a:p>
          <a:p>
            <a:r>
              <a:rPr b="1" dirty="0"/>
              <a:t>Total Cost  by  each Medical Condition</a:t>
            </a:r>
            <a:endParaRPr dirty="0"/>
          </a:p>
          <a:p>
            <a:r>
              <a:rPr b="0" dirty="0"/>
              <a:t>No alt text provided</a:t>
            </a:r>
            <a:endParaRPr dirty="0"/>
          </a:p>
          <a:p>
            <a:endParaRPr dirty="0"/>
          </a:p>
          <a:p>
            <a:r>
              <a:rPr b="1" dirty="0"/>
              <a:t>The distribution within each  Insurance Provider by the Admission Type</a:t>
            </a:r>
            <a:endParaRPr dirty="0"/>
          </a:p>
          <a:p>
            <a:r>
              <a:rPr b="0" dirty="0"/>
              <a:t>No alt text provided</a:t>
            </a:r>
            <a:endParaRPr dirty="0"/>
          </a:p>
          <a:p>
            <a:endParaRPr dirty="0"/>
          </a:p>
          <a:p>
            <a:r>
              <a:rPr b="1" dirty="0"/>
              <a:t>clusteredColumnChart</a:t>
            </a:r>
            <a:endParaRPr dirty="0"/>
          </a:p>
          <a:p>
            <a:r>
              <a:rPr b="0" dirty="0"/>
              <a:t>No alt text provided</a:t>
            </a:r>
            <a:endParaRPr dirty="0"/>
          </a:p>
          <a:p>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card</a:t>
            </a:r>
            <a:endParaRPr dirty="0"/>
          </a:p>
          <a:p>
            <a:r>
              <a:rPr b="0" dirty="0"/>
              <a:t>No alt text provided</a:t>
            </a:r>
            <a:endParaRPr dirty="0"/>
          </a:p>
          <a:p>
            <a:endParaRPr dirty="0"/>
          </a:p>
          <a:p>
            <a:r>
              <a:rPr b="1" dirty="0"/>
              <a:t>pivotTable</a:t>
            </a:r>
            <a:endParaRPr dirty="0"/>
          </a:p>
          <a:p>
            <a:r>
              <a:rPr b="0" dirty="0"/>
              <a:t>No alt text provided</a:t>
            </a:r>
            <a:endParaRPr dirty="0"/>
          </a:p>
          <a:p>
            <a:endParaRPr dirty="0"/>
          </a:p>
          <a:p>
            <a:r>
              <a:rPr b="1" dirty="0"/>
              <a:t>Patients aging 56 and above had the highest total sum length of stay among other age groups </a:t>
            </a:r>
            <a:endParaRPr dirty="0"/>
          </a:p>
          <a:p>
            <a:r>
              <a:rPr b="0" dirty="0"/>
              <a:t>No alt text provided</a:t>
            </a:r>
            <a:endParaRPr dirty="0"/>
          </a:p>
          <a:p>
            <a:endParaRPr dirty="0"/>
          </a:p>
          <a:p>
            <a:r>
              <a:rPr b="1" dirty="0"/>
              <a:t>Distribution of Patient  Test Results</a:t>
            </a:r>
            <a:endParaRPr dirty="0"/>
          </a:p>
          <a:p>
            <a:r>
              <a:rPr b="0" dirty="0"/>
              <a:t>No alt text provided</a:t>
            </a:r>
            <a:endParaRPr dirty="0"/>
          </a:p>
          <a:p>
            <a:endParaRPr dirty="0"/>
          </a:p>
          <a:p>
            <a:r>
              <a:rPr b="1" dirty="0"/>
              <a:t>Comparing the Gender  Breakdown for Major Patient Conditions </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a:p>
            <a:r>
              <a:rPr b="1" dirty="0"/>
              <a:t>card</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59CDF-05D0-4819-9DCA-B7573CDCBD5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85C4715-90AB-BB0D-1A27-1C6EAC00E9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4BE8EB-97C1-02A1-20BE-AEDA7F6199E3}"/>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5" name="Footer Placeholder 4">
            <a:extLst>
              <a:ext uri="{FF2B5EF4-FFF2-40B4-BE49-F238E27FC236}">
                <a16:creationId xmlns:a16="http://schemas.microsoft.com/office/drawing/2014/main" id="{DBEF4A07-412B-AECA-75C8-DA5A6EF650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B91C70-4EF1-6B17-BD7D-6A5D22F8CA3A}"/>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36661697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1A011-BFC9-68AD-2450-04783963E7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9379A8F-A479-E691-3415-F363306079C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08363B-3425-E4D8-36D5-7EDD963B721C}"/>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5" name="Footer Placeholder 4">
            <a:extLst>
              <a:ext uri="{FF2B5EF4-FFF2-40B4-BE49-F238E27FC236}">
                <a16:creationId xmlns:a16="http://schemas.microsoft.com/office/drawing/2014/main" id="{A2465AE4-67FE-1CF2-4EF3-FBCC2E676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5C9AD8-76DB-4714-7155-3802B03E5631}"/>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347006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914A8C-EA1F-E3FD-2304-C71504D92F4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E68F4B-BA51-CDF8-2928-838C54DD58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023380-B3AC-3390-06A6-A85DF6042EFF}"/>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5" name="Footer Placeholder 4">
            <a:extLst>
              <a:ext uri="{FF2B5EF4-FFF2-40B4-BE49-F238E27FC236}">
                <a16:creationId xmlns:a16="http://schemas.microsoft.com/office/drawing/2014/main" id="{2C580D58-673D-4A45-7703-C99DADFC2C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551F5A-3930-1A5C-F96E-33EB24C0FE58}"/>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3690153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447A20-D54F-5B08-DAA5-41CB48DB09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545C80-FE09-2DD2-84DC-210DF99A10C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299C4E-5EA3-15F0-7B53-8C46D9771E58}"/>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5" name="Footer Placeholder 4">
            <a:extLst>
              <a:ext uri="{FF2B5EF4-FFF2-40B4-BE49-F238E27FC236}">
                <a16:creationId xmlns:a16="http://schemas.microsoft.com/office/drawing/2014/main" id="{4F5732F9-CC7B-D7A5-983C-B8A87F66CE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06883E-CF60-FD62-87DB-F8483F033B69}"/>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1434202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0038D0-5514-69BC-B6CF-D2C91478CC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A6BD82-AF80-C11B-53DF-DB3F55548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1889AED-3C77-87CD-ED73-9317558A88D5}"/>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5" name="Footer Placeholder 4">
            <a:extLst>
              <a:ext uri="{FF2B5EF4-FFF2-40B4-BE49-F238E27FC236}">
                <a16:creationId xmlns:a16="http://schemas.microsoft.com/office/drawing/2014/main" id="{84EE4BDB-B6AC-25EF-F1F1-E9C288FFA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C7449B-73B9-AEB3-D34D-98E7BF62A42A}"/>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893584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79DEF-6680-9C02-9D9E-C40DF6AABD0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11C49A-697B-81CF-0102-B78266E8BF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DABC27-575F-E92C-F50B-DA29FB38B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1F6D5-E632-A6D7-7217-389C90DE8ACE}"/>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6" name="Footer Placeholder 5">
            <a:extLst>
              <a:ext uri="{FF2B5EF4-FFF2-40B4-BE49-F238E27FC236}">
                <a16:creationId xmlns:a16="http://schemas.microsoft.com/office/drawing/2014/main" id="{37D1406E-9B70-B9FB-57C8-E2C97586B9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96F7B3-07F6-4C9A-51CB-28C4AF268986}"/>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405728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1A071-E451-15C4-AD4E-FB7DEB0176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05FC1E-AEE5-3858-549F-1026F145E13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3C33621-5CC7-90BC-39D6-FBF33C4394D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895A40-898F-3816-8223-752207209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452796-63BA-50F1-90BD-BE60359EDB5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3FC384-D6E5-A5BF-9C9D-54FB0EBAB3ED}"/>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8" name="Footer Placeholder 7">
            <a:extLst>
              <a:ext uri="{FF2B5EF4-FFF2-40B4-BE49-F238E27FC236}">
                <a16:creationId xmlns:a16="http://schemas.microsoft.com/office/drawing/2014/main" id="{59FD32A7-378E-181B-A9A1-72B4B7132AB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70BF869-4487-1BCD-FF47-043C66D0E678}"/>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2214523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1756-2B44-CAE3-9F76-4F5A0D8FB56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1FC40DC-3C82-2629-4D44-9F60BF71A9BC}"/>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4" name="Footer Placeholder 3">
            <a:extLst>
              <a:ext uri="{FF2B5EF4-FFF2-40B4-BE49-F238E27FC236}">
                <a16:creationId xmlns:a16="http://schemas.microsoft.com/office/drawing/2014/main" id="{E8D941D5-CD18-63B2-8F6C-39EB0DFE415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7B6F460-AC98-6C4D-2189-38767ED33C43}"/>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26967846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E7C98B-EC63-35B0-220A-DA3B2E8663FC}"/>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3" name="Footer Placeholder 2">
            <a:extLst>
              <a:ext uri="{FF2B5EF4-FFF2-40B4-BE49-F238E27FC236}">
                <a16:creationId xmlns:a16="http://schemas.microsoft.com/office/drawing/2014/main" id="{BA4D9ACF-460E-048A-B997-32FC35485B4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AC373D-FE7A-1A5A-1AC9-2A7D74F912F4}"/>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4211590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E2907-1E44-50E3-BCA3-90B64D6183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FA2890-A174-E11C-908D-55C3057ABC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A66BC4-7937-3AF3-287F-82A414E202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9BA8D3B-59BA-A2AB-955E-2E6305A9012D}"/>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6" name="Footer Placeholder 5">
            <a:extLst>
              <a:ext uri="{FF2B5EF4-FFF2-40B4-BE49-F238E27FC236}">
                <a16:creationId xmlns:a16="http://schemas.microsoft.com/office/drawing/2014/main" id="{C19B2DC5-3189-6751-06D2-833597EA5A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A6F3A-746D-A879-6A24-C10F4CD67D54}"/>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675405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052E7-4F86-BEEB-644B-3544CF5923C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1399C8A-C3B6-BD0A-C000-B74AA67DE5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465FC6-1621-9CC3-C1EC-C8394584AF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E5D7DEF-5A02-8119-F847-288562D4A12C}"/>
              </a:ext>
            </a:extLst>
          </p:cNvPr>
          <p:cNvSpPr>
            <a:spLocks noGrp="1"/>
          </p:cNvSpPr>
          <p:nvPr>
            <p:ph type="dt" sz="half" idx="10"/>
          </p:nvPr>
        </p:nvSpPr>
        <p:spPr/>
        <p:txBody>
          <a:bodyPr/>
          <a:lstStyle/>
          <a:p>
            <a:fld id="{1A365F76-5105-48F3-B40D-8F6847102164}" type="datetimeFigureOut">
              <a:rPr lang="en-US" smtClean="0"/>
              <a:t>10/25/2025</a:t>
            </a:fld>
            <a:endParaRPr lang="en-US"/>
          </a:p>
        </p:txBody>
      </p:sp>
      <p:sp>
        <p:nvSpPr>
          <p:cNvPr id="6" name="Footer Placeholder 5">
            <a:extLst>
              <a:ext uri="{FF2B5EF4-FFF2-40B4-BE49-F238E27FC236}">
                <a16:creationId xmlns:a16="http://schemas.microsoft.com/office/drawing/2014/main" id="{AD43CF2E-6C6F-40A6-CB27-22002B337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DE0A70C-B7C5-56DF-886C-A1C77D52E809}"/>
              </a:ext>
            </a:extLst>
          </p:cNvPr>
          <p:cNvSpPr>
            <a:spLocks noGrp="1"/>
          </p:cNvSpPr>
          <p:nvPr>
            <p:ph type="sldNum" sz="quarter" idx="12"/>
          </p:nvPr>
        </p:nvSpPr>
        <p:spPr/>
        <p:txBody>
          <a:bodyPr/>
          <a:lstStyle/>
          <a:p>
            <a:fld id="{CCC84CF2-B89F-45D2-B3F0-561E55E2D3FC}" type="slidenum">
              <a:rPr lang="en-US" smtClean="0"/>
              <a:t>‹#›</a:t>
            </a:fld>
            <a:endParaRPr lang="en-US"/>
          </a:p>
        </p:txBody>
      </p:sp>
    </p:spTree>
    <p:extLst>
      <p:ext uri="{BB962C8B-B14F-4D97-AF65-F5344CB8AC3E}">
        <p14:creationId xmlns:p14="http://schemas.microsoft.com/office/powerpoint/2010/main" val="3576276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2325AC-FEE5-36F2-B17A-E89F064C0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32CB60F-C9AD-60F2-C5A9-5FCF772C312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7B2617-5668-FF25-3798-E640A7D2AA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A365F76-5105-48F3-B40D-8F6847102164}" type="datetimeFigureOut">
              <a:rPr lang="en-US" smtClean="0"/>
              <a:t>10/25/2025</a:t>
            </a:fld>
            <a:endParaRPr lang="en-US"/>
          </a:p>
        </p:txBody>
      </p:sp>
      <p:sp>
        <p:nvSpPr>
          <p:cNvPr id="5" name="Footer Placeholder 4">
            <a:extLst>
              <a:ext uri="{FF2B5EF4-FFF2-40B4-BE49-F238E27FC236}">
                <a16:creationId xmlns:a16="http://schemas.microsoft.com/office/drawing/2014/main" id="{BBA06DBA-C148-6524-15FB-7DC991FC3F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7F5AA04-A700-DCD0-7A43-5DF07016F83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CC84CF2-B89F-45D2-B3F0-561E55E2D3FC}" type="slidenum">
              <a:rPr lang="en-US" smtClean="0"/>
              <a:t>‹#›</a:t>
            </a:fld>
            <a:endParaRPr lang="en-US"/>
          </a:p>
        </p:txBody>
      </p:sp>
    </p:spTree>
    <p:extLst>
      <p:ext uri="{BB962C8B-B14F-4D97-AF65-F5344CB8AC3E}">
        <p14:creationId xmlns:p14="http://schemas.microsoft.com/office/powerpoint/2010/main" val="24818121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hyperlink" Target="https://app.powerbi.com/groups/me/reports/c9dede37-6751-4360-9660-1c8e34902f8f/?pbi_source=PowerPoint" TargetMode="External"/><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hyperlink" Target="https://app.powerbi.com/groups/me/reports/c9dede37-6751-4360-9660-1c8e34902f8f/?pbi_source=PowerPoint" TargetMode="External"/><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hyperlink" Target="https://app.powerbi.com/groups/me/reports/c9dede37-6751-4360-9660-1c8e34902f8f/?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7.xml"/><Relationship Id="rId4" Type="http://schemas.openxmlformats.org/officeDocument/2006/relationships/image" Target="../media/image10.jpg"/></Relationships>
</file>

<file path=ppt/slides/_rels/slide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C9E40A-90B7-4479-A5A5-0F1B6E53C1FD}"/>
              </a:ext>
            </a:extLst>
          </p:cNvPr>
          <p:cNvSpPr/>
          <p:nvPr/>
        </p:nvSpPr>
        <p:spPr>
          <a:xfrm>
            <a:off x="1" y="0"/>
            <a:ext cx="12192000" cy="6858000"/>
          </a:xfrm>
          <a:prstGeom prst="rect">
            <a:avLst/>
          </a:prstGeom>
          <a:solidFill>
            <a:srgbClr val="2E6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Rounded Corners 2">
            <a:extLst>
              <a:ext uri="{FF2B5EF4-FFF2-40B4-BE49-F238E27FC236}">
                <a16:creationId xmlns:a16="http://schemas.microsoft.com/office/drawing/2014/main" id="{1571A14C-7D05-ACA8-3622-9A9D8BD071BD}"/>
              </a:ext>
            </a:extLst>
          </p:cNvPr>
          <p:cNvSpPr/>
          <p:nvPr/>
        </p:nvSpPr>
        <p:spPr>
          <a:xfrm>
            <a:off x="111457" y="105770"/>
            <a:ext cx="11969086" cy="6646459"/>
          </a:xfrm>
          <a:prstGeom prst="roundRect">
            <a:avLst>
              <a:gd name="adj" fmla="val 6286"/>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 name="Rectangle 4">
            <a:extLst>
              <a:ext uri="{FF2B5EF4-FFF2-40B4-BE49-F238E27FC236}">
                <a16:creationId xmlns:a16="http://schemas.microsoft.com/office/drawing/2014/main" id="{65AE3E4A-CF17-2D90-6296-B4DB7BCF258F}"/>
              </a:ext>
            </a:extLst>
          </p:cNvPr>
          <p:cNvSpPr/>
          <p:nvPr/>
        </p:nvSpPr>
        <p:spPr>
          <a:xfrm>
            <a:off x="225288" y="2378966"/>
            <a:ext cx="11739250" cy="2060511"/>
          </a:xfrm>
          <a:prstGeom prst="rect">
            <a:avLst/>
          </a:prstGeom>
          <a:solidFill>
            <a:srgbClr val="2E6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Medical with solid fill">
            <a:extLst>
              <a:ext uri="{FF2B5EF4-FFF2-40B4-BE49-F238E27FC236}">
                <a16:creationId xmlns:a16="http://schemas.microsoft.com/office/drawing/2014/main" id="{642C3DCA-503D-8675-0144-28A40034E5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30409" y="-341194"/>
            <a:ext cx="5189604" cy="4998493"/>
          </a:xfrm>
          <a:prstGeom prst="rect">
            <a:avLst/>
          </a:prstGeom>
        </p:spPr>
      </p:pic>
      <p:pic>
        <p:nvPicPr>
          <p:cNvPr id="9" name="Graphic 8" descr="Money with solid fill">
            <a:extLst>
              <a:ext uri="{FF2B5EF4-FFF2-40B4-BE49-F238E27FC236}">
                <a16:creationId xmlns:a16="http://schemas.microsoft.com/office/drawing/2014/main" id="{FE11865B-F8C4-2563-0B99-ED0100D17A4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96400" y="3152754"/>
            <a:ext cx="1593963" cy="1405597"/>
          </a:xfrm>
          <a:prstGeom prst="rect">
            <a:avLst/>
          </a:prstGeom>
        </p:spPr>
      </p:pic>
      <p:sp>
        <p:nvSpPr>
          <p:cNvPr id="10" name="TextBox 9">
            <a:extLst>
              <a:ext uri="{FF2B5EF4-FFF2-40B4-BE49-F238E27FC236}">
                <a16:creationId xmlns:a16="http://schemas.microsoft.com/office/drawing/2014/main" id="{038922EE-364D-3C09-BA63-0DCF7F3C5777}"/>
              </a:ext>
            </a:extLst>
          </p:cNvPr>
          <p:cNvSpPr txBox="1"/>
          <p:nvPr/>
        </p:nvSpPr>
        <p:spPr>
          <a:xfrm>
            <a:off x="4840403" y="4892723"/>
            <a:ext cx="2079011" cy="369332"/>
          </a:xfrm>
          <a:prstGeom prst="rect">
            <a:avLst/>
          </a:prstGeom>
          <a:noFill/>
        </p:spPr>
        <p:txBody>
          <a:bodyPr wrap="square" rtlCol="0">
            <a:spAutoFit/>
          </a:bodyPr>
          <a:lstStyle/>
          <a:p>
            <a:r>
              <a:rPr lang="en-US" dirty="0"/>
              <a:t>NZUBECHI CALEB</a:t>
            </a:r>
          </a:p>
        </p:txBody>
      </p:sp>
      <p:sp>
        <p:nvSpPr>
          <p:cNvPr id="12" name="TextBox 11">
            <a:extLst>
              <a:ext uri="{FF2B5EF4-FFF2-40B4-BE49-F238E27FC236}">
                <a16:creationId xmlns:a16="http://schemas.microsoft.com/office/drawing/2014/main" id="{770B5815-8078-8945-3AA9-DE2A62758349}"/>
              </a:ext>
            </a:extLst>
          </p:cNvPr>
          <p:cNvSpPr txBox="1"/>
          <p:nvPr/>
        </p:nvSpPr>
        <p:spPr>
          <a:xfrm>
            <a:off x="5185375" y="5274860"/>
            <a:ext cx="1389066" cy="369332"/>
          </a:xfrm>
          <a:prstGeom prst="rect">
            <a:avLst/>
          </a:prstGeom>
          <a:noFill/>
        </p:spPr>
        <p:txBody>
          <a:bodyPr wrap="square" rtlCol="0">
            <a:spAutoFit/>
          </a:bodyPr>
          <a:lstStyle/>
          <a:p>
            <a:r>
              <a:rPr lang="en-US" dirty="0"/>
              <a:t>25 - 10 - 25</a:t>
            </a:r>
          </a:p>
        </p:txBody>
      </p:sp>
      <p:sp>
        <p:nvSpPr>
          <p:cNvPr id="13" name="TextBox 12">
            <a:extLst>
              <a:ext uri="{FF2B5EF4-FFF2-40B4-BE49-F238E27FC236}">
                <a16:creationId xmlns:a16="http://schemas.microsoft.com/office/drawing/2014/main" id="{A02D86D9-7E89-B110-FF99-0D4E37A5AB68}"/>
              </a:ext>
            </a:extLst>
          </p:cNvPr>
          <p:cNvSpPr txBox="1"/>
          <p:nvPr/>
        </p:nvSpPr>
        <p:spPr>
          <a:xfrm>
            <a:off x="4422127" y="2612770"/>
            <a:ext cx="6168790" cy="1384995"/>
          </a:xfrm>
          <a:prstGeom prst="rect">
            <a:avLst/>
          </a:prstGeom>
          <a:noFill/>
        </p:spPr>
        <p:txBody>
          <a:bodyPr wrap="square" rtlCol="0">
            <a:spAutoFit/>
          </a:bodyPr>
          <a:lstStyle/>
          <a:p>
            <a:pPr lvl="5"/>
            <a:r>
              <a:rPr lang="en-US" sz="2800" b="1" dirty="0">
                <a:solidFill>
                  <a:schemeClr val="bg1">
                    <a:lumMod val="95000"/>
                  </a:schemeClr>
                </a:solidFill>
              </a:rPr>
              <a:t>HOSPITAL EFFICIENCY &amp; FINANCIAL HEALTH ANALYSIS</a:t>
            </a:r>
          </a:p>
        </p:txBody>
      </p:sp>
    </p:spTree>
    <p:extLst>
      <p:ext uri="{BB962C8B-B14F-4D97-AF65-F5344CB8AC3E}">
        <p14:creationId xmlns:p14="http://schemas.microsoft.com/office/powerpoint/2010/main" val="31070060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card ,card ,card ,tableEx ,barChart ,Distribution of Patient Billing and  Volume ;Elective Admissions Drives Higher Costs and Cluster above the Average Length Of Stay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Overview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card ,card ,card ,card ,card ,card ,Total Revenue Covered by Insurance Provider ,Total Cost  by  each Medical Condition ,The distribution within each  Insurance Provider by the Admission Type ,clusteredColumnChart.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Cost and Insurance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card ,pivotTable ,Patients aging 56 and above had the highest total sum length of stay among other age groups  ,Distribution of Patient  Test Results ,Comparing the Gender  Breakdown for Major Patient Conditions  ,card ,card ,card ,card ,card ,card ,card ,card.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Patient Profile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34CD6795-FF25-A08F-7BE5-B9A674C18A3F}"/>
              </a:ext>
            </a:extLst>
          </p:cNvPr>
          <p:cNvSpPr/>
          <p:nvPr/>
        </p:nvSpPr>
        <p:spPr>
          <a:xfrm>
            <a:off x="6673754" y="504969"/>
            <a:ext cx="2169994" cy="1146411"/>
          </a:xfrm>
          <a:prstGeom prst="roundRect">
            <a:avLst/>
          </a:prstGeom>
          <a:solidFill>
            <a:srgbClr val="2E6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Rounded Corners 7">
            <a:extLst>
              <a:ext uri="{FF2B5EF4-FFF2-40B4-BE49-F238E27FC236}">
                <a16:creationId xmlns:a16="http://schemas.microsoft.com/office/drawing/2014/main" id="{8AEA1734-C5FF-E835-C63C-A7E52325A482}"/>
              </a:ext>
            </a:extLst>
          </p:cNvPr>
          <p:cNvSpPr/>
          <p:nvPr/>
        </p:nvSpPr>
        <p:spPr>
          <a:xfrm>
            <a:off x="6673754" y="2035793"/>
            <a:ext cx="2169994" cy="1146411"/>
          </a:xfrm>
          <a:prstGeom prst="roundRect">
            <a:avLst/>
          </a:prstGeom>
          <a:solidFill>
            <a:srgbClr val="FFF9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9" name="Rectangle: Rounded Corners 8">
            <a:extLst>
              <a:ext uri="{FF2B5EF4-FFF2-40B4-BE49-F238E27FC236}">
                <a16:creationId xmlns:a16="http://schemas.microsoft.com/office/drawing/2014/main" id="{BBD0BF2B-143C-BEB6-6BAE-CA510250F3B4}"/>
              </a:ext>
            </a:extLst>
          </p:cNvPr>
          <p:cNvSpPr/>
          <p:nvPr/>
        </p:nvSpPr>
        <p:spPr>
          <a:xfrm>
            <a:off x="6673754" y="3429000"/>
            <a:ext cx="2169994" cy="1146411"/>
          </a:xfrm>
          <a:prstGeom prst="roundRect">
            <a:avLst/>
          </a:prstGeom>
          <a:solidFill>
            <a:srgbClr val="73C7E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Rounded Corners 1">
            <a:extLst>
              <a:ext uri="{FF2B5EF4-FFF2-40B4-BE49-F238E27FC236}">
                <a16:creationId xmlns:a16="http://schemas.microsoft.com/office/drawing/2014/main" id="{CE309DB6-ECCD-A70F-909D-BCFAF2413871}"/>
              </a:ext>
            </a:extLst>
          </p:cNvPr>
          <p:cNvSpPr/>
          <p:nvPr/>
        </p:nvSpPr>
        <p:spPr>
          <a:xfrm>
            <a:off x="6673754" y="4918881"/>
            <a:ext cx="2169994" cy="1146411"/>
          </a:xfrm>
          <a:prstGeom prst="roundRect">
            <a:avLst/>
          </a:prstGeom>
          <a:solidFill>
            <a:srgbClr val="2E4A7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Rounded Corners 2">
            <a:extLst>
              <a:ext uri="{FF2B5EF4-FFF2-40B4-BE49-F238E27FC236}">
                <a16:creationId xmlns:a16="http://schemas.microsoft.com/office/drawing/2014/main" id="{52E56148-B496-996D-5F5C-13140267C849}"/>
              </a:ext>
            </a:extLst>
          </p:cNvPr>
          <p:cNvSpPr/>
          <p:nvPr/>
        </p:nvSpPr>
        <p:spPr>
          <a:xfrm>
            <a:off x="4205784" y="2035792"/>
            <a:ext cx="2169994" cy="1146411"/>
          </a:xfrm>
          <a:prstGeom prst="roundRect">
            <a:avLst/>
          </a:prstGeom>
          <a:solidFill>
            <a:srgbClr val="F5F5F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
        <p:nvSpPr>
          <p:cNvPr id="4" name="Rectangle: Rounded Corners 3">
            <a:extLst>
              <a:ext uri="{FF2B5EF4-FFF2-40B4-BE49-F238E27FC236}">
                <a16:creationId xmlns:a16="http://schemas.microsoft.com/office/drawing/2014/main" id="{0D29507E-875B-2B84-AB42-41C965D57A91}"/>
              </a:ext>
            </a:extLst>
          </p:cNvPr>
          <p:cNvSpPr/>
          <p:nvPr/>
        </p:nvSpPr>
        <p:spPr>
          <a:xfrm>
            <a:off x="9528411" y="2461148"/>
            <a:ext cx="2169994" cy="1146411"/>
          </a:xfrm>
          <a:prstGeom prst="roundRect">
            <a:avLst/>
          </a:prstGeom>
          <a:solidFill>
            <a:srgbClr val="FFDAA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lumMod val="75000"/>
                  <a:lumOff val="25000"/>
                </a:schemeClr>
              </a:solidFill>
            </a:endParaRPr>
          </a:p>
        </p:txBody>
      </p:sp>
    </p:spTree>
    <p:extLst>
      <p:ext uri="{BB962C8B-B14F-4D97-AF65-F5344CB8AC3E}">
        <p14:creationId xmlns:p14="http://schemas.microsoft.com/office/powerpoint/2010/main" val="3227412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F69D08-9D0C-4F5B-9A02-2553222E05BF}"/>
              </a:ext>
            </a:extLst>
          </p:cNvPr>
          <p:cNvSpPr/>
          <p:nvPr/>
        </p:nvSpPr>
        <p:spPr>
          <a:xfrm>
            <a:off x="1272208" y="6109252"/>
            <a:ext cx="10919791" cy="748748"/>
          </a:xfrm>
          <a:prstGeom prst="rect">
            <a:avLst/>
          </a:prstGeom>
          <a:solidFill>
            <a:srgbClr val="2E6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CEB85BDC-194A-23C3-8C52-4D04526637AA}"/>
              </a:ext>
            </a:extLst>
          </p:cNvPr>
          <p:cNvSpPr/>
          <p:nvPr/>
        </p:nvSpPr>
        <p:spPr>
          <a:xfrm>
            <a:off x="-1" y="0"/>
            <a:ext cx="1272209" cy="1139687"/>
          </a:xfrm>
          <a:prstGeom prst="rect">
            <a:avLst/>
          </a:prstGeom>
          <a:solidFill>
            <a:srgbClr val="2E6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540254E-7EFE-09A2-D9EB-BD1DB2FC884A}"/>
              </a:ext>
            </a:extLst>
          </p:cNvPr>
          <p:cNvSpPr txBox="1"/>
          <p:nvPr/>
        </p:nvSpPr>
        <p:spPr>
          <a:xfrm>
            <a:off x="636103" y="3150885"/>
            <a:ext cx="569844" cy="369332"/>
          </a:xfrm>
          <a:prstGeom prst="rect">
            <a:avLst/>
          </a:prstGeom>
          <a:noFill/>
        </p:spPr>
        <p:txBody>
          <a:bodyPr wrap="square" rtlCol="0">
            <a:spAutoFit/>
          </a:bodyPr>
          <a:lstStyle/>
          <a:p>
            <a:r>
              <a:rPr lang="en-US" b="1" dirty="0"/>
              <a:t>02</a:t>
            </a:r>
            <a:r>
              <a:rPr lang="en-US" dirty="0"/>
              <a:t>.</a:t>
            </a:r>
          </a:p>
        </p:txBody>
      </p:sp>
      <p:sp>
        <p:nvSpPr>
          <p:cNvPr id="10" name="TextBox 9">
            <a:extLst>
              <a:ext uri="{FF2B5EF4-FFF2-40B4-BE49-F238E27FC236}">
                <a16:creationId xmlns:a16="http://schemas.microsoft.com/office/drawing/2014/main" id="{E4B82351-E4A7-7DFA-7E7F-054A602A0AF6}"/>
              </a:ext>
            </a:extLst>
          </p:cNvPr>
          <p:cNvSpPr txBox="1"/>
          <p:nvPr/>
        </p:nvSpPr>
        <p:spPr>
          <a:xfrm>
            <a:off x="702364" y="1647809"/>
            <a:ext cx="569844" cy="369332"/>
          </a:xfrm>
          <a:prstGeom prst="rect">
            <a:avLst/>
          </a:prstGeom>
          <a:noFill/>
        </p:spPr>
        <p:txBody>
          <a:bodyPr wrap="square" rtlCol="0">
            <a:spAutoFit/>
          </a:bodyPr>
          <a:lstStyle/>
          <a:p>
            <a:r>
              <a:rPr lang="en-US" b="1" dirty="0"/>
              <a:t>01</a:t>
            </a:r>
            <a:r>
              <a:rPr lang="en-US" dirty="0"/>
              <a:t>.</a:t>
            </a:r>
          </a:p>
        </p:txBody>
      </p:sp>
      <p:sp>
        <p:nvSpPr>
          <p:cNvPr id="11" name="TextBox 10">
            <a:extLst>
              <a:ext uri="{FF2B5EF4-FFF2-40B4-BE49-F238E27FC236}">
                <a16:creationId xmlns:a16="http://schemas.microsoft.com/office/drawing/2014/main" id="{6F27A9B7-BAF9-DA2A-A68D-2AA260780922}"/>
              </a:ext>
            </a:extLst>
          </p:cNvPr>
          <p:cNvSpPr txBox="1"/>
          <p:nvPr/>
        </p:nvSpPr>
        <p:spPr>
          <a:xfrm>
            <a:off x="702364" y="4817667"/>
            <a:ext cx="569844" cy="369332"/>
          </a:xfrm>
          <a:prstGeom prst="rect">
            <a:avLst/>
          </a:prstGeom>
          <a:noFill/>
        </p:spPr>
        <p:txBody>
          <a:bodyPr wrap="square" rtlCol="0">
            <a:spAutoFit/>
          </a:bodyPr>
          <a:lstStyle/>
          <a:p>
            <a:r>
              <a:rPr lang="en-US" b="1" dirty="0"/>
              <a:t>03</a:t>
            </a:r>
            <a:r>
              <a:rPr lang="en-US" dirty="0"/>
              <a:t>.</a:t>
            </a:r>
          </a:p>
        </p:txBody>
      </p:sp>
      <p:sp>
        <p:nvSpPr>
          <p:cNvPr id="12" name="TextBox 11">
            <a:extLst>
              <a:ext uri="{FF2B5EF4-FFF2-40B4-BE49-F238E27FC236}">
                <a16:creationId xmlns:a16="http://schemas.microsoft.com/office/drawing/2014/main" id="{15E7EDBF-8974-7024-EA44-319FE6C5383E}"/>
              </a:ext>
            </a:extLst>
          </p:cNvPr>
          <p:cNvSpPr txBox="1"/>
          <p:nvPr/>
        </p:nvSpPr>
        <p:spPr>
          <a:xfrm>
            <a:off x="3916017" y="431801"/>
            <a:ext cx="4359965" cy="707886"/>
          </a:xfrm>
          <a:prstGeom prst="rect">
            <a:avLst/>
          </a:prstGeom>
          <a:noFill/>
        </p:spPr>
        <p:txBody>
          <a:bodyPr wrap="square" rtlCol="0">
            <a:spAutoFit/>
          </a:bodyPr>
          <a:lstStyle/>
          <a:p>
            <a:r>
              <a:rPr lang="en-US" sz="4000" b="1" dirty="0">
                <a:solidFill>
                  <a:srgbClr val="2E6021"/>
                </a:solidFill>
              </a:rPr>
              <a:t>Table Of Contents</a:t>
            </a:r>
          </a:p>
        </p:txBody>
      </p:sp>
      <p:sp>
        <p:nvSpPr>
          <p:cNvPr id="13" name="TextBox 12">
            <a:extLst>
              <a:ext uri="{FF2B5EF4-FFF2-40B4-BE49-F238E27FC236}">
                <a16:creationId xmlns:a16="http://schemas.microsoft.com/office/drawing/2014/main" id="{517DF18D-A00D-9627-1927-2191EC33174C}"/>
              </a:ext>
            </a:extLst>
          </p:cNvPr>
          <p:cNvSpPr txBox="1"/>
          <p:nvPr/>
        </p:nvSpPr>
        <p:spPr>
          <a:xfrm>
            <a:off x="1272208" y="1647307"/>
            <a:ext cx="10217428" cy="923330"/>
          </a:xfrm>
          <a:prstGeom prst="rect">
            <a:avLst/>
          </a:prstGeom>
          <a:noFill/>
        </p:spPr>
        <p:txBody>
          <a:bodyPr wrap="square" rtlCol="0">
            <a:spAutoFit/>
          </a:bodyPr>
          <a:lstStyle/>
          <a:p>
            <a:r>
              <a:rPr lang="en-US" dirty="0"/>
              <a:t>Our dataset captures how hospital today operate while balancing the clinical care, cost management and operational efficiency , this takes into account admission type to discharge timing and how it affect both patient outcomes and financials </a:t>
            </a:r>
          </a:p>
        </p:txBody>
      </p:sp>
      <p:sp>
        <p:nvSpPr>
          <p:cNvPr id="14" name="TextBox 13">
            <a:extLst>
              <a:ext uri="{FF2B5EF4-FFF2-40B4-BE49-F238E27FC236}">
                <a16:creationId xmlns:a16="http://schemas.microsoft.com/office/drawing/2014/main" id="{9B40FC9C-1575-B8EC-DABD-4462D1922F49}"/>
              </a:ext>
            </a:extLst>
          </p:cNvPr>
          <p:cNvSpPr txBox="1"/>
          <p:nvPr/>
        </p:nvSpPr>
        <p:spPr>
          <a:xfrm>
            <a:off x="1272208" y="3093987"/>
            <a:ext cx="10217428" cy="1200329"/>
          </a:xfrm>
          <a:prstGeom prst="rect">
            <a:avLst/>
          </a:prstGeom>
          <a:noFill/>
        </p:spPr>
        <p:txBody>
          <a:bodyPr wrap="square" rtlCol="0">
            <a:spAutoFit/>
          </a:bodyPr>
          <a:lstStyle/>
          <a:p>
            <a:r>
              <a:rPr lang="en-US" dirty="0"/>
              <a:t>However as the need of healthcare rises, hospital faces peculiar challenges: </a:t>
            </a:r>
            <a:r>
              <a:rPr lang="en-US" dirty="0" err="1"/>
              <a:t>i</a:t>
            </a:r>
            <a:r>
              <a:rPr lang="en-US" dirty="0"/>
              <a:t>) Cost are increasing faster than reimbursement rates. ii) Outcome variability across conditions and admission types make efficiency difficult to sustain. Without visibility into the relationship between length of stay, cost and outcomes , performance optimization becomes guesswork. </a:t>
            </a:r>
          </a:p>
        </p:txBody>
      </p:sp>
      <p:sp>
        <p:nvSpPr>
          <p:cNvPr id="15" name="TextBox 14">
            <a:extLst>
              <a:ext uri="{FF2B5EF4-FFF2-40B4-BE49-F238E27FC236}">
                <a16:creationId xmlns:a16="http://schemas.microsoft.com/office/drawing/2014/main" id="{7FB592C0-3438-334A-76A4-09276457DF79}"/>
              </a:ext>
            </a:extLst>
          </p:cNvPr>
          <p:cNvSpPr txBox="1"/>
          <p:nvPr/>
        </p:nvSpPr>
        <p:spPr>
          <a:xfrm>
            <a:off x="1272208" y="4817667"/>
            <a:ext cx="10217428" cy="923330"/>
          </a:xfrm>
          <a:prstGeom prst="rect">
            <a:avLst/>
          </a:prstGeom>
          <a:noFill/>
        </p:spPr>
        <p:txBody>
          <a:bodyPr wrap="square" rtlCol="0">
            <a:spAutoFit/>
          </a:bodyPr>
          <a:lstStyle/>
          <a:p>
            <a:r>
              <a:rPr lang="en-US" dirty="0"/>
              <a:t>How we can use data to understand; </a:t>
            </a:r>
            <a:r>
              <a:rPr lang="en-US" dirty="0" err="1"/>
              <a:t>i</a:t>
            </a:r>
            <a:r>
              <a:rPr lang="en-US" dirty="0"/>
              <a:t>) Which conditions or admission types drive longer stays and higher cost ? ii) How billing and insurance coverage align with operational efficiency  iii) How discharge outcomes are affected</a:t>
            </a:r>
          </a:p>
        </p:txBody>
      </p:sp>
    </p:spTree>
    <p:extLst>
      <p:ext uri="{BB962C8B-B14F-4D97-AF65-F5344CB8AC3E}">
        <p14:creationId xmlns:p14="http://schemas.microsoft.com/office/powerpoint/2010/main" val="18239062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8B9AA7F-5743-A151-D7CF-FA6C37DA2646}"/>
              </a:ext>
            </a:extLst>
          </p:cNvPr>
          <p:cNvSpPr/>
          <p:nvPr/>
        </p:nvSpPr>
        <p:spPr>
          <a:xfrm>
            <a:off x="10694504" y="0"/>
            <a:ext cx="1497496" cy="6858000"/>
          </a:xfrm>
          <a:prstGeom prst="rect">
            <a:avLst/>
          </a:prstGeom>
          <a:solidFill>
            <a:srgbClr val="F5F5F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4173BF2-A3E1-B09F-4B7C-EA415BECC193}"/>
              </a:ext>
            </a:extLst>
          </p:cNvPr>
          <p:cNvSpPr/>
          <p:nvPr/>
        </p:nvSpPr>
        <p:spPr>
          <a:xfrm>
            <a:off x="11754678" y="0"/>
            <a:ext cx="437322" cy="685800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094E25C-C766-10F4-48C1-166FFDE729DA}"/>
              </a:ext>
            </a:extLst>
          </p:cNvPr>
          <p:cNvSpPr/>
          <p:nvPr/>
        </p:nvSpPr>
        <p:spPr>
          <a:xfrm>
            <a:off x="11224591" y="0"/>
            <a:ext cx="437322" cy="685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23D7FF9-E786-EAAB-A422-85BB4409B052}"/>
              </a:ext>
            </a:extLst>
          </p:cNvPr>
          <p:cNvSpPr/>
          <p:nvPr/>
        </p:nvSpPr>
        <p:spPr>
          <a:xfrm>
            <a:off x="10694504" y="0"/>
            <a:ext cx="437322" cy="6858000"/>
          </a:xfrm>
          <a:prstGeom prst="rect">
            <a:avLst/>
          </a:prstGeom>
          <a:solidFill>
            <a:srgbClr val="2E6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BE24C55-CB54-1584-002B-DA3F3CE16DC1}"/>
              </a:ext>
            </a:extLst>
          </p:cNvPr>
          <p:cNvSpPr txBox="1"/>
          <p:nvPr/>
        </p:nvSpPr>
        <p:spPr>
          <a:xfrm>
            <a:off x="662608" y="696746"/>
            <a:ext cx="4790660" cy="830997"/>
          </a:xfrm>
          <a:prstGeom prst="rect">
            <a:avLst/>
          </a:prstGeom>
          <a:noFill/>
        </p:spPr>
        <p:txBody>
          <a:bodyPr wrap="square" rtlCol="0">
            <a:spAutoFit/>
          </a:bodyPr>
          <a:lstStyle/>
          <a:p>
            <a:r>
              <a:rPr lang="en-US" sz="4800" b="1" dirty="0">
                <a:solidFill>
                  <a:srgbClr val="2E6021"/>
                </a:solidFill>
              </a:rPr>
              <a:t>OBJECTIVES</a:t>
            </a:r>
          </a:p>
        </p:txBody>
      </p:sp>
      <p:sp>
        <p:nvSpPr>
          <p:cNvPr id="8" name="TextBox 7">
            <a:extLst>
              <a:ext uri="{FF2B5EF4-FFF2-40B4-BE49-F238E27FC236}">
                <a16:creationId xmlns:a16="http://schemas.microsoft.com/office/drawing/2014/main" id="{C25B462D-22E3-F438-FAA0-EF36F6830E6F}"/>
              </a:ext>
            </a:extLst>
          </p:cNvPr>
          <p:cNvSpPr txBox="1"/>
          <p:nvPr/>
        </p:nvSpPr>
        <p:spPr>
          <a:xfrm>
            <a:off x="781877" y="1343077"/>
            <a:ext cx="2557670" cy="461665"/>
          </a:xfrm>
          <a:prstGeom prst="rect">
            <a:avLst/>
          </a:prstGeom>
          <a:noFill/>
        </p:spPr>
        <p:txBody>
          <a:bodyPr wrap="square" rtlCol="0">
            <a:spAutoFit/>
          </a:bodyPr>
          <a:lstStyle/>
          <a:p>
            <a:r>
              <a:rPr lang="en-US" sz="2400" i="1" dirty="0"/>
              <a:t>Big Idea</a:t>
            </a:r>
          </a:p>
        </p:txBody>
      </p:sp>
      <p:sp>
        <p:nvSpPr>
          <p:cNvPr id="9" name="TextBox 8">
            <a:extLst>
              <a:ext uri="{FF2B5EF4-FFF2-40B4-BE49-F238E27FC236}">
                <a16:creationId xmlns:a16="http://schemas.microsoft.com/office/drawing/2014/main" id="{A66192F1-560B-A2E4-7DC7-8EEC332D53F4}"/>
              </a:ext>
            </a:extLst>
          </p:cNvPr>
          <p:cNvSpPr txBox="1"/>
          <p:nvPr/>
        </p:nvSpPr>
        <p:spPr>
          <a:xfrm>
            <a:off x="781877" y="3105834"/>
            <a:ext cx="8759688" cy="707886"/>
          </a:xfrm>
          <a:prstGeom prst="rect">
            <a:avLst/>
          </a:prstGeom>
          <a:noFill/>
        </p:spPr>
        <p:txBody>
          <a:bodyPr wrap="square" rtlCol="0">
            <a:spAutoFit/>
          </a:bodyPr>
          <a:lstStyle/>
          <a:p>
            <a:r>
              <a:rPr lang="en-US" sz="2000" dirty="0"/>
              <a:t>The hospital’s financial strength and operational efficiency </a:t>
            </a:r>
            <a:r>
              <a:rPr lang="en-US" sz="2000" b="1" i="1" dirty="0">
                <a:solidFill>
                  <a:srgbClr val="2E6021"/>
                </a:solidFill>
              </a:rPr>
              <a:t>hinge on how well it balances,</a:t>
            </a:r>
            <a:r>
              <a:rPr lang="en-US" sz="2000" dirty="0"/>
              <a:t> long high-revenue </a:t>
            </a:r>
            <a:r>
              <a:rPr lang="en-US" sz="2000" dirty="0">
                <a:solidFill>
                  <a:srgbClr val="73C7E3"/>
                </a:solidFill>
              </a:rPr>
              <a:t>elective stays with faster emergency cases  </a:t>
            </a:r>
          </a:p>
        </p:txBody>
      </p:sp>
    </p:spTree>
    <p:extLst>
      <p:ext uri="{BB962C8B-B14F-4D97-AF65-F5344CB8AC3E}">
        <p14:creationId xmlns:p14="http://schemas.microsoft.com/office/powerpoint/2010/main" val="279892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FC15032-2383-801D-F5DD-3F785D8967C1}"/>
              </a:ext>
            </a:extLst>
          </p:cNvPr>
          <p:cNvSpPr txBox="1"/>
          <p:nvPr/>
        </p:nvSpPr>
        <p:spPr>
          <a:xfrm>
            <a:off x="430695" y="245828"/>
            <a:ext cx="10886661" cy="954107"/>
          </a:xfrm>
          <a:prstGeom prst="rect">
            <a:avLst/>
          </a:prstGeom>
          <a:noFill/>
        </p:spPr>
        <p:txBody>
          <a:bodyPr wrap="square" rtlCol="0">
            <a:spAutoFit/>
          </a:bodyPr>
          <a:lstStyle/>
          <a:p>
            <a:r>
              <a:rPr lang="en-US" sz="2800" b="1" dirty="0">
                <a:solidFill>
                  <a:schemeClr val="accent1">
                    <a:lumMod val="75000"/>
                  </a:schemeClr>
                </a:solidFill>
              </a:rPr>
              <a:t>LONGER STAYS </a:t>
            </a:r>
            <a:r>
              <a:rPr lang="en-US" sz="2800" b="1" dirty="0"/>
              <a:t>DRIVE REVENUE: ELECTIVE</a:t>
            </a:r>
            <a:r>
              <a:rPr lang="en-US" sz="2800" b="1" dirty="0">
                <a:solidFill>
                  <a:srgbClr val="00B0F0"/>
                </a:solidFill>
              </a:rPr>
              <a:t> </a:t>
            </a:r>
            <a:r>
              <a:rPr lang="en-US" sz="2800" b="1" dirty="0"/>
              <a:t>ADMISSION GENERATE SIGNIFICANT REVENUE.</a:t>
            </a:r>
          </a:p>
        </p:txBody>
      </p:sp>
      <p:sp>
        <p:nvSpPr>
          <p:cNvPr id="8" name="TextBox 7">
            <a:extLst>
              <a:ext uri="{FF2B5EF4-FFF2-40B4-BE49-F238E27FC236}">
                <a16:creationId xmlns:a16="http://schemas.microsoft.com/office/drawing/2014/main" id="{ACF78F11-525B-7B3A-0063-E218956B3323}"/>
              </a:ext>
            </a:extLst>
          </p:cNvPr>
          <p:cNvSpPr txBox="1"/>
          <p:nvPr/>
        </p:nvSpPr>
        <p:spPr>
          <a:xfrm>
            <a:off x="430697" y="6070562"/>
            <a:ext cx="1875182" cy="307777"/>
          </a:xfrm>
          <a:prstGeom prst="rect">
            <a:avLst/>
          </a:prstGeom>
          <a:noFill/>
        </p:spPr>
        <p:txBody>
          <a:bodyPr wrap="square" rtlCol="0">
            <a:spAutoFit/>
          </a:bodyPr>
          <a:lstStyle/>
          <a:p>
            <a:r>
              <a:rPr lang="en-US" sz="1400" dirty="0">
                <a:solidFill>
                  <a:schemeClr val="bg1">
                    <a:lumMod val="50000"/>
                  </a:schemeClr>
                </a:solidFill>
              </a:rPr>
              <a:t>Admission Type</a:t>
            </a:r>
          </a:p>
        </p:txBody>
      </p:sp>
      <p:sp>
        <p:nvSpPr>
          <p:cNvPr id="9" name="TextBox 8">
            <a:extLst>
              <a:ext uri="{FF2B5EF4-FFF2-40B4-BE49-F238E27FC236}">
                <a16:creationId xmlns:a16="http://schemas.microsoft.com/office/drawing/2014/main" id="{5FC08960-09AD-AE51-F4A3-A2829CD468E6}"/>
              </a:ext>
            </a:extLst>
          </p:cNvPr>
          <p:cNvSpPr txBox="1"/>
          <p:nvPr/>
        </p:nvSpPr>
        <p:spPr>
          <a:xfrm rot="16200000">
            <a:off x="-414299" y="2197782"/>
            <a:ext cx="1997765" cy="307777"/>
          </a:xfrm>
          <a:prstGeom prst="rect">
            <a:avLst/>
          </a:prstGeom>
          <a:noFill/>
        </p:spPr>
        <p:txBody>
          <a:bodyPr wrap="square" rtlCol="0">
            <a:spAutoFit/>
          </a:bodyPr>
          <a:lstStyle/>
          <a:p>
            <a:r>
              <a:rPr lang="en-US" sz="1400" dirty="0">
                <a:solidFill>
                  <a:schemeClr val="bg1">
                    <a:lumMod val="50000"/>
                  </a:schemeClr>
                </a:solidFill>
              </a:rPr>
              <a:t>Average Length Of Stay</a:t>
            </a:r>
          </a:p>
        </p:txBody>
      </p:sp>
      <p:pic>
        <p:nvPicPr>
          <p:cNvPr id="4" name="Picture 3">
            <a:extLst>
              <a:ext uri="{FF2B5EF4-FFF2-40B4-BE49-F238E27FC236}">
                <a16:creationId xmlns:a16="http://schemas.microsoft.com/office/drawing/2014/main" id="{B1840225-BA11-398E-5340-38DDEE056E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472" y="1431235"/>
            <a:ext cx="7769424" cy="4639327"/>
          </a:xfrm>
          <a:prstGeom prst="rect">
            <a:avLst/>
          </a:prstGeom>
        </p:spPr>
      </p:pic>
      <p:cxnSp>
        <p:nvCxnSpPr>
          <p:cNvPr id="5" name="Straight Connector 4">
            <a:extLst>
              <a:ext uri="{FF2B5EF4-FFF2-40B4-BE49-F238E27FC236}">
                <a16:creationId xmlns:a16="http://schemas.microsoft.com/office/drawing/2014/main" id="{3791382B-A76F-D467-B270-428610134CB0}"/>
              </a:ext>
            </a:extLst>
          </p:cNvPr>
          <p:cNvCxnSpPr>
            <a:cxnSpLocks/>
          </p:cNvCxnSpPr>
          <p:nvPr/>
        </p:nvCxnSpPr>
        <p:spPr>
          <a:xfrm>
            <a:off x="8878957" y="1590261"/>
            <a:ext cx="781878" cy="0"/>
          </a:xfrm>
          <a:prstGeom prst="line">
            <a:avLst/>
          </a:prstGeom>
          <a:ln w="57150">
            <a:solidFill>
              <a:srgbClr val="0070C0"/>
            </a:solidFill>
            <a:prstDash val="sysDash"/>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FF2B38C-E62C-196D-6CDF-207B23A3502A}"/>
              </a:ext>
            </a:extLst>
          </p:cNvPr>
          <p:cNvSpPr txBox="1"/>
          <p:nvPr/>
        </p:nvSpPr>
        <p:spPr>
          <a:xfrm>
            <a:off x="9680711" y="1431235"/>
            <a:ext cx="1470991" cy="430887"/>
          </a:xfrm>
          <a:prstGeom prst="rect">
            <a:avLst/>
          </a:prstGeom>
          <a:solidFill>
            <a:schemeClr val="bg1"/>
          </a:solidFill>
          <a:ln>
            <a:solidFill>
              <a:srgbClr val="2E4A70"/>
            </a:solidFill>
          </a:ln>
        </p:spPr>
        <p:txBody>
          <a:bodyPr wrap="square" rtlCol="0">
            <a:spAutoFit/>
          </a:bodyPr>
          <a:lstStyle/>
          <a:p>
            <a:r>
              <a:rPr lang="en-US" sz="1100" dirty="0">
                <a:solidFill>
                  <a:srgbClr val="0070C0"/>
                </a:solidFill>
              </a:rPr>
              <a:t>Average Length Of Stay</a:t>
            </a:r>
          </a:p>
        </p:txBody>
      </p:sp>
    </p:spTree>
    <p:extLst>
      <p:ext uri="{BB962C8B-B14F-4D97-AF65-F5344CB8AC3E}">
        <p14:creationId xmlns:p14="http://schemas.microsoft.com/office/powerpoint/2010/main" val="1218086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D01D3B-49A8-2617-E447-EDF93EADEDF0}"/>
              </a:ext>
            </a:extLst>
          </p:cNvPr>
          <p:cNvSpPr txBox="1"/>
          <p:nvPr/>
        </p:nvSpPr>
        <p:spPr>
          <a:xfrm>
            <a:off x="530085" y="152401"/>
            <a:ext cx="11131828" cy="830997"/>
          </a:xfrm>
          <a:prstGeom prst="rect">
            <a:avLst/>
          </a:prstGeom>
          <a:noFill/>
        </p:spPr>
        <p:txBody>
          <a:bodyPr wrap="square" rtlCol="0">
            <a:spAutoFit/>
          </a:bodyPr>
          <a:lstStyle/>
          <a:p>
            <a:r>
              <a:rPr lang="en-US" sz="2400" b="1" dirty="0">
                <a:solidFill>
                  <a:srgbClr val="00B0F0"/>
                </a:solidFill>
              </a:rPr>
              <a:t>ELECTIVE  PRODURES</a:t>
            </a:r>
            <a:r>
              <a:rPr lang="en-US" sz="2400" b="1" dirty="0"/>
              <a:t>: A KEY DRIVER OF HOSPITAL REVENUE, LARGELY SUPPORTED BY </a:t>
            </a:r>
            <a:r>
              <a:rPr lang="en-US" sz="2400" b="1" dirty="0">
                <a:solidFill>
                  <a:srgbClr val="92D050"/>
                </a:solidFill>
              </a:rPr>
              <a:t>CIGNA, MEDICARE, AND UNITED HEALTHCARE</a:t>
            </a:r>
          </a:p>
        </p:txBody>
      </p:sp>
      <p:sp>
        <p:nvSpPr>
          <p:cNvPr id="6" name="TextBox 5">
            <a:extLst>
              <a:ext uri="{FF2B5EF4-FFF2-40B4-BE49-F238E27FC236}">
                <a16:creationId xmlns:a16="http://schemas.microsoft.com/office/drawing/2014/main" id="{972082DE-FB16-8F08-4375-91392B08B453}"/>
              </a:ext>
            </a:extLst>
          </p:cNvPr>
          <p:cNvSpPr txBox="1"/>
          <p:nvPr/>
        </p:nvSpPr>
        <p:spPr>
          <a:xfrm>
            <a:off x="530085" y="1184555"/>
            <a:ext cx="5274366" cy="523220"/>
          </a:xfrm>
          <a:prstGeom prst="rect">
            <a:avLst/>
          </a:prstGeom>
          <a:noFill/>
        </p:spPr>
        <p:txBody>
          <a:bodyPr wrap="square" rtlCol="0">
            <a:spAutoFit/>
          </a:bodyPr>
          <a:lstStyle/>
          <a:p>
            <a:r>
              <a:rPr lang="en-US" sz="1400" b="1" u="sng" dirty="0"/>
              <a:t>A Significant Proportion Of Hospital Admission Are Elective, Driving Revenue</a:t>
            </a:r>
          </a:p>
        </p:txBody>
      </p:sp>
      <p:sp>
        <p:nvSpPr>
          <p:cNvPr id="7" name="TextBox 6">
            <a:extLst>
              <a:ext uri="{FF2B5EF4-FFF2-40B4-BE49-F238E27FC236}">
                <a16:creationId xmlns:a16="http://schemas.microsoft.com/office/drawing/2014/main" id="{3E61604A-13D1-FBA0-30BF-9B3C4DA0BEE3}"/>
              </a:ext>
            </a:extLst>
          </p:cNvPr>
          <p:cNvSpPr txBox="1"/>
          <p:nvPr/>
        </p:nvSpPr>
        <p:spPr>
          <a:xfrm>
            <a:off x="6387548" y="1189426"/>
            <a:ext cx="5274366" cy="523220"/>
          </a:xfrm>
          <a:prstGeom prst="rect">
            <a:avLst/>
          </a:prstGeom>
          <a:noFill/>
        </p:spPr>
        <p:txBody>
          <a:bodyPr wrap="square" rtlCol="0">
            <a:spAutoFit/>
          </a:bodyPr>
          <a:lstStyle/>
          <a:p>
            <a:r>
              <a:rPr lang="en-US" sz="1400" b="1" u="sng" dirty="0"/>
              <a:t>Cigna, Medicare, And United Healthcare: Key Payers Supporting Elective Procedure Related Cost And Revenue</a:t>
            </a:r>
          </a:p>
        </p:txBody>
      </p:sp>
      <p:sp>
        <p:nvSpPr>
          <p:cNvPr id="9" name="TextBox 8">
            <a:extLst>
              <a:ext uri="{FF2B5EF4-FFF2-40B4-BE49-F238E27FC236}">
                <a16:creationId xmlns:a16="http://schemas.microsoft.com/office/drawing/2014/main" id="{869BD6C4-36D0-6509-F046-E79CD129CB6C}"/>
              </a:ext>
            </a:extLst>
          </p:cNvPr>
          <p:cNvSpPr txBox="1"/>
          <p:nvPr/>
        </p:nvSpPr>
        <p:spPr>
          <a:xfrm rot="16200000">
            <a:off x="109467" y="2223121"/>
            <a:ext cx="1338469" cy="307777"/>
          </a:xfrm>
          <a:prstGeom prst="rect">
            <a:avLst/>
          </a:prstGeom>
          <a:noFill/>
        </p:spPr>
        <p:txBody>
          <a:bodyPr wrap="square" rtlCol="0">
            <a:spAutoFit/>
          </a:bodyPr>
          <a:lstStyle/>
          <a:p>
            <a:r>
              <a:rPr lang="en-US" sz="1400" dirty="0">
                <a:solidFill>
                  <a:schemeClr val="bg1">
                    <a:lumMod val="65000"/>
                  </a:schemeClr>
                </a:solidFill>
              </a:rPr>
              <a:t>Total Amount</a:t>
            </a:r>
          </a:p>
        </p:txBody>
      </p:sp>
      <p:sp>
        <p:nvSpPr>
          <p:cNvPr id="10" name="TextBox 9">
            <a:extLst>
              <a:ext uri="{FF2B5EF4-FFF2-40B4-BE49-F238E27FC236}">
                <a16:creationId xmlns:a16="http://schemas.microsoft.com/office/drawing/2014/main" id="{CB80236C-B142-C712-189D-13C5ED569051}"/>
              </a:ext>
            </a:extLst>
          </p:cNvPr>
          <p:cNvSpPr txBox="1"/>
          <p:nvPr/>
        </p:nvSpPr>
        <p:spPr>
          <a:xfrm>
            <a:off x="624812" y="6372540"/>
            <a:ext cx="1875182" cy="307777"/>
          </a:xfrm>
          <a:prstGeom prst="rect">
            <a:avLst/>
          </a:prstGeom>
          <a:noFill/>
        </p:spPr>
        <p:txBody>
          <a:bodyPr wrap="square" rtlCol="0">
            <a:spAutoFit/>
          </a:bodyPr>
          <a:lstStyle/>
          <a:p>
            <a:r>
              <a:rPr lang="en-US" sz="1400" dirty="0">
                <a:solidFill>
                  <a:schemeClr val="bg1">
                    <a:lumMod val="50000"/>
                  </a:schemeClr>
                </a:solidFill>
              </a:rPr>
              <a:t>Admission Type</a:t>
            </a:r>
          </a:p>
        </p:txBody>
      </p:sp>
      <p:sp>
        <p:nvSpPr>
          <p:cNvPr id="14" name="TextBox 13">
            <a:extLst>
              <a:ext uri="{FF2B5EF4-FFF2-40B4-BE49-F238E27FC236}">
                <a16:creationId xmlns:a16="http://schemas.microsoft.com/office/drawing/2014/main" id="{DEAF9D13-4773-7DCE-01C6-D05CC52F87A6}"/>
              </a:ext>
            </a:extLst>
          </p:cNvPr>
          <p:cNvSpPr txBox="1"/>
          <p:nvPr/>
        </p:nvSpPr>
        <p:spPr>
          <a:xfrm>
            <a:off x="6428655" y="6368805"/>
            <a:ext cx="1338469" cy="307777"/>
          </a:xfrm>
          <a:prstGeom prst="rect">
            <a:avLst/>
          </a:prstGeom>
          <a:noFill/>
        </p:spPr>
        <p:txBody>
          <a:bodyPr wrap="square" rtlCol="0">
            <a:spAutoFit/>
          </a:bodyPr>
          <a:lstStyle/>
          <a:p>
            <a:r>
              <a:rPr lang="en-US" sz="1400" dirty="0">
                <a:solidFill>
                  <a:schemeClr val="bg1">
                    <a:lumMod val="65000"/>
                  </a:schemeClr>
                </a:solidFill>
              </a:rPr>
              <a:t>Total Amount</a:t>
            </a:r>
          </a:p>
        </p:txBody>
      </p:sp>
      <p:sp>
        <p:nvSpPr>
          <p:cNvPr id="15" name="TextBox 14">
            <a:extLst>
              <a:ext uri="{FF2B5EF4-FFF2-40B4-BE49-F238E27FC236}">
                <a16:creationId xmlns:a16="http://schemas.microsoft.com/office/drawing/2014/main" id="{0E52E945-6100-6F92-8714-DCDB1816B751}"/>
              </a:ext>
            </a:extLst>
          </p:cNvPr>
          <p:cNvSpPr txBox="1"/>
          <p:nvPr/>
        </p:nvSpPr>
        <p:spPr>
          <a:xfrm rot="16200000">
            <a:off x="5645795" y="2292856"/>
            <a:ext cx="1565721" cy="307777"/>
          </a:xfrm>
          <a:prstGeom prst="rect">
            <a:avLst/>
          </a:prstGeom>
          <a:noFill/>
        </p:spPr>
        <p:txBody>
          <a:bodyPr wrap="square" rtlCol="0">
            <a:spAutoFit/>
          </a:bodyPr>
          <a:lstStyle/>
          <a:p>
            <a:r>
              <a:rPr lang="en-US" sz="1400" dirty="0">
                <a:solidFill>
                  <a:schemeClr val="bg1">
                    <a:lumMod val="65000"/>
                  </a:schemeClr>
                </a:solidFill>
              </a:rPr>
              <a:t>Insurance Payer</a:t>
            </a:r>
          </a:p>
        </p:txBody>
      </p:sp>
      <p:pic>
        <p:nvPicPr>
          <p:cNvPr id="17" name="Picture 16">
            <a:extLst>
              <a:ext uri="{FF2B5EF4-FFF2-40B4-BE49-F238E27FC236}">
                <a16:creationId xmlns:a16="http://schemas.microsoft.com/office/drawing/2014/main" id="{7D25CAEA-2873-7125-5E1E-BEDA16BA6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2543" y="1922293"/>
            <a:ext cx="5332045" cy="4446511"/>
          </a:xfrm>
          <a:prstGeom prst="rect">
            <a:avLst/>
          </a:prstGeom>
        </p:spPr>
      </p:pic>
      <p:pic>
        <p:nvPicPr>
          <p:cNvPr id="19" name="Picture 18">
            <a:extLst>
              <a:ext uri="{FF2B5EF4-FFF2-40B4-BE49-F238E27FC236}">
                <a16:creationId xmlns:a16="http://schemas.microsoft.com/office/drawing/2014/main" id="{CCD4D1D7-F7DD-E2CD-D29E-81D4E00AE54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8835" y="1922292"/>
            <a:ext cx="4630623" cy="4446511"/>
          </a:xfrm>
          <a:prstGeom prst="rect">
            <a:avLst/>
          </a:prstGeom>
        </p:spPr>
      </p:pic>
    </p:spTree>
    <p:extLst>
      <p:ext uri="{BB962C8B-B14F-4D97-AF65-F5344CB8AC3E}">
        <p14:creationId xmlns:p14="http://schemas.microsoft.com/office/powerpoint/2010/main" val="35829347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CA0299F-3DBC-DC9C-92FB-785065EAF921}"/>
              </a:ext>
            </a:extLst>
          </p:cNvPr>
          <p:cNvSpPr txBox="1"/>
          <p:nvPr/>
        </p:nvSpPr>
        <p:spPr>
          <a:xfrm>
            <a:off x="530086" y="324678"/>
            <a:ext cx="11131828" cy="523220"/>
          </a:xfrm>
          <a:prstGeom prst="rect">
            <a:avLst/>
          </a:prstGeom>
          <a:noFill/>
        </p:spPr>
        <p:txBody>
          <a:bodyPr wrap="square" rtlCol="0">
            <a:spAutoFit/>
          </a:bodyPr>
          <a:lstStyle/>
          <a:p>
            <a:r>
              <a:rPr lang="en-US" sz="2800" b="1" dirty="0"/>
              <a:t>COMORBIDITY, AGE AND GENDER ON HOSPITAL WORKLOAD</a:t>
            </a:r>
          </a:p>
        </p:txBody>
      </p:sp>
      <p:sp>
        <p:nvSpPr>
          <p:cNvPr id="6" name="TextBox 5">
            <a:extLst>
              <a:ext uri="{FF2B5EF4-FFF2-40B4-BE49-F238E27FC236}">
                <a16:creationId xmlns:a16="http://schemas.microsoft.com/office/drawing/2014/main" id="{72E01172-28F7-23FE-5376-420FB6B6243D}"/>
              </a:ext>
            </a:extLst>
          </p:cNvPr>
          <p:cNvSpPr txBox="1"/>
          <p:nvPr/>
        </p:nvSpPr>
        <p:spPr>
          <a:xfrm>
            <a:off x="8212034" y="1134570"/>
            <a:ext cx="3472071" cy="861774"/>
          </a:xfrm>
          <a:prstGeom prst="rect">
            <a:avLst/>
          </a:prstGeom>
          <a:noFill/>
        </p:spPr>
        <p:txBody>
          <a:bodyPr wrap="square" rtlCol="0">
            <a:spAutoFit/>
          </a:bodyPr>
          <a:lstStyle/>
          <a:p>
            <a:r>
              <a:rPr lang="en-US" sz="1200" b="1" dirty="0"/>
              <a:t>Gender distribution is equally balanced across conditions, with </a:t>
            </a:r>
            <a:r>
              <a:rPr lang="en-US" sz="1200" b="1" dirty="0">
                <a:solidFill>
                  <a:srgbClr val="92D050"/>
                </a:solidFill>
              </a:rPr>
              <a:t>male</a:t>
            </a:r>
            <a:r>
              <a:rPr lang="en-US" sz="1200" b="1" dirty="0"/>
              <a:t> slightly dominating in both diabetes and asthma while the </a:t>
            </a:r>
            <a:r>
              <a:rPr lang="en-US" sz="1200" b="1" dirty="0">
                <a:solidFill>
                  <a:srgbClr val="92D050"/>
                </a:solidFill>
              </a:rPr>
              <a:t>female</a:t>
            </a:r>
            <a:r>
              <a:rPr lang="en-US" sz="1200" b="1" dirty="0"/>
              <a:t> leading in cancer</a:t>
            </a:r>
            <a:r>
              <a:rPr lang="en-US" sz="1400" b="1" dirty="0"/>
              <a:t>.</a:t>
            </a:r>
          </a:p>
        </p:txBody>
      </p:sp>
      <p:sp>
        <p:nvSpPr>
          <p:cNvPr id="7" name="TextBox 6">
            <a:extLst>
              <a:ext uri="{FF2B5EF4-FFF2-40B4-BE49-F238E27FC236}">
                <a16:creationId xmlns:a16="http://schemas.microsoft.com/office/drawing/2014/main" id="{AD1ED7F8-9982-227E-F966-807C27893DDE}"/>
              </a:ext>
            </a:extLst>
          </p:cNvPr>
          <p:cNvSpPr txBox="1"/>
          <p:nvPr/>
        </p:nvSpPr>
        <p:spPr>
          <a:xfrm>
            <a:off x="4359964" y="1134570"/>
            <a:ext cx="3472071" cy="646331"/>
          </a:xfrm>
          <a:prstGeom prst="rect">
            <a:avLst/>
          </a:prstGeom>
          <a:noFill/>
        </p:spPr>
        <p:txBody>
          <a:bodyPr wrap="square" rtlCol="0">
            <a:spAutoFit/>
          </a:bodyPr>
          <a:lstStyle/>
          <a:p>
            <a:r>
              <a:rPr lang="en-US" sz="1200" b="1" dirty="0">
                <a:solidFill>
                  <a:srgbClr val="00B0F0"/>
                </a:solidFill>
              </a:rPr>
              <a:t>Patients aging 56 and above </a:t>
            </a:r>
            <a:r>
              <a:rPr lang="en-US" sz="1200" b="1" dirty="0"/>
              <a:t>had the highest total sum length of stay among other age groups </a:t>
            </a:r>
          </a:p>
        </p:txBody>
      </p:sp>
      <p:sp>
        <p:nvSpPr>
          <p:cNvPr id="8" name="TextBox 7">
            <a:extLst>
              <a:ext uri="{FF2B5EF4-FFF2-40B4-BE49-F238E27FC236}">
                <a16:creationId xmlns:a16="http://schemas.microsoft.com/office/drawing/2014/main" id="{51386421-310F-55ED-0BD6-EBCF15E75C25}"/>
              </a:ext>
            </a:extLst>
          </p:cNvPr>
          <p:cNvSpPr txBox="1"/>
          <p:nvPr/>
        </p:nvSpPr>
        <p:spPr>
          <a:xfrm>
            <a:off x="600660" y="1134570"/>
            <a:ext cx="3472071" cy="461665"/>
          </a:xfrm>
          <a:prstGeom prst="rect">
            <a:avLst/>
          </a:prstGeom>
          <a:noFill/>
        </p:spPr>
        <p:txBody>
          <a:bodyPr wrap="square" rtlCol="0">
            <a:spAutoFit/>
          </a:bodyPr>
          <a:lstStyle/>
          <a:p>
            <a:r>
              <a:rPr lang="en-US" sz="1200" b="1" dirty="0"/>
              <a:t>The Burden Of Chronic Conditions: </a:t>
            </a:r>
            <a:r>
              <a:rPr lang="en-US" sz="1200" b="1" dirty="0">
                <a:solidFill>
                  <a:srgbClr val="92D050"/>
                </a:solidFill>
              </a:rPr>
              <a:t>Diabetes, Cancer And Asthma </a:t>
            </a:r>
            <a:r>
              <a:rPr lang="en-US" sz="1200" b="1" dirty="0"/>
              <a:t>had the most impact</a:t>
            </a:r>
          </a:p>
        </p:txBody>
      </p:sp>
      <p:pic>
        <p:nvPicPr>
          <p:cNvPr id="12" name="Picture 11">
            <a:extLst>
              <a:ext uri="{FF2B5EF4-FFF2-40B4-BE49-F238E27FC236}">
                <a16:creationId xmlns:a16="http://schemas.microsoft.com/office/drawing/2014/main" id="{4CFBEC7D-C18F-BFD2-F1B6-6E82A216E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383" y="1948069"/>
            <a:ext cx="3357113" cy="4147931"/>
          </a:xfrm>
          <a:prstGeom prst="rect">
            <a:avLst/>
          </a:prstGeom>
        </p:spPr>
      </p:pic>
      <p:pic>
        <p:nvPicPr>
          <p:cNvPr id="18" name="Picture 17">
            <a:extLst>
              <a:ext uri="{FF2B5EF4-FFF2-40B4-BE49-F238E27FC236}">
                <a16:creationId xmlns:a16="http://schemas.microsoft.com/office/drawing/2014/main" id="{EAA438DD-E793-FDCD-AE6B-647C47FCC7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7741" y="1965568"/>
            <a:ext cx="2965511" cy="4130432"/>
          </a:xfrm>
          <a:prstGeom prst="rect">
            <a:avLst/>
          </a:prstGeom>
        </p:spPr>
      </p:pic>
      <p:sp>
        <p:nvSpPr>
          <p:cNvPr id="23" name="Rectangle 22">
            <a:extLst>
              <a:ext uri="{FF2B5EF4-FFF2-40B4-BE49-F238E27FC236}">
                <a16:creationId xmlns:a16="http://schemas.microsoft.com/office/drawing/2014/main" id="{A4C7E37C-C67F-A5E0-20B2-AEF823960A23}"/>
              </a:ext>
            </a:extLst>
          </p:cNvPr>
          <p:cNvSpPr/>
          <p:nvPr/>
        </p:nvSpPr>
        <p:spPr>
          <a:xfrm>
            <a:off x="8693426" y="2531165"/>
            <a:ext cx="3017183" cy="152400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7A3C82CA-94EF-B0E0-CDAD-421009A32E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19812" y="1948069"/>
            <a:ext cx="3139453" cy="4147931"/>
          </a:xfrm>
          <a:prstGeom prst="rect">
            <a:avLst/>
          </a:prstGeom>
        </p:spPr>
      </p:pic>
      <p:sp>
        <p:nvSpPr>
          <p:cNvPr id="25" name="TextBox 24">
            <a:extLst>
              <a:ext uri="{FF2B5EF4-FFF2-40B4-BE49-F238E27FC236}">
                <a16:creationId xmlns:a16="http://schemas.microsoft.com/office/drawing/2014/main" id="{4716639A-EDA8-752B-8A9C-85313EF38984}"/>
              </a:ext>
            </a:extLst>
          </p:cNvPr>
          <p:cNvSpPr txBox="1"/>
          <p:nvPr/>
        </p:nvSpPr>
        <p:spPr>
          <a:xfrm>
            <a:off x="808383" y="6096000"/>
            <a:ext cx="1875182" cy="307777"/>
          </a:xfrm>
          <a:prstGeom prst="rect">
            <a:avLst/>
          </a:prstGeom>
          <a:noFill/>
        </p:spPr>
        <p:txBody>
          <a:bodyPr wrap="square" rtlCol="0">
            <a:spAutoFit/>
          </a:bodyPr>
          <a:lstStyle/>
          <a:p>
            <a:r>
              <a:rPr lang="en-US" sz="1400" dirty="0">
                <a:solidFill>
                  <a:schemeClr val="bg1">
                    <a:lumMod val="50000"/>
                  </a:schemeClr>
                </a:solidFill>
              </a:rPr>
              <a:t>Total Patient</a:t>
            </a:r>
          </a:p>
        </p:txBody>
      </p:sp>
      <p:sp>
        <p:nvSpPr>
          <p:cNvPr id="26" name="TextBox 25">
            <a:extLst>
              <a:ext uri="{FF2B5EF4-FFF2-40B4-BE49-F238E27FC236}">
                <a16:creationId xmlns:a16="http://schemas.microsoft.com/office/drawing/2014/main" id="{58A5F81A-C944-C2DB-447F-FD6E6AF8EEFF}"/>
              </a:ext>
            </a:extLst>
          </p:cNvPr>
          <p:cNvSpPr txBox="1"/>
          <p:nvPr/>
        </p:nvSpPr>
        <p:spPr>
          <a:xfrm rot="16200000">
            <a:off x="-227519" y="2731771"/>
            <a:ext cx="1875182" cy="307777"/>
          </a:xfrm>
          <a:prstGeom prst="rect">
            <a:avLst/>
          </a:prstGeom>
          <a:noFill/>
        </p:spPr>
        <p:txBody>
          <a:bodyPr wrap="square" rtlCol="0">
            <a:spAutoFit/>
          </a:bodyPr>
          <a:lstStyle/>
          <a:p>
            <a:r>
              <a:rPr lang="en-US" sz="1400" dirty="0">
                <a:solidFill>
                  <a:schemeClr val="bg1">
                    <a:lumMod val="50000"/>
                  </a:schemeClr>
                </a:solidFill>
              </a:rPr>
              <a:t>Medical Conditions</a:t>
            </a:r>
          </a:p>
        </p:txBody>
      </p:sp>
      <p:sp>
        <p:nvSpPr>
          <p:cNvPr id="27" name="TextBox 26">
            <a:extLst>
              <a:ext uri="{FF2B5EF4-FFF2-40B4-BE49-F238E27FC236}">
                <a16:creationId xmlns:a16="http://schemas.microsoft.com/office/drawing/2014/main" id="{15E0728D-F0B4-FCD2-A5A2-7290388678E2}"/>
              </a:ext>
            </a:extLst>
          </p:cNvPr>
          <p:cNvSpPr txBox="1"/>
          <p:nvPr/>
        </p:nvSpPr>
        <p:spPr>
          <a:xfrm>
            <a:off x="4359964" y="6095999"/>
            <a:ext cx="1875182" cy="307777"/>
          </a:xfrm>
          <a:prstGeom prst="rect">
            <a:avLst/>
          </a:prstGeom>
          <a:noFill/>
        </p:spPr>
        <p:txBody>
          <a:bodyPr wrap="square" rtlCol="0">
            <a:spAutoFit/>
          </a:bodyPr>
          <a:lstStyle/>
          <a:p>
            <a:r>
              <a:rPr lang="en-US" sz="1400" dirty="0">
                <a:solidFill>
                  <a:schemeClr val="bg1">
                    <a:lumMod val="50000"/>
                  </a:schemeClr>
                </a:solidFill>
              </a:rPr>
              <a:t>Age Group</a:t>
            </a:r>
          </a:p>
        </p:txBody>
      </p:sp>
      <p:sp>
        <p:nvSpPr>
          <p:cNvPr id="28" name="TextBox 27">
            <a:extLst>
              <a:ext uri="{FF2B5EF4-FFF2-40B4-BE49-F238E27FC236}">
                <a16:creationId xmlns:a16="http://schemas.microsoft.com/office/drawing/2014/main" id="{6A88F438-88CF-F9EB-3B2B-673FC521D9DD}"/>
              </a:ext>
            </a:extLst>
          </p:cNvPr>
          <p:cNvSpPr txBox="1"/>
          <p:nvPr/>
        </p:nvSpPr>
        <p:spPr>
          <a:xfrm rot="16200000">
            <a:off x="3553658" y="2731771"/>
            <a:ext cx="1875182" cy="307777"/>
          </a:xfrm>
          <a:prstGeom prst="rect">
            <a:avLst/>
          </a:prstGeom>
          <a:noFill/>
        </p:spPr>
        <p:txBody>
          <a:bodyPr wrap="square" rtlCol="0">
            <a:spAutoFit/>
          </a:bodyPr>
          <a:lstStyle/>
          <a:p>
            <a:r>
              <a:rPr lang="en-US" sz="1400" dirty="0">
                <a:solidFill>
                  <a:schemeClr val="bg1">
                    <a:lumMod val="50000"/>
                  </a:schemeClr>
                </a:solidFill>
              </a:rPr>
              <a:t>Sun of Length  of stay</a:t>
            </a:r>
          </a:p>
        </p:txBody>
      </p:sp>
      <p:sp>
        <p:nvSpPr>
          <p:cNvPr id="29" name="TextBox 28">
            <a:extLst>
              <a:ext uri="{FF2B5EF4-FFF2-40B4-BE49-F238E27FC236}">
                <a16:creationId xmlns:a16="http://schemas.microsoft.com/office/drawing/2014/main" id="{887F7540-DC73-547A-F9FA-D2A6760F905A}"/>
              </a:ext>
            </a:extLst>
          </p:cNvPr>
          <p:cNvSpPr txBox="1"/>
          <p:nvPr/>
        </p:nvSpPr>
        <p:spPr>
          <a:xfrm rot="16200000">
            <a:off x="7467937" y="2655954"/>
            <a:ext cx="1875182" cy="307777"/>
          </a:xfrm>
          <a:prstGeom prst="rect">
            <a:avLst/>
          </a:prstGeom>
          <a:noFill/>
        </p:spPr>
        <p:txBody>
          <a:bodyPr wrap="square" rtlCol="0">
            <a:spAutoFit/>
          </a:bodyPr>
          <a:lstStyle/>
          <a:p>
            <a:r>
              <a:rPr lang="en-US" sz="1400" dirty="0">
                <a:solidFill>
                  <a:schemeClr val="bg1">
                    <a:lumMod val="50000"/>
                  </a:schemeClr>
                </a:solidFill>
              </a:rPr>
              <a:t>Medical Conditions</a:t>
            </a:r>
          </a:p>
        </p:txBody>
      </p:sp>
      <p:sp>
        <p:nvSpPr>
          <p:cNvPr id="30" name="TextBox 29">
            <a:extLst>
              <a:ext uri="{FF2B5EF4-FFF2-40B4-BE49-F238E27FC236}">
                <a16:creationId xmlns:a16="http://schemas.microsoft.com/office/drawing/2014/main" id="{F8ADAB13-8E61-3244-4651-DA85CBA17B8C}"/>
              </a:ext>
            </a:extLst>
          </p:cNvPr>
          <p:cNvSpPr txBox="1"/>
          <p:nvPr/>
        </p:nvSpPr>
        <p:spPr>
          <a:xfrm>
            <a:off x="8559416" y="6095998"/>
            <a:ext cx="1875182" cy="307777"/>
          </a:xfrm>
          <a:prstGeom prst="rect">
            <a:avLst/>
          </a:prstGeom>
          <a:noFill/>
        </p:spPr>
        <p:txBody>
          <a:bodyPr wrap="square" rtlCol="0">
            <a:spAutoFit/>
          </a:bodyPr>
          <a:lstStyle/>
          <a:p>
            <a:r>
              <a:rPr lang="en-US" sz="1400" dirty="0">
                <a:solidFill>
                  <a:schemeClr val="bg1">
                    <a:lumMod val="50000"/>
                  </a:schemeClr>
                </a:solidFill>
              </a:rPr>
              <a:t>Total Patient</a:t>
            </a:r>
          </a:p>
        </p:txBody>
      </p:sp>
    </p:spTree>
    <p:extLst>
      <p:ext uri="{BB962C8B-B14F-4D97-AF65-F5344CB8AC3E}">
        <p14:creationId xmlns:p14="http://schemas.microsoft.com/office/powerpoint/2010/main" val="3291452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4D783C1-54CB-046E-5040-6C724EEBEE87}"/>
              </a:ext>
            </a:extLst>
          </p:cNvPr>
          <p:cNvSpPr txBox="1"/>
          <p:nvPr/>
        </p:nvSpPr>
        <p:spPr>
          <a:xfrm>
            <a:off x="430695" y="265043"/>
            <a:ext cx="11330610" cy="954107"/>
          </a:xfrm>
          <a:prstGeom prst="rect">
            <a:avLst/>
          </a:prstGeom>
          <a:noFill/>
        </p:spPr>
        <p:txBody>
          <a:bodyPr wrap="square" rtlCol="0">
            <a:spAutoFit/>
          </a:bodyPr>
          <a:lstStyle/>
          <a:p>
            <a:r>
              <a:rPr lang="en-US" sz="2800" b="1" dirty="0">
                <a:solidFill>
                  <a:schemeClr val="tx2">
                    <a:lumMod val="75000"/>
                    <a:lumOff val="25000"/>
                  </a:schemeClr>
                </a:solidFill>
              </a:rPr>
              <a:t>ABNORMAL</a:t>
            </a:r>
            <a:r>
              <a:rPr lang="en-US" sz="2800" b="1" dirty="0"/>
              <a:t> RESULT HIGHLIGHTS ONGOING DISEASES BURNDEN AND CARE GAPS</a:t>
            </a:r>
          </a:p>
        </p:txBody>
      </p:sp>
      <p:sp>
        <p:nvSpPr>
          <p:cNvPr id="6" name="TextBox 5">
            <a:extLst>
              <a:ext uri="{FF2B5EF4-FFF2-40B4-BE49-F238E27FC236}">
                <a16:creationId xmlns:a16="http://schemas.microsoft.com/office/drawing/2014/main" id="{8E2775DD-A37B-7183-2DB8-C776F36970FB}"/>
              </a:ext>
            </a:extLst>
          </p:cNvPr>
          <p:cNvSpPr txBox="1"/>
          <p:nvPr/>
        </p:nvSpPr>
        <p:spPr>
          <a:xfrm>
            <a:off x="8706678" y="1431235"/>
            <a:ext cx="3054627" cy="830997"/>
          </a:xfrm>
          <a:prstGeom prst="rect">
            <a:avLst/>
          </a:prstGeom>
          <a:noFill/>
        </p:spPr>
        <p:txBody>
          <a:bodyPr wrap="square" rtlCol="0">
            <a:spAutoFit/>
          </a:bodyPr>
          <a:lstStyle/>
          <a:p>
            <a:r>
              <a:rPr lang="en-US" sz="1600" b="1" dirty="0">
                <a:solidFill>
                  <a:schemeClr val="tx2">
                    <a:lumMod val="75000"/>
                    <a:lumOff val="25000"/>
                  </a:schemeClr>
                </a:solidFill>
              </a:rPr>
              <a:t>Over  One-third of patients show uncontrolled or active conditions</a:t>
            </a:r>
          </a:p>
        </p:txBody>
      </p:sp>
      <p:pic>
        <p:nvPicPr>
          <p:cNvPr id="12" name="Picture 11">
            <a:extLst>
              <a:ext uri="{FF2B5EF4-FFF2-40B4-BE49-F238E27FC236}">
                <a16:creationId xmlns:a16="http://schemas.microsoft.com/office/drawing/2014/main" id="{9213DD49-EE9F-564B-FA0E-91CE3E9C9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033" y="1431236"/>
            <a:ext cx="7203549" cy="4664764"/>
          </a:xfrm>
          <a:prstGeom prst="rect">
            <a:avLst/>
          </a:prstGeom>
        </p:spPr>
      </p:pic>
      <p:sp>
        <p:nvSpPr>
          <p:cNvPr id="13" name="TextBox 12">
            <a:extLst>
              <a:ext uri="{FF2B5EF4-FFF2-40B4-BE49-F238E27FC236}">
                <a16:creationId xmlns:a16="http://schemas.microsoft.com/office/drawing/2014/main" id="{94B71DFF-255D-D38A-C388-07F61447770C}"/>
              </a:ext>
            </a:extLst>
          </p:cNvPr>
          <p:cNvSpPr txBox="1"/>
          <p:nvPr/>
        </p:nvSpPr>
        <p:spPr>
          <a:xfrm>
            <a:off x="2133600" y="1616765"/>
            <a:ext cx="1364974" cy="369332"/>
          </a:xfrm>
          <a:prstGeom prst="rect">
            <a:avLst/>
          </a:prstGeom>
          <a:noFill/>
        </p:spPr>
        <p:txBody>
          <a:bodyPr wrap="square" rtlCol="0">
            <a:spAutoFit/>
          </a:bodyPr>
          <a:lstStyle/>
          <a:p>
            <a:r>
              <a:rPr lang="en-US" dirty="0">
                <a:solidFill>
                  <a:schemeClr val="tx2">
                    <a:lumMod val="75000"/>
                    <a:lumOff val="25000"/>
                  </a:schemeClr>
                </a:solidFill>
              </a:rPr>
              <a:t>125(36.4%)</a:t>
            </a:r>
          </a:p>
        </p:txBody>
      </p:sp>
      <p:sp>
        <p:nvSpPr>
          <p:cNvPr id="16" name="TextBox 15">
            <a:extLst>
              <a:ext uri="{FF2B5EF4-FFF2-40B4-BE49-F238E27FC236}">
                <a16:creationId xmlns:a16="http://schemas.microsoft.com/office/drawing/2014/main" id="{FED552D8-F9E6-26F6-69B6-CF35FAF59482}"/>
              </a:ext>
            </a:extLst>
          </p:cNvPr>
          <p:cNvSpPr txBox="1"/>
          <p:nvPr/>
        </p:nvSpPr>
        <p:spPr>
          <a:xfrm>
            <a:off x="4029654" y="1793076"/>
            <a:ext cx="1364974" cy="369332"/>
          </a:xfrm>
          <a:prstGeom prst="rect">
            <a:avLst/>
          </a:prstGeom>
          <a:noFill/>
        </p:spPr>
        <p:txBody>
          <a:bodyPr wrap="square" rtlCol="0">
            <a:spAutoFit/>
          </a:bodyPr>
          <a:lstStyle/>
          <a:p>
            <a:r>
              <a:rPr lang="en-US" dirty="0">
                <a:solidFill>
                  <a:schemeClr val="bg1">
                    <a:lumMod val="65000"/>
                  </a:schemeClr>
                </a:solidFill>
              </a:rPr>
              <a:t>119(34.7%)</a:t>
            </a:r>
          </a:p>
        </p:txBody>
      </p:sp>
    </p:spTree>
    <p:extLst>
      <p:ext uri="{BB962C8B-B14F-4D97-AF65-F5344CB8AC3E}">
        <p14:creationId xmlns:p14="http://schemas.microsoft.com/office/powerpoint/2010/main" val="25896240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69560D4-943F-EC58-0214-A54BDAAA2C2E}"/>
              </a:ext>
            </a:extLst>
          </p:cNvPr>
          <p:cNvSpPr txBox="1"/>
          <p:nvPr/>
        </p:nvSpPr>
        <p:spPr>
          <a:xfrm>
            <a:off x="4557091" y="363785"/>
            <a:ext cx="3077817" cy="523220"/>
          </a:xfrm>
          <a:prstGeom prst="rect">
            <a:avLst/>
          </a:prstGeom>
          <a:noFill/>
        </p:spPr>
        <p:txBody>
          <a:bodyPr wrap="square" rtlCol="0">
            <a:spAutoFit/>
          </a:bodyPr>
          <a:lstStyle/>
          <a:p>
            <a:r>
              <a:rPr lang="en-US" sz="2800" b="1" dirty="0"/>
              <a:t>Recommendation</a:t>
            </a:r>
          </a:p>
        </p:txBody>
      </p:sp>
      <p:sp>
        <p:nvSpPr>
          <p:cNvPr id="13" name="TextBox 12">
            <a:extLst>
              <a:ext uri="{FF2B5EF4-FFF2-40B4-BE49-F238E27FC236}">
                <a16:creationId xmlns:a16="http://schemas.microsoft.com/office/drawing/2014/main" id="{CAB79668-C881-99EA-01C0-DFDF51A0392A}"/>
              </a:ext>
            </a:extLst>
          </p:cNvPr>
          <p:cNvSpPr txBox="1"/>
          <p:nvPr/>
        </p:nvSpPr>
        <p:spPr>
          <a:xfrm>
            <a:off x="901148" y="1298677"/>
            <a:ext cx="4333460" cy="2523768"/>
          </a:xfrm>
          <a:prstGeom prst="rect">
            <a:avLst/>
          </a:prstGeom>
          <a:noFill/>
        </p:spPr>
        <p:txBody>
          <a:bodyPr wrap="square" rtlCol="0">
            <a:spAutoFit/>
          </a:bodyPr>
          <a:lstStyle/>
          <a:p>
            <a:r>
              <a:rPr lang="en-US" sz="2000" b="1" dirty="0"/>
              <a:t>Optimize Elective Admission Throughput.</a:t>
            </a:r>
          </a:p>
          <a:p>
            <a:endParaRPr lang="en-US" sz="2000" b="1" dirty="0"/>
          </a:p>
          <a:p>
            <a:r>
              <a:rPr lang="en-US" sz="1600" dirty="0"/>
              <a:t>Elective cases are profitable but resource intensive. Theirs is need to introduce enhanced recovery protocols and preoperative optimization, this can shorten length of stay while maintaining care quality</a:t>
            </a:r>
          </a:p>
          <a:p>
            <a:endParaRPr lang="en-US" dirty="0"/>
          </a:p>
        </p:txBody>
      </p:sp>
      <p:sp>
        <p:nvSpPr>
          <p:cNvPr id="14" name="TextBox 13">
            <a:extLst>
              <a:ext uri="{FF2B5EF4-FFF2-40B4-BE49-F238E27FC236}">
                <a16:creationId xmlns:a16="http://schemas.microsoft.com/office/drawing/2014/main" id="{564FDBD2-3D2E-C70C-1EF4-3B5C6CBAC543}"/>
              </a:ext>
            </a:extLst>
          </p:cNvPr>
          <p:cNvSpPr txBox="1"/>
          <p:nvPr/>
        </p:nvSpPr>
        <p:spPr>
          <a:xfrm>
            <a:off x="6785113" y="1298677"/>
            <a:ext cx="4333461" cy="2523768"/>
          </a:xfrm>
          <a:prstGeom prst="rect">
            <a:avLst/>
          </a:prstGeom>
          <a:noFill/>
        </p:spPr>
        <p:txBody>
          <a:bodyPr wrap="square" rtlCol="0">
            <a:spAutoFit/>
          </a:bodyPr>
          <a:lstStyle/>
          <a:p>
            <a:r>
              <a:rPr lang="en-US" sz="2000" b="1" dirty="0"/>
              <a:t>Enhance Emergency Care Efficiency.</a:t>
            </a:r>
          </a:p>
          <a:p>
            <a:endParaRPr lang="en-US" sz="2000" b="1" dirty="0"/>
          </a:p>
          <a:p>
            <a:r>
              <a:rPr lang="en-US" sz="1600" dirty="0"/>
              <a:t>Emergency admission are vital for hospital reputation and patient safety. By using Data driven triage and Rapid Assessment Units, this can reduce congestion and lower the cost per emergency episode. </a:t>
            </a:r>
          </a:p>
          <a:p>
            <a:endParaRPr lang="en-US" dirty="0"/>
          </a:p>
        </p:txBody>
      </p:sp>
      <p:sp>
        <p:nvSpPr>
          <p:cNvPr id="15" name="TextBox 14">
            <a:extLst>
              <a:ext uri="{FF2B5EF4-FFF2-40B4-BE49-F238E27FC236}">
                <a16:creationId xmlns:a16="http://schemas.microsoft.com/office/drawing/2014/main" id="{83D3A93E-9B72-C27A-7164-90C13F411B83}"/>
              </a:ext>
            </a:extLst>
          </p:cNvPr>
          <p:cNvSpPr txBox="1"/>
          <p:nvPr/>
        </p:nvSpPr>
        <p:spPr>
          <a:xfrm>
            <a:off x="901148" y="4164052"/>
            <a:ext cx="4333460" cy="2215991"/>
          </a:xfrm>
          <a:prstGeom prst="rect">
            <a:avLst/>
          </a:prstGeom>
          <a:noFill/>
        </p:spPr>
        <p:txBody>
          <a:bodyPr wrap="square" rtlCol="0">
            <a:spAutoFit/>
          </a:bodyPr>
          <a:lstStyle/>
          <a:p>
            <a:r>
              <a:rPr lang="en-US" sz="2000" b="1" dirty="0"/>
              <a:t>Insurance and Cost Strategy.</a:t>
            </a:r>
          </a:p>
          <a:p>
            <a:endParaRPr lang="en-US" sz="2000" b="1" dirty="0"/>
          </a:p>
          <a:p>
            <a:r>
              <a:rPr lang="en-US" sz="1600" dirty="0"/>
              <a:t>To reduce concentration risk, there is need explore value based reimbursement models and outcome-linked insurance agreements , encouraging shared accountability between hospital and insurer</a:t>
            </a:r>
          </a:p>
          <a:p>
            <a:endParaRPr lang="en-US" dirty="0"/>
          </a:p>
        </p:txBody>
      </p:sp>
      <p:sp>
        <p:nvSpPr>
          <p:cNvPr id="16" name="TextBox 15">
            <a:extLst>
              <a:ext uri="{FF2B5EF4-FFF2-40B4-BE49-F238E27FC236}">
                <a16:creationId xmlns:a16="http://schemas.microsoft.com/office/drawing/2014/main" id="{C09E59B5-49D5-8C5A-B8F0-26773E57FCD3}"/>
              </a:ext>
            </a:extLst>
          </p:cNvPr>
          <p:cNvSpPr txBox="1"/>
          <p:nvPr/>
        </p:nvSpPr>
        <p:spPr>
          <a:xfrm>
            <a:off x="6785113" y="4164052"/>
            <a:ext cx="4333460" cy="2277547"/>
          </a:xfrm>
          <a:prstGeom prst="rect">
            <a:avLst/>
          </a:prstGeom>
          <a:noFill/>
        </p:spPr>
        <p:txBody>
          <a:bodyPr wrap="square" rtlCol="0">
            <a:spAutoFit/>
          </a:bodyPr>
          <a:lstStyle/>
          <a:p>
            <a:r>
              <a:rPr lang="en-US" sz="2000" b="1" dirty="0"/>
              <a:t>Predictive Analytics for Risk Management</a:t>
            </a:r>
          </a:p>
          <a:p>
            <a:endParaRPr lang="en-US" sz="2000" b="1" dirty="0"/>
          </a:p>
          <a:p>
            <a:r>
              <a:rPr lang="en-US" sz="1600" dirty="0"/>
              <a:t>Use demographics and diagnostic data to build predictive model for abnormal out comes , allowing proactive intervention and better bed management</a:t>
            </a:r>
          </a:p>
          <a:p>
            <a:endParaRPr lang="en-US" dirty="0"/>
          </a:p>
        </p:txBody>
      </p:sp>
    </p:spTree>
    <p:extLst>
      <p:ext uri="{BB962C8B-B14F-4D97-AF65-F5344CB8AC3E}">
        <p14:creationId xmlns:p14="http://schemas.microsoft.com/office/powerpoint/2010/main" val="3270490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48B9AA7F-5743-A151-D7CF-FA6C37DA2646}"/>
              </a:ext>
            </a:extLst>
          </p:cNvPr>
          <p:cNvSpPr/>
          <p:nvPr/>
        </p:nvSpPr>
        <p:spPr>
          <a:xfrm>
            <a:off x="10694504" y="0"/>
            <a:ext cx="1497496" cy="6858000"/>
          </a:xfrm>
          <a:prstGeom prst="rect">
            <a:avLst/>
          </a:prstGeom>
          <a:solidFill>
            <a:srgbClr val="F5F5F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64173BF2-A3E1-B09F-4B7C-EA415BECC193}"/>
              </a:ext>
            </a:extLst>
          </p:cNvPr>
          <p:cNvSpPr/>
          <p:nvPr/>
        </p:nvSpPr>
        <p:spPr>
          <a:xfrm>
            <a:off x="11754678" y="0"/>
            <a:ext cx="437322" cy="6858000"/>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id="{B094E25C-C766-10F4-48C1-166FFDE729DA}"/>
              </a:ext>
            </a:extLst>
          </p:cNvPr>
          <p:cNvSpPr/>
          <p:nvPr/>
        </p:nvSpPr>
        <p:spPr>
          <a:xfrm>
            <a:off x="11224591" y="0"/>
            <a:ext cx="437322" cy="6858000"/>
          </a:xfrm>
          <a:prstGeom prst="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423D7FF9-E786-EAAB-A422-85BB4409B052}"/>
              </a:ext>
            </a:extLst>
          </p:cNvPr>
          <p:cNvSpPr/>
          <p:nvPr/>
        </p:nvSpPr>
        <p:spPr>
          <a:xfrm>
            <a:off x="10694504" y="0"/>
            <a:ext cx="437322" cy="6858000"/>
          </a:xfrm>
          <a:prstGeom prst="rect">
            <a:avLst/>
          </a:prstGeom>
          <a:solidFill>
            <a:srgbClr val="2E602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2382A55-EAEF-B812-BEFE-8204D0FDDD7E}"/>
              </a:ext>
            </a:extLst>
          </p:cNvPr>
          <p:cNvSpPr txBox="1"/>
          <p:nvPr/>
        </p:nvSpPr>
        <p:spPr>
          <a:xfrm>
            <a:off x="4444746" y="2505670"/>
            <a:ext cx="3459601" cy="923330"/>
          </a:xfrm>
          <a:prstGeom prst="rect">
            <a:avLst/>
          </a:prstGeom>
          <a:noFill/>
        </p:spPr>
        <p:txBody>
          <a:bodyPr wrap="none" rtlCol="0">
            <a:spAutoFit/>
          </a:bodyPr>
          <a:lstStyle/>
          <a:p>
            <a:r>
              <a:rPr lang="en-US" sz="5400" b="1" dirty="0"/>
              <a:t>APPENDIX</a:t>
            </a:r>
          </a:p>
        </p:txBody>
      </p:sp>
    </p:spTree>
    <p:extLst>
      <p:ext uri="{BB962C8B-B14F-4D97-AF65-F5344CB8AC3E}">
        <p14:creationId xmlns:p14="http://schemas.microsoft.com/office/powerpoint/2010/main" val="2951323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2279</TotalTime>
  <Words>736</Words>
  <Application>Microsoft Office PowerPoint</Application>
  <PresentationFormat>Widescreen</PresentationFormat>
  <Paragraphs>157</Paragraphs>
  <Slides>13</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Aptos</vt:lpstr>
      <vt:lpstr>Aptos Display</vt:lpstr>
      <vt:lpstr>Arial</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Overview</vt:lpstr>
      <vt:lpstr>Cost and Insurance </vt:lpstr>
      <vt:lpstr>Patient Profile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nzubechicaleb00@gmail.com</dc:creator>
  <cp:lastModifiedBy>nzubechicaleb00@gmail.com</cp:lastModifiedBy>
  <cp:revision>25</cp:revision>
  <dcterms:created xsi:type="dcterms:W3CDTF">2025-10-16T19:08:46Z</dcterms:created>
  <dcterms:modified xsi:type="dcterms:W3CDTF">2025-10-25T20:28:03Z</dcterms:modified>
</cp:coreProperties>
</file>