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7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2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3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8C8B-2E15-4BF5-8D4E-E15764CB027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67C4-4BC4-42B2-AD22-D3C5B36B9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5"/>
          <p:cNvSpPr txBox="1">
            <a:spLocks/>
          </p:cNvSpPr>
          <p:nvPr/>
        </p:nvSpPr>
        <p:spPr>
          <a:xfrm>
            <a:off x="143508" y="1628800"/>
            <a:ext cx="8856984" cy="127902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28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중에 </a:t>
            </a:r>
            <a:r>
              <a:rPr lang="en-US" altLang="ko-KR" sz="28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반려동물을 기르고 있는 친구는 얼마나 될까</a:t>
            </a:r>
            <a:r>
              <a:rPr lang="en-US" altLang="ko-KR" sz="32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Shape 195"/>
          <p:cNvSpPr txBox="1">
            <a:spLocks/>
          </p:cNvSpPr>
          <p:nvPr/>
        </p:nvSpPr>
        <p:spPr>
          <a:xfrm>
            <a:off x="165820" y="150855"/>
            <a:ext cx="1344419" cy="279475"/>
          </a:xfrm>
          <a:prstGeom prst="rect">
            <a:avLst/>
          </a:prstGeom>
        </p:spPr>
        <p:txBody>
          <a:bodyPr anchor="b" anchorCtr="0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기초통계학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116632"/>
            <a:ext cx="525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중에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반려동물을 기르고 있는 친구는 얼마나 될까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323528" y="1411029"/>
                <a:ext cx="6935014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𝑝</m:t>
                    </m:r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solidFill>
                      <a:schemeClr val="tx1">
                        <a:lumMod val="75000"/>
                      </a:schemeClr>
                    </a:solidFill>
                    <a:latin typeface="+mj-ea"/>
                    <a:ea typeface="+mj-ea"/>
                  </a:rPr>
                  <a:t>= </a:t>
                </a:r>
                <a:r>
                  <a:rPr lang="ko-KR" altLang="en-US" sz="2000" dirty="0" smtClean="0">
                    <a:solidFill>
                      <a:prstClr val="black">
                        <a:lumMod val="75000"/>
                      </a:prstClr>
                    </a:solidFill>
                  </a:rPr>
                  <a:t>반려동물을 기르고 있는 사람들의 </a:t>
                </a:r>
                <a:r>
                  <a:rPr lang="ko-KR" altLang="en-US" sz="2000" dirty="0" err="1" smtClean="0">
                    <a:solidFill>
                      <a:prstClr val="black">
                        <a:lumMod val="75000"/>
                      </a:prstClr>
                    </a:solidFill>
                  </a:rPr>
                  <a:t>모비율</a:t>
                </a:r>
                <a:endParaRPr lang="en-US" altLang="ko-KR" sz="2000" dirty="0" smtClean="0">
                  <a:solidFill>
                    <a:prstClr val="black">
                      <a:lumMod val="75000"/>
                    </a:prstClr>
                  </a:solidFill>
                </a:endParaRPr>
              </a:p>
              <a:p>
                <a:endParaRPr lang="en-US" altLang="ko-KR" sz="2000" dirty="0">
                  <a:solidFill>
                    <a:prstClr val="black">
                      <a:lumMod val="75000"/>
                    </a:prst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 :</m:t>
                    </m:r>
                    <m:r>
                      <a:rPr lang="en-US" altLang="ko-KR" sz="2000" b="0" i="1" smtClean="0">
                        <a:latin typeface="Cambria Math"/>
                      </a:rPr>
                      <m:t>𝑝</m:t>
                    </m:r>
                    <m:r>
                      <a:rPr lang="en-US" altLang="ko-KR" sz="2000" b="0" i="1" smtClean="0">
                        <a:latin typeface="Cambria Math"/>
                      </a:rPr>
                      <m:t>=0.2</m:t>
                    </m:r>
                  </m:oMath>
                </a14:m>
                <a:r>
                  <a:rPr lang="ko-KR" altLang="en-US" sz="2000" dirty="0" smtClean="0"/>
                  <a:t> 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 :</m:t>
                    </m:r>
                    <m:r>
                      <a:rPr lang="en-US" altLang="ko-KR" sz="2000" b="0" i="1" smtClean="0">
                        <a:latin typeface="Cambria Math"/>
                      </a:rPr>
                      <m:t>𝑝</m:t>
                    </m:r>
                    <m:r>
                      <a:rPr lang="en-US" altLang="ko-KR" sz="2000" b="0" i="1" smtClean="0">
                        <a:latin typeface="Cambria Math"/>
                      </a:rPr>
                      <m:t>&gt;0.2</m:t>
                    </m:r>
                  </m:oMath>
                </a14:m>
                <a:endParaRPr lang="en-US" altLang="ko-KR" sz="2000" b="0" dirty="0" smtClean="0"/>
              </a:p>
              <a:p>
                <a:endParaRPr lang="en-US" altLang="ko-KR" sz="2000" b="0" i="1" dirty="0" smtClean="0">
                  <a:latin typeface="Cambria Math"/>
                </a:endParaRPr>
              </a:p>
              <a:p>
                <a:r>
                  <a:rPr lang="en-US" altLang="ko-KR" sz="2000" dirty="0" smtClean="0"/>
                  <a:t>40</a:t>
                </a:r>
                <a:r>
                  <a:rPr lang="ko-KR" altLang="en-US" sz="2000" dirty="0" smtClean="0"/>
                  <a:t>명의 응답자 중</a:t>
                </a:r>
                <a:r>
                  <a:rPr lang="en-US" altLang="ko-KR" sz="2000" dirty="0" smtClean="0"/>
                  <a:t>, 10</a:t>
                </a:r>
                <a:r>
                  <a:rPr lang="ko-KR" altLang="en-US" sz="2000" dirty="0" smtClean="0"/>
                  <a:t>명이 반려동물을 기르고 있다고 응답</a:t>
                </a:r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altLang="ko-KR" sz="2000" b="0" i="1" dirty="0" smtClean="0">
                  <a:latin typeface="Cambria Math"/>
                </a:endParaRPr>
              </a:p>
              <a:p>
                <a:pPr/>
                <a:endParaRPr lang="en-US" altLang="ko-KR" sz="2000" i="1" dirty="0" smtClean="0">
                  <a:latin typeface="Cambria Math"/>
                  <a:ea typeface="Cambria Math"/>
                </a:endParaRPr>
              </a:p>
              <a:p>
                <a:pPr/>
                <a:r>
                  <a:rPr lang="ko-KR" altLang="en-US" sz="2000" dirty="0" smtClean="0">
                    <a:latin typeface="+mn-ea"/>
                  </a:rPr>
                  <a:t>유의수준</a:t>
                </a:r>
                <a:r>
                  <a:rPr lang="ko-KR" altLang="en-US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ko-KR" altLang="en-US" sz="2000" dirty="0" smtClean="0"/>
                  <a:t> 에서 검정</a:t>
                </a:r>
                <a:endParaRPr lang="ko-KR" altLang="en-US" sz="2000" dirty="0"/>
              </a:p>
              <a:p>
                <a:endParaRPr lang="en-US" altLang="ko-KR" sz="2000" dirty="0" smtClean="0"/>
              </a:p>
              <a:p>
                <a:endParaRPr lang="ko-KR" altLang="en-US" sz="2000" dirty="0"/>
              </a:p>
              <a:p>
                <a:r>
                  <a:rPr lang="en-US" altLang="ko-KR" sz="2000" dirty="0" smtClean="0">
                    <a:solidFill>
                      <a:schemeClr val="tx1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ko-KR" altLang="en-US" sz="20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1029"/>
                <a:ext cx="6935014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879" t="-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16632"/>
            <a:ext cx="525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중에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반려동물을 기르고 있는 친구는 얼마나 될까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764704"/>
            <a:ext cx="48965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n &lt;- 40 #</a:t>
            </a:r>
            <a:r>
              <a:rPr lang="ko-KR" altLang="en-US" sz="1600" dirty="0">
                <a:solidFill>
                  <a:srgbClr val="0000FF"/>
                </a:solidFill>
              </a:rPr>
              <a:t>표본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phat &lt;- 0.25 #</a:t>
            </a:r>
            <a:r>
              <a:rPr lang="ko-KR" altLang="en-US" sz="1600" dirty="0">
                <a:solidFill>
                  <a:srgbClr val="0000FF"/>
                </a:solidFill>
              </a:rPr>
              <a:t>표본비율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r>
              <a:rPr lang="en-US" altLang="ko-KR" sz="1600" dirty="0" err="1">
                <a:solidFill>
                  <a:srgbClr val="0000FF"/>
                </a:solidFill>
              </a:rPr>
              <a:t>pzero</a:t>
            </a:r>
            <a:r>
              <a:rPr lang="en-US" altLang="ko-KR" sz="1600" dirty="0">
                <a:solidFill>
                  <a:srgbClr val="0000FF"/>
                </a:solidFill>
              </a:rPr>
              <a:t> &lt;- 0.2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alpha &lt;- 0.05 #</a:t>
            </a:r>
            <a:r>
              <a:rPr lang="ko-KR" altLang="en-US" sz="1600" dirty="0">
                <a:solidFill>
                  <a:srgbClr val="0000FF"/>
                </a:solidFill>
              </a:rPr>
              <a:t>유의수준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r>
              <a:rPr lang="en-US" altLang="ko-KR" sz="1600" dirty="0" err="1">
                <a:solidFill>
                  <a:srgbClr val="0000FF"/>
                </a:solidFill>
              </a:rPr>
              <a:t>z_alpha</a:t>
            </a:r>
            <a:r>
              <a:rPr lang="en-US" altLang="ko-KR" sz="1600" dirty="0">
                <a:solidFill>
                  <a:srgbClr val="0000FF"/>
                </a:solidFill>
              </a:rPr>
              <a:t> &lt;- </a:t>
            </a:r>
            <a:r>
              <a:rPr lang="en-US" altLang="ko-KR" sz="1600" dirty="0" err="1">
                <a:solidFill>
                  <a:srgbClr val="0000FF"/>
                </a:solidFill>
              </a:rPr>
              <a:t>qnorm</a:t>
            </a:r>
            <a:r>
              <a:rPr lang="en-US" altLang="ko-KR" sz="1600" dirty="0">
                <a:solidFill>
                  <a:srgbClr val="0000FF"/>
                </a:solidFill>
              </a:rPr>
              <a:t>(1 - alpha)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r>
              <a:rPr lang="en-US" altLang="ko-KR" sz="1600" dirty="0" err="1">
                <a:solidFill>
                  <a:srgbClr val="0000FF"/>
                </a:solidFill>
              </a:rPr>
              <a:t>z_alpha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fontAlgn="base"/>
            <a:r>
              <a:rPr lang="en-US" altLang="ko-KR" sz="1600" dirty="0"/>
              <a:t>[1] 1.644854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# </a:t>
            </a:r>
            <a:r>
              <a:rPr lang="ko-KR" altLang="en-US" sz="1600" dirty="0">
                <a:solidFill>
                  <a:srgbClr val="0000FF"/>
                </a:solidFill>
              </a:rPr>
              <a:t>검정통계량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z &lt;- (phat - </a:t>
            </a:r>
            <a:r>
              <a:rPr lang="en-US" altLang="ko-KR" sz="1600" dirty="0" err="1">
                <a:solidFill>
                  <a:srgbClr val="0000FF"/>
                </a:solidFill>
              </a:rPr>
              <a:t>pzero</a:t>
            </a:r>
            <a:r>
              <a:rPr lang="en-US" altLang="ko-KR" sz="1600" dirty="0">
                <a:solidFill>
                  <a:srgbClr val="0000FF"/>
                </a:solidFill>
              </a:rPr>
              <a:t>) / </a:t>
            </a:r>
            <a:r>
              <a:rPr lang="en-US" altLang="ko-KR" sz="1600" dirty="0" err="1">
                <a:solidFill>
                  <a:srgbClr val="0000FF"/>
                </a:solidFill>
              </a:rPr>
              <a:t>sqrt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pzero</a:t>
            </a:r>
            <a:r>
              <a:rPr lang="en-US" altLang="ko-KR" sz="1600" dirty="0">
                <a:solidFill>
                  <a:srgbClr val="0000FF"/>
                </a:solidFill>
              </a:rPr>
              <a:t>*(1 </a:t>
            </a:r>
            <a:r>
              <a:rPr lang="en-US" altLang="ko-KR" sz="1600" dirty="0" smtClean="0">
                <a:solidFill>
                  <a:srgbClr val="0000FF"/>
                </a:solidFill>
              </a:rPr>
              <a:t>-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pzero</a:t>
            </a:r>
            <a:r>
              <a:rPr lang="en-US" altLang="ko-KR" sz="1600" dirty="0">
                <a:solidFill>
                  <a:srgbClr val="0000FF"/>
                </a:solidFill>
              </a:rPr>
              <a:t>)/n)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z</a:t>
            </a:r>
          </a:p>
          <a:p>
            <a:pPr fontAlgn="base"/>
            <a:r>
              <a:rPr lang="en-US" altLang="ko-KR" sz="1600" dirty="0"/>
              <a:t>[1] 0.7905694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# p-</a:t>
            </a:r>
            <a:r>
              <a:rPr lang="ko-KR" altLang="en-US" sz="1600" dirty="0">
                <a:solidFill>
                  <a:srgbClr val="0000FF"/>
                </a:solidFill>
              </a:rPr>
              <a:t>값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r>
              <a:rPr lang="en-US" altLang="ko-KR" sz="1600" dirty="0" err="1">
                <a:solidFill>
                  <a:srgbClr val="0000FF"/>
                </a:solidFill>
              </a:rPr>
              <a:t>pvalue</a:t>
            </a:r>
            <a:r>
              <a:rPr lang="en-US" altLang="ko-KR" sz="1600" dirty="0">
                <a:solidFill>
                  <a:srgbClr val="0000FF"/>
                </a:solidFill>
              </a:rPr>
              <a:t> &lt;- 1 - </a:t>
            </a:r>
            <a:r>
              <a:rPr lang="en-US" altLang="ko-KR" sz="1600" dirty="0" err="1">
                <a:solidFill>
                  <a:srgbClr val="0000FF"/>
                </a:solidFill>
              </a:rPr>
              <a:t>pnorm</a:t>
            </a:r>
            <a:r>
              <a:rPr lang="en-US" altLang="ko-KR" sz="1600" dirty="0">
                <a:solidFill>
                  <a:srgbClr val="0000FF"/>
                </a:solidFill>
              </a:rPr>
              <a:t>(z)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  <a:r>
              <a:rPr lang="en-US" altLang="ko-KR" sz="1600" dirty="0" err="1">
                <a:solidFill>
                  <a:srgbClr val="0000FF"/>
                </a:solidFill>
              </a:rPr>
              <a:t>pvalue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fontAlgn="base"/>
            <a:r>
              <a:rPr lang="en-US" altLang="ko-KR" sz="1600" dirty="0"/>
              <a:t>[1] 0.2145977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</a:t>
            </a:r>
          </a:p>
          <a:p>
            <a:pPr fontAlgn="base"/>
            <a:r>
              <a:rPr lang="en-US" altLang="ko-KR" sz="1600" dirty="0">
                <a:solidFill>
                  <a:srgbClr val="0000FF"/>
                </a:solidFill>
              </a:rPr>
              <a:t>&gt; print(c(z ,</a:t>
            </a:r>
            <a:r>
              <a:rPr lang="en-US" altLang="ko-KR" sz="1600" dirty="0" err="1">
                <a:solidFill>
                  <a:srgbClr val="0000FF"/>
                </a:solidFill>
              </a:rPr>
              <a:t>z_alpha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</a:rPr>
              <a:t>pvalue</a:t>
            </a:r>
            <a:r>
              <a:rPr lang="en-US" altLang="ko-KR" sz="1600" dirty="0">
                <a:solidFill>
                  <a:srgbClr val="0000FF"/>
                </a:solidFill>
              </a:rPr>
              <a:t>))</a:t>
            </a:r>
          </a:p>
          <a:p>
            <a:pPr fontAlgn="base"/>
            <a:r>
              <a:rPr lang="en-US" altLang="ko-KR" sz="1600" dirty="0"/>
              <a:t>[1] 0.7905694 1.6448536 0.2145977</a:t>
            </a:r>
          </a:p>
        </p:txBody>
      </p:sp>
    </p:spTree>
    <p:extLst>
      <p:ext uri="{BB962C8B-B14F-4D97-AF65-F5344CB8AC3E}">
        <p14:creationId xmlns:p14="http://schemas.microsoft.com/office/powerpoint/2010/main" val="20144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525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중에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반려동물을 기르고 있는 친구는 얼마나 될까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23528" y="1411029"/>
                <a:ext cx="6935014" cy="5344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를 기각시키기 위한 </a:t>
                </a:r>
                <a:r>
                  <a:rPr lang="ko-KR" altLang="en-US" sz="2000" dirty="0" err="1" smtClean="0"/>
                  <a:t>기각역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𝑅</m:t>
                    </m:r>
                    <m:r>
                      <a:rPr lang="en-US" altLang="ko-KR" sz="2000" b="0" i="1" smtClean="0">
                        <a:latin typeface="Cambria Math"/>
                      </a:rPr>
                      <m:t> : </m:t>
                    </m:r>
                    <m:r>
                      <a:rPr lang="en-US" altLang="ko-KR" sz="2000" b="0" i="1" smtClean="0">
                        <a:latin typeface="Cambria Math"/>
                      </a:rPr>
                      <m:t>𝑧</m:t>
                    </m:r>
                    <m:r>
                      <a:rPr lang="en-US" altLang="ko-KR" sz="2000" b="0" i="1" smtClean="0">
                        <a:latin typeface="Cambria Math"/>
                      </a:rPr>
                      <m:t> ≥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/>
                <a:endParaRPr lang="en-US" altLang="ko-KR" sz="2000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𝑧</m:t>
                    </m:r>
                    <m:r>
                      <a:rPr lang="en-US" altLang="ko-KR" sz="2000" b="0" i="1" smtClean="0">
                        <a:latin typeface="Cambria Math"/>
                      </a:rPr>
                      <m:t>=0.7906</m:t>
                    </m:r>
                  </m:oMath>
                </a14:m>
                <a:r>
                  <a:rPr lang="ko-KR" altLang="en-US" sz="2000" dirty="0" smtClean="0"/>
                  <a:t>  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sz="200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=1.6449</m:t>
                    </m:r>
                  </m:oMath>
                </a14:m>
                <a:endParaRPr lang="en-US" altLang="ko-KR" sz="2000" dirty="0" smtClean="0"/>
              </a:p>
              <a:p>
                <a:pPr/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ko-KR" altLang="en-US" sz="2000" b="0" i="1" smtClean="0">
                          <a:latin typeface="Cambria Math"/>
                        </a:rPr>
                        <m:t>을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기각할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수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없다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/>
                <a:endParaRPr lang="en-US" altLang="ko-KR" sz="2000" dirty="0" smtClean="0"/>
              </a:p>
              <a:p>
                <a:pPr/>
                <a:r>
                  <a:rPr lang="ko-KR" altLang="en-US" sz="2000" dirty="0" smtClean="0"/>
                  <a:t>반려동물을 기르는 친구가 </a:t>
                </a:r>
                <a:r>
                  <a:rPr lang="en-US" altLang="ko-KR" sz="2000" dirty="0" smtClean="0"/>
                  <a:t>0.2 </a:t>
                </a:r>
                <a:r>
                  <a:rPr lang="ko-KR" altLang="en-US" sz="2000" dirty="0" smtClean="0"/>
                  <a:t>이상이라고 할 수 없다</a:t>
                </a:r>
                <a:r>
                  <a:rPr lang="en-US" altLang="ko-KR" sz="2000" dirty="0" smtClean="0"/>
                  <a:t>.</a:t>
                </a:r>
                <a:endParaRPr lang="ko-KR" altLang="en-US" sz="2000" dirty="0"/>
              </a:p>
              <a:p>
                <a:pPr/>
                <a:endParaRPr lang="en-US" altLang="ko-KR" sz="2000" dirty="0" smtClean="0"/>
              </a:p>
              <a:p>
                <a:pPr/>
                <a:r>
                  <a:rPr lang="en-US" altLang="ko-KR" sz="2000" dirty="0" smtClean="0"/>
                  <a:t>p-</a:t>
                </a:r>
                <a:r>
                  <a:rPr lang="ko-KR" altLang="en-US" sz="2000" dirty="0" smtClean="0"/>
                  <a:t>값 </a:t>
                </a:r>
                <a:r>
                  <a:rPr lang="en-US" altLang="ko-KR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0.2146</m:t>
                    </m:r>
                  </m:oMath>
                </a14:m>
                <a:r>
                  <a:rPr lang="en-US" altLang="ko-KR" sz="2000" b="0" dirty="0" smtClean="0"/>
                  <a:t> (</a:t>
                </a:r>
                <a:r>
                  <a:rPr lang="ko-KR" altLang="en-US" sz="2000" b="0" dirty="0" smtClean="0"/>
                  <a:t>최소 유의수준</a:t>
                </a:r>
                <a:r>
                  <a:rPr lang="en-US" altLang="ko-KR" sz="2000" b="0" dirty="0" smtClean="0"/>
                  <a:t>)</a:t>
                </a:r>
              </a:p>
              <a:p>
                <a:pPr/>
                <a:endParaRPr lang="en-US" altLang="ko-KR" sz="2000" dirty="0"/>
              </a:p>
              <a:p>
                <a:pPr/>
                <a:r>
                  <a:rPr lang="ko-KR" altLang="en-US" sz="2000" dirty="0" smtClean="0"/>
                  <a:t>따라서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유의수준이 약 </a:t>
                </a:r>
                <a:r>
                  <a:rPr lang="en-US" altLang="ko-KR" sz="2000" dirty="0" smtClean="0"/>
                  <a:t>21% </a:t>
                </a:r>
                <a:r>
                  <a:rPr lang="ko-KR" altLang="en-US" sz="2000" dirty="0" smtClean="0"/>
                  <a:t>일 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ko-KR" altLang="en-US" sz="2000" b="0" i="1" smtClean="0">
                        <a:latin typeface="Cambria Math"/>
                      </a:rPr>
                      <m:t>을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기각할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있다</m:t>
                    </m:r>
                    <m:r>
                      <a:rPr lang="en-US" altLang="ko-KR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ko-KR" altLang="en-US" sz="2000" dirty="0"/>
              </a:p>
              <a:p>
                <a:pPr/>
                <a:endParaRPr lang="en-US" altLang="ko-KR" sz="2000" b="0" dirty="0" smtClean="0"/>
              </a:p>
              <a:p>
                <a:pPr/>
                <a:endParaRPr lang="en-US" altLang="ko-KR" sz="2000" dirty="0" smtClean="0"/>
              </a:p>
              <a:p>
                <a:pPr/>
                <a:endParaRPr lang="ko-KR" altLang="en-US" sz="2000" dirty="0"/>
              </a:p>
              <a:p>
                <a:r>
                  <a:rPr lang="ko-KR" altLang="en-US" sz="2000" dirty="0" smtClean="0"/>
                  <a:t> </a:t>
                </a:r>
                <a:endParaRPr lang="en-US" altLang="ko-KR" sz="2000" dirty="0" smtClean="0"/>
              </a:p>
              <a:p>
                <a:endParaRPr lang="ko-KR" altLang="en-US" sz="2000" dirty="0"/>
              </a:p>
              <a:p>
                <a:r>
                  <a:rPr lang="en-US" altLang="ko-KR" sz="2000" dirty="0" smtClean="0">
                    <a:solidFill>
                      <a:schemeClr val="tx1">
                        <a:lumMod val="75000"/>
                      </a:schemeClr>
                    </a:solidFill>
                    <a:latin typeface="+mj-ea"/>
                    <a:ea typeface="+mj-ea"/>
                  </a:rPr>
                  <a:t> </a:t>
                </a:r>
                <a:endParaRPr lang="ko-KR" altLang="en-US" sz="20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1029"/>
                <a:ext cx="6935014" cy="5344027"/>
              </a:xfrm>
              <a:prstGeom prst="rect">
                <a:avLst/>
              </a:prstGeom>
              <a:blipFill rotWithShape="1">
                <a:blip r:embed="rId2"/>
                <a:stretch>
                  <a:fillRect l="-879" t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학교\2019-2\기초통계학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86" y="980728"/>
            <a:ext cx="5848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116632"/>
            <a:ext cx="525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친구들 중에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반려동물을 기르고 있는 친구는 얼마나 될까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5172785" y="4437112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785" y="4437112"/>
                <a:ext cx="3826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084167" y="4437112"/>
                <a:ext cx="499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7" y="4437112"/>
                <a:ext cx="49981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277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친구들 중에  반려동물을 기르고 있는 친구는 얼마나 될까?</dc:title>
  <dc:creator>연우&amp;민주</dc:creator>
  <cp:lastModifiedBy>연우&amp;민주</cp:lastModifiedBy>
  <cp:revision>5</cp:revision>
  <dcterms:created xsi:type="dcterms:W3CDTF">2019-11-05T05:43:52Z</dcterms:created>
  <dcterms:modified xsi:type="dcterms:W3CDTF">2019-11-05T06:24:05Z</dcterms:modified>
</cp:coreProperties>
</file>