
<file path=[Content_Types].xml><?xml version="1.0" encoding="utf-8"?>
<Types xmlns="http://schemas.openxmlformats.org/package/2006/content-types">
  <Default Extension="jpeg" ContentType="image/jpeg"/>
  <Default Extension="jp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95" r:id="rId1"/>
  </p:sldMasterIdLst>
  <p:notesMasterIdLst>
    <p:notesMasterId r:id="rId23"/>
  </p:notesMasterIdLst>
  <p:sldIdLst>
    <p:sldId id="261" r:id="rId2"/>
    <p:sldId id="299" r:id="rId3"/>
    <p:sldId id="286" r:id="rId4"/>
    <p:sldId id="287" r:id="rId5"/>
    <p:sldId id="267" r:id="rId6"/>
    <p:sldId id="300" r:id="rId7"/>
    <p:sldId id="268" r:id="rId8"/>
    <p:sldId id="289" r:id="rId9"/>
    <p:sldId id="269" r:id="rId10"/>
    <p:sldId id="290" r:id="rId11"/>
    <p:sldId id="291" r:id="rId12"/>
    <p:sldId id="292" r:id="rId13"/>
    <p:sldId id="293" r:id="rId14"/>
    <p:sldId id="295" r:id="rId15"/>
    <p:sldId id="296" r:id="rId16"/>
    <p:sldId id="301" r:id="rId17"/>
    <p:sldId id="297" r:id="rId18"/>
    <p:sldId id="298" r:id="rId19"/>
    <p:sldId id="302" r:id="rId20"/>
    <p:sldId id="303" r:id="rId21"/>
    <p:sldId id="285" r:id="rId22"/>
  </p:sldIdLst>
  <p:sldSz cx="18288000" cy="10287000"/>
  <p:notesSz cx="18288000" cy="10287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1" d="100"/>
          <a:sy n="41" d="100"/>
        </p:scale>
        <p:origin x="82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8T08:30:09.443"/>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8T08:30:11.164"/>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1AD00E70-2FC5-4CAF-B3F8-1BB5FCEC6581}" type="datetimeFigureOut">
              <a:rPr lang="en-GB" smtClean="0"/>
              <a:t>29/05/2024</a:t>
            </a:fld>
            <a:endParaRPr lang="en-GB"/>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3276DCE7-CF93-4D55-BBAE-164C378942B5}" type="slidenum">
              <a:rPr lang="en-GB" smtClean="0"/>
              <a:t>‹#›</a:t>
            </a:fld>
            <a:endParaRPr lang="en-GB"/>
          </a:p>
        </p:txBody>
      </p:sp>
    </p:spTree>
    <p:extLst>
      <p:ext uri="{BB962C8B-B14F-4D97-AF65-F5344CB8AC3E}">
        <p14:creationId xmlns:p14="http://schemas.microsoft.com/office/powerpoint/2010/main" val="447849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32433" y="2171701"/>
            <a:ext cx="13238487" cy="4994372"/>
          </a:xfrm>
        </p:spPr>
        <p:txBody>
          <a:bodyPr anchor="b"/>
          <a:lstStyle>
            <a:lvl1pPr>
              <a:defRPr sz="10800"/>
            </a:lvl1pPr>
          </a:lstStyle>
          <a:p>
            <a:r>
              <a:rPr lang="en-US"/>
              <a:t>Click to edit Master title style</a:t>
            </a:r>
            <a:endParaRPr lang="en-US" dirty="0"/>
          </a:p>
        </p:txBody>
      </p:sp>
      <p:sp>
        <p:nvSpPr>
          <p:cNvPr id="3" name="Subtitle 2"/>
          <p:cNvSpPr>
            <a:spLocks noGrp="1"/>
          </p:cNvSpPr>
          <p:nvPr>
            <p:ph type="subTitle" idx="1"/>
          </p:nvPr>
        </p:nvSpPr>
        <p:spPr>
          <a:xfrm>
            <a:off x="1732433" y="7166070"/>
            <a:ext cx="13238487" cy="1292130"/>
          </a:xfrm>
        </p:spPr>
        <p:txBody>
          <a:bodyPr anchor="t"/>
          <a:lstStyle>
            <a:lvl1pPr marL="0" indent="0" algn="l">
              <a:buNone/>
              <a:defRPr cap="all">
                <a:solidFill>
                  <a:schemeClr val="bg2">
                    <a:lumMod val="40000"/>
                    <a:lumOff val="60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5/29/2024</a:t>
            </a:fld>
            <a:endParaRPr lang="en-US"/>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F15528-21DE-4FAA-801E-634DDDAF4B2B}" type="slidenum">
              <a:rPr lang="en-GB" smtClean="0"/>
              <a:t>‹#›</a:t>
            </a:fld>
            <a:endParaRPr lang="en-GB"/>
          </a:p>
        </p:txBody>
      </p:sp>
    </p:spTree>
    <p:extLst>
      <p:ext uri="{BB962C8B-B14F-4D97-AF65-F5344CB8AC3E}">
        <p14:creationId xmlns:p14="http://schemas.microsoft.com/office/powerpoint/2010/main" val="1776975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5" y="7200880"/>
            <a:ext cx="13238486" cy="85010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32433" y="1028700"/>
            <a:ext cx="13238487" cy="546099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32434" y="8050988"/>
            <a:ext cx="13238484" cy="740568"/>
          </a:xfrm>
        </p:spPr>
        <p:txBody>
          <a:bodyPr>
            <a:normAutofit/>
          </a:bodyPr>
          <a:lstStyle>
            <a:lvl1pPr marL="0" indent="0">
              <a:buNone/>
              <a:defRPr sz="18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5/29/2024</a:t>
            </a:fld>
            <a:endParaRPr lang="en-US"/>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6F15528-21DE-4FAA-801E-634DDDAF4B2B}" type="slidenum">
              <a:rPr lang="en-GB" smtClean="0"/>
              <a:t>‹#›</a:t>
            </a:fld>
            <a:endParaRPr lang="en-GB"/>
          </a:p>
        </p:txBody>
      </p:sp>
    </p:spTree>
    <p:extLst>
      <p:ext uri="{BB962C8B-B14F-4D97-AF65-F5344CB8AC3E}">
        <p14:creationId xmlns:p14="http://schemas.microsoft.com/office/powerpoint/2010/main" val="137375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2" y="2171700"/>
            <a:ext cx="13238489" cy="2971800"/>
          </a:xfrm>
        </p:spPr>
        <p:txBody>
          <a:bodyPr/>
          <a:lstStyle>
            <a:lvl1pPr>
              <a:defRPr sz="7200"/>
            </a:lvl1pPr>
          </a:lstStyle>
          <a:p>
            <a:r>
              <a:rPr lang="en-US"/>
              <a:t>Click to edit Master title style</a:t>
            </a:r>
            <a:endParaRPr lang="en-US" dirty="0"/>
          </a:p>
        </p:txBody>
      </p:sp>
      <p:sp>
        <p:nvSpPr>
          <p:cNvPr id="8" name="Text Placeholder 3"/>
          <p:cNvSpPr>
            <a:spLocks noGrp="1"/>
          </p:cNvSpPr>
          <p:nvPr>
            <p:ph type="body" sz="half" idx="2"/>
          </p:nvPr>
        </p:nvSpPr>
        <p:spPr>
          <a:xfrm>
            <a:off x="1732432" y="5486400"/>
            <a:ext cx="13238489" cy="35433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5/29/2024</a:t>
            </a:fld>
            <a:endParaRPr lang="en-US"/>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F15528-21DE-4FAA-801E-634DDDAF4B2B}" type="slidenum">
              <a:rPr lang="en-GB" smtClean="0"/>
              <a:t>‹#›</a:t>
            </a:fld>
            <a:endParaRPr lang="en-GB"/>
          </a:p>
        </p:txBody>
      </p:sp>
    </p:spTree>
    <p:extLst>
      <p:ext uri="{BB962C8B-B14F-4D97-AF65-F5344CB8AC3E}">
        <p14:creationId xmlns:p14="http://schemas.microsoft.com/office/powerpoint/2010/main" val="25569484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62202" y="2171700"/>
            <a:ext cx="11998973" cy="3485061"/>
          </a:xfrm>
        </p:spPr>
        <p:txBody>
          <a:bodyPr/>
          <a:lstStyle>
            <a:lvl1pPr>
              <a:defRPr sz="7200"/>
            </a:lvl1pPr>
          </a:lstStyle>
          <a:p>
            <a:r>
              <a:rPr lang="en-US"/>
              <a:t>Click to edit Master title style</a:t>
            </a:r>
            <a:endParaRPr lang="en-US" dirty="0"/>
          </a:p>
        </p:txBody>
      </p:sp>
      <p:sp>
        <p:nvSpPr>
          <p:cNvPr id="11" name="Text Placeholder 3"/>
          <p:cNvSpPr>
            <a:spLocks noGrp="1"/>
          </p:cNvSpPr>
          <p:nvPr>
            <p:ph type="body" sz="half" idx="14"/>
          </p:nvPr>
        </p:nvSpPr>
        <p:spPr>
          <a:xfrm>
            <a:off x="2895601" y="5656761"/>
            <a:ext cx="10919474" cy="513261"/>
          </a:xfrm>
        </p:spPr>
        <p:txBody>
          <a:bodyPr vert="horz" lIns="91440" tIns="45720" rIns="91440" bIns="45720" rtlCol="0" anchor="t">
            <a:normAutofit/>
          </a:bodyPr>
          <a:lstStyle>
            <a:lvl1pPr marL="0" indent="0">
              <a:buNone/>
              <a:defRPr lang="en-US" sz="2100" b="0" i="0" kern="1200" cap="small" dirty="0">
                <a:solidFill>
                  <a:schemeClr val="bg2">
                    <a:lumMod val="40000"/>
                    <a:lumOff val="60000"/>
                  </a:schemeClr>
                </a:solidFill>
                <a:latin typeface="+mj-lt"/>
                <a:ea typeface="+mj-ea"/>
                <a:cs typeface="+mj-cs"/>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marL="0" lvl="0" indent="0">
              <a:buNone/>
            </a:pPr>
            <a:r>
              <a:rPr lang="en-US"/>
              <a:t>Click to edit Master text styles</a:t>
            </a:r>
          </a:p>
        </p:txBody>
      </p:sp>
      <p:sp>
        <p:nvSpPr>
          <p:cNvPr id="10" name="Text Placeholder 3"/>
          <p:cNvSpPr>
            <a:spLocks noGrp="1"/>
          </p:cNvSpPr>
          <p:nvPr>
            <p:ph type="body" sz="half" idx="2"/>
          </p:nvPr>
        </p:nvSpPr>
        <p:spPr>
          <a:xfrm>
            <a:off x="1732432" y="6525986"/>
            <a:ext cx="13238489" cy="25146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5/29/2024</a:t>
            </a:fld>
            <a:endParaRPr lang="en-US"/>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F15528-21DE-4FAA-801E-634DDDAF4B2B}" type="slidenum">
              <a:rPr lang="en-GB" smtClean="0"/>
              <a:t>‹#›</a:t>
            </a:fld>
            <a:endParaRPr lang="en-GB"/>
          </a:p>
        </p:txBody>
      </p:sp>
      <p:sp>
        <p:nvSpPr>
          <p:cNvPr id="12" name="TextBox 11"/>
          <p:cNvSpPr txBox="1"/>
          <p:nvPr/>
        </p:nvSpPr>
        <p:spPr>
          <a:xfrm>
            <a:off x="1347443" y="1456880"/>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8300" dirty="0"/>
              <a:t>“</a:t>
            </a:r>
          </a:p>
        </p:txBody>
      </p:sp>
      <p:sp>
        <p:nvSpPr>
          <p:cNvPr id="15" name="TextBox 14"/>
          <p:cNvSpPr txBox="1"/>
          <p:nvPr/>
        </p:nvSpPr>
        <p:spPr>
          <a:xfrm>
            <a:off x="13995735" y="3920681"/>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8300" dirty="0"/>
              <a:t>”</a:t>
            </a:r>
          </a:p>
        </p:txBody>
      </p:sp>
    </p:spTree>
    <p:extLst>
      <p:ext uri="{BB962C8B-B14F-4D97-AF65-F5344CB8AC3E}">
        <p14:creationId xmlns:p14="http://schemas.microsoft.com/office/powerpoint/2010/main" val="2836140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732431" y="4686302"/>
            <a:ext cx="13238490" cy="2479770"/>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732432" y="7166072"/>
            <a:ext cx="13238489" cy="1290600"/>
          </a:xfrm>
        </p:spPr>
        <p:txBody>
          <a:bodyPr anchor="t"/>
          <a:lstStyle>
            <a:lvl1pPr marL="0" indent="0" algn="l">
              <a:buNone/>
              <a:defRPr sz="3000" cap="none">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5/29/2024</a:t>
            </a:fld>
            <a:endParaRPr lang="en-US"/>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F15528-21DE-4FAA-801E-634DDDAF4B2B}" type="slidenum">
              <a:rPr lang="en-GB" smtClean="0"/>
              <a:t>‹#›</a:t>
            </a:fld>
            <a:endParaRPr lang="en-GB"/>
          </a:p>
        </p:txBody>
      </p:sp>
    </p:spTree>
    <p:extLst>
      <p:ext uri="{BB962C8B-B14F-4D97-AF65-F5344CB8AC3E}">
        <p14:creationId xmlns:p14="http://schemas.microsoft.com/office/powerpoint/2010/main" val="29457321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949421" y="2971800"/>
            <a:ext cx="442029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6" name="Text Placeholder 3"/>
          <p:cNvSpPr>
            <a:spLocks noGrp="1"/>
          </p:cNvSpPr>
          <p:nvPr>
            <p:ph type="body" sz="half" idx="15"/>
          </p:nvPr>
        </p:nvSpPr>
        <p:spPr>
          <a:xfrm>
            <a:off x="978695" y="4000500"/>
            <a:ext cx="4391025"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Text Placeholder 4"/>
          <p:cNvSpPr>
            <a:spLocks noGrp="1"/>
          </p:cNvSpPr>
          <p:nvPr>
            <p:ph type="body" sz="quarter" idx="3"/>
          </p:nvPr>
        </p:nvSpPr>
        <p:spPr>
          <a:xfrm>
            <a:off x="5825489" y="2971800"/>
            <a:ext cx="4404362"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9" name="Text Placeholder 3"/>
          <p:cNvSpPr>
            <a:spLocks noGrp="1"/>
          </p:cNvSpPr>
          <p:nvPr>
            <p:ph type="body" sz="half" idx="16"/>
          </p:nvPr>
        </p:nvSpPr>
        <p:spPr>
          <a:xfrm>
            <a:off x="5809659" y="4000500"/>
            <a:ext cx="4420191"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14" name="Text Placeholder 4"/>
          <p:cNvSpPr>
            <a:spLocks noGrp="1"/>
          </p:cNvSpPr>
          <p:nvPr>
            <p:ph type="body" sz="quarter" idx="13"/>
          </p:nvPr>
        </p:nvSpPr>
        <p:spPr>
          <a:xfrm>
            <a:off x="10687051" y="2971800"/>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0" name="Text Placeholder 3"/>
          <p:cNvSpPr>
            <a:spLocks noGrp="1"/>
          </p:cNvSpPr>
          <p:nvPr>
            <p:ph type="body" sz="half" idx="17"/>
          </p:nvPr>
        </p:nvSpPr>
        <p:spPr>
          <a:xfrm>
            <a:off x="10687051" y="4000500"/>
            <a:ext cx="4398170"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cxnSp>
        <p:nvCxnSpPr>
          <p:cNvPr id="17" name="Straight Connector 16"/>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5/29/2024</a:t>
            </a:fld>
            <a:endParaRPr lang="en-US"/>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F15528-21DE-4FAA-801E-634DDDAF4B2B}" type="slidenum">
              <a:rPr lang="en-GB" smtClean="0"/>
              <a:t>‹#›</a:t>
            </a:fld>
            <a:endParaRPr lang="en-GB"/>
          </a:p>
        </p:txBody>
      </p:sp>
    </p:spTree>
    <p:extLst>
      <p:ext uri="{BB962C8B-B14F-4D97-AF65-F5344CB8AC3E}">
        <p14:creationId xmlns:p14="http://schemas.microsoft.com/office/powerpoint/2010/main" val="112444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978695" y="6376424"/>
            <a:ext cx="4410075"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9" name="Picture Placeholder 2"/>
          <p:cNvSpPr>
            <a:spLocks noGrp="1" noChangeAspect="1"/>
          </p:cNvSpPr>
          <p:nvPr>
            <p:ph type="pic" idx="15"/>
          </p:nvPr>
        </p:nvSpPr>
        <p:spPr>
          <a:xfrm>
            <a:off x="978695" y="3314700"/>
            <a:ext cx="4410075"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2" name="Text Placeholder 3"/>
          <p:cNvSpPr>
            <a:spLocks noGrp="1"/>
          </p:cNvSpPr>
          <p:nvPr>
            <p:ph type="body" sz="half" idx="18"/>
          </p:nvPr>
        </p:nvSpPr>
        <p:spPr>
          <a:xfrm>
            <a:off x="978695" y="7240817"/>
            <a:ext cx="4410075"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Text Placeholder 4"/>
          <p:cNvSpPr>
            <a:spLocks noGrp="1"/>
          </p:cNvSpPr>
          <p:nvPr>
            <p:ph type="body" sz="quarter" idx="3"/>
          </p:nvPr>
        </p:nvSpPr>
        <p:spPr>
          <a:xfrm>
            <a:off x="5834063" y="6376424"/>
            <a:ext cx="4395788"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30" name="Picture Placeholder 2"/>
          <p:cNvSpPr>
            <a:spLocks noGrp="1" noChangeAspect="1"/>
          </p:cNvSpPr>
          <p:nvPr>
            <p:ph type="pic" idx="21"/>
          </p:nvPr>
        </p:nvSpPr>
        <p:spPr>
          <a:xfrm>
            <a:off x="5834062" y="3314700"/>
            <a:ext cx="4395788"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3" name="Text Placeholder 3"/>
          <p:cNvSpPr>
            <a:spLocks noGrp="1"/>
          </p:cNvSpPr>
          <p:nvPr>
            <p:ph type="body" sz="half" idx="19"/>
          </p:nvPr>
        </p:nvSpPr>
        <p:spPr>
          <a:xfrm>
            <a:off x="5832033" y="7240816"/>
            <a:ext cx="4401609"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14" name="Text Placeholder 4"/>
          <p:cNvSpPr>
            <a:spLocks noGrp="1"/>
          </p:cNvSpPr>
          <p:nvPr>
            <p:ph type="body" sz="quarter" idx="13"/>
          </p:nvPr>
        </p:nvSpPr>
        <p:spPr>
          <a:xfrm>
            <a:off x="10687051" y="6376424"/>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31" name="Picture Placeholder 2"/>
          <p:cNvSpPr>
            <a:spLocks noGrp="1" noChangeAspect="1"/>
          </p:cNvSpPr>
          <p:nvPr>
            <p:ph type="pic" idx="22"/>
          </p:nvPr>
        </p:nvSpPr>
        <p:spPr>
          <a:xfrm>
            <a:off x="10687049" y="3314700"/>
            <a:ext cx="4398170"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4" name="Text Placeholder 3"/>
          <p:cNvSpPr>
            <a:spLocks noGrp="1"/>
          </p:cNvSpPr>
          <p:nvPr>
            <p:ph type="body" sz="half" idx="20"/>
          </p:nvPr>
        </p:nvSpPr>
        <p:spPr>
          <a:xfrm>
            <a:off x="10686863" y="7240813"/>
            <a:ext cx="4403996"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cxnSp>
        <p:nvCxnSpPr>
          <p:cNvPr id="19" name="Straight Connector 18"/>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5/29/2024</a:t>
            </a:fld>
            <a:endParaRPr lang="en-US"/>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F15528-21DE-4FAA-801E-634DDDAF4B2B}" type="slidenum">
              <a:rPr lang="en-GB" smtClean="0"/>
              <a:t>‹#›</a:t>
            </a:fld>
            <a:endParaRPr lang="en-GB"/>
          </a:p>
        </p:txBody>
      </p:sp>
    </p:spTree>
    <p:extLst>
      <p:ext uri="{BB962C8B-B14F-4D97-AF65-F5344CB8AC3E}">
        <p14:creationId xmlns:p14="http://schemas.microsoft.com/office/powerpoint/2010/main" val="5592181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5/29/2024</a:t>
            </a:fld>
            <a:endParaRPr lang="en-US"/>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F15528-21DE-4FAA-801E-634DDDAF4B2B}" type="slidenum">
              <a:rPr lang="en-GB" smtClean="0"/>
              <a:t>‹#›</a:t>
            </a:fld>
            <a:endParaRPr lang="en-GB"/>
          </a:p>
        </p:txBody>
      </p:sp>
    </p:spTree>
    <p:extLst>
      <p:ext uri="{BB962C8B-B14F-4D97-AF65-F5344CB8AC3E}">
        <p14:creationId xmlns:p14="http://schemas.microsoft.com/office/powerpoint/2010/main" val="2690221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456319" y="645320"/>
            <a:ext cx="2628902" cy="8739188"/>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978695" y="1331121"/>
            <a:ext cx="11134724" cy="80533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5/29/2024</a:t>
            </a:fld>
            <a:endParaRPr lang="en-US"/>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F15528-21DE-4FAA-801E-634DDDAF4B2B}" type="slidenum">
              <a:rPr lang="en-GB" smtClean="0"/>
              <a:t>‹#›</a:t>
            </a:fld>
            <a:endParaRPr lang="en-GB"/>
          </a:p>
        </p:txBody>
      </p:sp>
    </p:spTree>
    <p:extLst>
      <p:ext uri="{BB962C8B-B14F-4D97-AF65-F5344CB8AC3E}">
        <p14:creationId xmlns:p14="http://schemas.microsoft.com/office/powerpoint/2010/main" val="757432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t>5/29/2024</a:t>
            </a:fld>
            <a:endParaRPr lang="en-US"/>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F15528-21DE-4FAA-801E-634DDDAF4B2B}" type="slidenum">
              <a:rPr lang="en-GB" smtClean="0"/>
              <a:t>‹#›</a:t>
            </a:fld>
            <a:endParaRPr lang="en-GB"/>
          </a:p>
        </p:txBody>
      </p:sp>
    </p:spTree>
    <p:extLst>
      <p:ext uri="{BB962C8B-B14F-4D97-AF65-F5344CB8AC3E}">
        <p14:creationId xmlns:p14="http://schemas.microsoft.com/office/powerpoint/2010/main" val="3107723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2435" y="4292600"/>
            <a:ext cx="13238486" cy="2873471"/>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732433" y="7166072"/>
            <a:ext cx="13238487" cy="1290600"/>
          </a:xfrm>
        </p:spPr>
        <p:txBody>
          <a:bodyPr anchor="t"/>
          <a:lstStyle>
            <a:lvl1pPr marL="0" indent="0" algn="l">
              <a:buNone/>
              <a:defRPr sz="3000" cap="all">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5/29/2024</a:t>
            </a:fld>
            <a:endParaRPr lang="en-US"/>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F15528-21DE-4FAA-801E-634DDDAF4B2B}" type="slidenum">
              <a:rPr lang="en-GB" smtClean="0"/>
              <a:t>‹#›</a:t>
            </a:fld>
            <a:endParaRPr lang="en-GB"/>
          </a:p>
        </p:txBody>
      </p:sp>
    </p:spTree>
    <p:extLst>
      <p:ext uri="{BB962C8B-B14F-4D97-AF65-F5344CB8AC3E}">
        <p14:creationId xmlns:p14="http://schemas.microsoft.com/office/powerpoint/2010/main" val="1214252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54969" y="3090863"/>
            <a:ext cx="6594509" cy="6293645"/>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481740" y="3084139"/>
            <a:ext cx="6594512" cy="6300368"/>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5/29/2024</a:t>
            </a:fld>
            <a:endParaRPr lang="en-US"/>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6F15528-21DE-4FAA-801E-634DDDAF4B2B}" type="slidenum">
              <a:rPr lang="en-GB" smtClean="0"/>
              <a:t>‹#›</a:t>
            </a:fld>
            <a:endParaRPr lang="en-GB"/>
          </a:p>
        </p:txBody>
      </p:sp>
    </p:spTree>
    <p:extLst>
      <p:ext uri="{BB962C8B-B14F-4D97-AF65-F5344CB8AC3E}">
        <p14:creationId xmlns:p14="http://schemas.microsoft.com/office/powerpoint/2010/main" val="2939819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654970" y="2857500"/>
            <a:ext cx="6594507"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654969"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481743" y="2857500"/>
            <a:ext cx="659450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8481743"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5/29/2024</a:t>
            </a:fld>
            <a:endParaRPr lang="en-US"/>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6F15528-21DE-4FAA-801E-634DDDAF4B2B}" type="slidenum">
              <a:rPr lang="en-GB" smtClean="0"/>
              <a:t>‹#›</a:t>
            </a:fld>
            <a:endParaRPr lang="en-GB"/>
          </a:p>
        </p:txBody>
      </p:sp>
    </p:spTree>
    <p:extLst>
      <p:ext uri="{BB962C8B-B14F-4D97-AF65-F5344CB8AC3E}">
        <p14:creationId xmlns:p14="http://schemas.microsoft.com/office/powerpoint/2010/main" val="3503038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t>5/29/2024</a:t>
            </a:fld>
            <a:endParaRPr lang="en-US"/>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B6F15528-21DE-4FAA-801E-634DDDAF4B2B}" type="slidenum">
              <a:rPr lang="en-GB" smtClean="0"/>
              <a:t>‹#›</a:t>
            </a:fld>
            <a:endParaRPr lang="en-GB"/>
          </a:p>
        </p:txBody>
      </p:sp>
    </p:spTree>
    <p:extLst>
      <p:ext uri="{BB962C8B-B14F-4D97-AF65-F5344CB8AC3E}">
        <p14:creationId xmlns:p14="http://schemas.microsoft.com/office/powerpoint/2010/main" val="841424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t>5/29/2024</a:t>
            </a:fld>
            <a:endParaRPr lang="en-US"/>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B6F15528-21DE-4FAA-801E-634DDDAF4B2B}" type="slidenum">
              <a:rPr lang="en-GB" smtClean="0"/>
              <a:t>‹#›</a:t>
            </a:fld>
            <a:endParaRPr lang="en-GB"/>
          </a:p>
        </p:txBody>
      </p:sp>
    </p:spTree>
    <p:extLst>
      <p:ext uri="{BB962C8B-B14F-4D97-AF65-F5344CB8AC3E}">
        <p14:creationId xmlns:p14="http://schemas.microsoft.com/office/powerpoint/2010/main" val="3122419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0" y="2171700"/>
            <a:ext cx="5101596" cy="2171700"/>
          </a:xfrm>
        </p:spPr>
        <p:txBody>
          <a:bodyPr anchor="b"/>
          <a:lstStyle>
            <a:lvl1pPr algn="l">
              <a:defRPr sz="3600" b="0"/>
            </a:lvl1pPr>
          </a:lstStyle>
          <a:p>
            <a:r>
              <a:rPr lang="en-US"/>
              <a:t>Click to edit Master title style</a:t>
            </a:r>
            <a:endParaRPr lang="en-US" dirty="0"/>
          </a:p>
        </p:txBody>
      </p:sp>
      <p:sp>
        <p:nvSpPr>
          <p:cNvPr id="3" name="Content Placeholder 2"/>
          <p:cNvSpPr>
            <a:spLocks noGrp="1"/>
          </p:cNvSpPr>
          <p:nvPr>
            <p:ph idx="1"/>
          </p:nvPr>
        </p:nvSpPr>
        <p:spPr>
          <a:xfrm>
            <a:off x="7176925" y="2171700"/>
            <a:ext cx="7793996" cy="6858000"/>
          </a:xfrm>
        </p:spPr>
        <p:txBody>
          <a:bodyPr anchor="ctr">
            <a:normAutofit/>
          </a:bodyPr>
          <a:lstStyle>
            <a:lvl1pPr>
              <a:defRPr sz="30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32430" y="4693921"/>
            <a:ext cx="5101595" cy="4343399"/>
          </a:xfrm>
        </p:spPr>
        <p:txBody>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t>5/29/2024</a:t>
            </a:fld>
            <a:endParaRPr lang="en-US"/>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B6F15528-21DE-4FAA-801E-634DDDAF4B2B}" type="slidenum">
              <a:rPr lang="en-GB" smtClean="0"/>
              <a:t>‹#›</a:t>
            </a:fld>
            <a:endParaRPr lang="en-GB"/>
          </a:p>
        </p:txBody>
      </p:sp>
    </p:spTree>
    <p:extLst>
      <p:ext uri="{BB962C8B-B14F-4D97-AF65-F5344CB8AC3E}">
        <p14:creationId xmlns:p14="http://schemas.microsoft.com/office/powerpoint/2010/main" val="391262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0861" y="2781288"/>
            <a:ext cx="7639359" cy="2362212"/>
          </a:xfrm>
        </p:spPr>
        <p:txBody>
          <a:bodyPr anchor="b">
            <a:normAutofit/>
          </a:bodyPr>
          <a:lstStyle>
            <a:lvl1pPr algn="l">
              <a:defRPr sz="5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24319" y="1714500"/>
            <a:ext cx="4800600" cy="6858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32432" y="5486400"/>
            <a:ext cx="7627469" cy="2057400"/>
          </a:xfrm>
        </p:spPr>
        <p:txBody>
          <a:bodyPr>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5/29/2024</a:t>
            </a:fld>
            <a:endParaRPr lang="en-US"/>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6F15528-21DE-4FAA-801E-634DDDAF4B2B}" type="slidenum">
              <a:rPr lang="en-GB" smtClean="0"/>
              <a:t>‹#›</a:t>
            </a:fld>
            <a:endParaRPr lang="en-GB"/>
          </a:p>
        </p:txBody>
      </p:sp>
    </p:spTree>
    <p:extLst>
      <p:ext uri="{BB962C8B-B14F-4D97-AF65-F5344CB8AC3E}">
        <p14:creationId xmlns:p14="http://schemas.microsoft.com/office/powerpoint/2010/main" val="4020468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4004528"/>
            <a:ext cx="6055518" cy="6282473"/>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4338521"/>
            <a:ext cx="2283618" cy="3548180"/>
          </a:xfrm>
          <a:prstGeom prst="rect">
            <a:avLst/>
          </a:prstGeom>
        </p:spPr>
      </p:pic>
      <p:sp>
        <p:nvSpPr>
          <p:cNvPr id="16" name="Oval 15"/>
          <p:cNvSpPr/>
          <p:nvPr/>
        </p:nvSpPr>
        <p:spPr>
          <a:xfrm>
            <a:off x="12913518" y="2514600"/>
            <a:ext cx="4229100" cy="42291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11999119" y="1"/>
            <a:ext cx="2405081" cy="1712111"/>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12908817" y="9144000"/>
            <a:ext cx="1490601" cy="1143000"/>
          </a:xfrm>
          <a:prstGeom prst="rect">
            <a:avLst/>
          </a:prstGeom>
        </p:spPr>
      </p:pic>
      <p:sp>
        <p:nvSpPr>
          <p:cNvPr id="14" name="Rectangle 13"/>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969167" y="679077"/>
            <a:ext cx="14107085" cy="2100795"/>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654969" y="3079378"/>
            <a:ext cx="13419812" cy="62932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5233459" y="2686052"/>
            <a:ext cx="1485899" cy="457199"/>
          </a:xfrm>
          <a:prstGeom prst="rect">
            <a:avLst/>
          </a:prstGeom>
        </p:spPr>
        <p:txBody>
          <a:bodyPr vert="horz" lIns="91440" tIns="45720" rIns="91440" bIns="45720" rtlCol="0" anchor="t"/>
          <a:lstStyle>
            <a:lvl1pPr algn="l">
              <a:defRPr sz="1650" b="0" i="0">
                <a:solidFill>
                  <a:schemeClr val="tx1">
                    <a:tint val="75000"/>
                    <a:alpha val="60000"/>
                  </a:schemeClr>
                </a:solidFill>
              </a:defRPr>
            </a:lvl1pPr>
          </a:lstStyle>
          <a:p>
            <a:fld id="{1D8BD707-D9CF-40AE-B4C6-C98DA3205C09}" type="datetimeFigureOut">
              <a:rPr lang="en-US" smtClean="0"/>
              <a:t>5/29/2024</a:t>
            </a:fld>
            <a:endParaRPr lang="en-US"/>
          </a:p>
        </p:txBody>
      </p:sp>
      <p:sp>
        <p:nvSpPr>
          <p:cNvPr id="5" name="Footer Placeholder 4"/>
          <p:cNvSpPr>
            <a:spLocks noGrp="1"/>
          </p:cNvSpPr>
          <p:nvPr>
            <p:ph type="ftr" sz="quarter" idx="3"/>
          </p:nvPr>
        </p:nvSpPr>
        <p:spPr>
          <a:xfrm rot="5400000">
            <a:off x="13427360" y="4837946"/>
            <a:ext cx="5789693" cy="457202"/>
          </a:xfrm>
          <a:prstGeom prst="rect">
            <a:avLst/>
          </a:prstGeom>
        </p:spPr>
        <p:txBody>
          <a:bodyPr vert="horz" lIns="91440" tIns="45720" rIns="91440" bIns="45720" rtlCol="0" anchor="b"/>
          <a:lstStyle>
            <a:lvl1pPr algn="l">
              <a:defRPr sz="165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5528811" y="443594"/>
            <a:ext cx="1257299" cy="1151531"/>
          </a:xfrm>
          <a:prstGeom prst="rect">
            <a:avLst/>
          </a:prstGeom>
        </p:spPr>
        <p:txBody>
          <a:bodyPr vert="horz" lIns="91440" tIns="45720" rIns="91440" bIns="45720" rtlCol="0" anchor="b"/>
          <a:lstStyle>
            <a:lvl1pPr algn="ctr">
              <a:defRPr sz="4200" b="0" i="0">
                <a:solidFill>
                  <a:schemeClr val="tx1">
                    <a:tint val="75000"/>
                  </a:schemeClr>
                </a:solidFill>
              </a:defRPr>
            </a:lvl1pPr>
          </a:lstStyle>
          <a:p>
            <a:fld id="{B6F15528-21DE-4FAA-801E-634DDDAF4B2B}" type="slidenum">
              <a:rPr lang="en-GB" smtClean="0"/>
              <a:t>‹#›</a:t>
            </a:fld>
            <a:endParaRPr lang="en-GB"/>
          </a:p>
        </p:txBody>
      </p:sp>
    </p:spTree>
    <p:extLst>
      <p:ext uri="{BB962C8B-B14F-4D97-AF65-F5344CB8AC3E}">
        <p14:creationId xmlns:p14="http://schemas.microsoft.com/office/powerpoint/2010/main" val="2344209832"/>
      </p:ext>
    </p:extLst>
  </p:cSld>
  <p:clrMap bg1="dk1" tx1="lt1" bg2="dk2" tx2="lt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 id="2147483807" r:id="rId12"/>
    <p:sldLayoutId id="2147483808" r:id="rId13"/>
    <p:sldLayoutId id="2147483809" r:id="rId14"/>
    <p:sldLayoutId id="2147483810" r:id="rId15"/>
    <p:sldLayoutId id="2147483811" r:id="rId16"/>
    <p:sldLayoutId id="2147483812" r:id="rId17"/>
  </p:sldLayoutIdLst>
  <p:txStyles>
    <p:titleStyle>
      <a:lvl1pPr algn="l" defTabSz="685800" rtl="0" eaLnBrk="1" latinLnBrk="0" hangingPunct="1">
        <a:spcBef>
          <a:spcPct val="0"/>
        </a:spcBef>
        <a:buNone/>
        <a:defRPr sz="63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50" indent="-514350" algn="l" defTabSz="685800" rtl="0" eaLnBrk="1" latinLnBrk="0" hangingPunct="1">
        <a:spcBef>
          <a:spcPts val="1500"/>
        </a:spcBef>
        <a:spcAft>
          <a:spcPts val="0"/>
        </a:spcAft>
        <a:buClr>
          <a:schemeClr val="bg2">
            <a:lumMod val="40000"/>
            <a:lumOff val="60000"/>
          </a:schemeClr>
        </a:buClr>
        <a:buSzPct val="80000"/>
        <a:buFont typeface="Wingdings 3" charset="2"/>
        <a:buChar char=""/>
        <a:defRPr sz="3000" b="0" i="0" kern="1200">
          <a:solidFill>
            <a:schemeClr val="tx1"/>
          </a:solidFill>
          <a:latin typeface="+mj-lt"/>
          <a:ea typeface="+mj-ea"/>
          <a:cs typeface="+mj-cs"/>
        </a:defRPr>
      </a:lvl1pPr>
      <a:lvl2pPr marL="1114425" indent="-428625" algn="l" defTabSz="685800" rtl="0" eaLnBrk="1" latinLnBrk="0" hangingPunct="1">
        <a:spcBef>
          <a:spcPts val="1500"/>
        </a:spcBef>
        <a:spcAft>
          <a:spcPts val="0"/>
        </a:spcAft>
        <a:buClr>
          <a:schemeClr val="bg2">
            <a:lumMod val="40000"/>
            <a:lumOff val="60000"/>
          </a:schemeClr>
        </a:buClr>
        <a:buSzPct val="80000"/>
        <a:buFont typeface="Wingdings 3" charset="2"/>
        <a:buChar char=""/>
        <a:defRPr sz="2700" b="0" i="0" kern="1200">
          <a:solidFill>
            <a:schemeClr val="tx1"/>
          </a:solidFill>
          <a:latin typeface="+mj-lt"/>
          <a:ea typeface="+mj-ea"/>
          <a:cs typeface="+mj-cs"/>
        </a:defRPr>
      </a:lvl2pPr>
      <a:lvl3pPr marL="17145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400" b="0" i="0" kern="1200">
          <a:solidFill>
            <a:schemeClr val="tx1"/>
          </a:solidFill>
          <a:latin typeface="+mj-lt"/>
          <a:ea typeface="+mj-ea"/>
          <a:cs typeface="+mj-cs"/>
        </a:defRPr>
      </a:lvl3pPr>
      <a:lvl4pPr marL="24003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4pPr>
      <a:lvl5pPr marL="30861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5pPr>
      <a:lvl6pPr marL="37590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6pPr>
      <a:lvl7pPr marL="44577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7pPr>
      <a:lvl8pPr marL="51435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8pPr>
      <a:lvl9pPr marL="58293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3.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7" Type="http://schemas.openxmlformats.org/officeDocument/2006/relationships/customXml" Target="../ink/ink2.xml"/><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image" Target="../media/image80.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Mentorness logo">
            <a:extLst>
              <a:ext uri="{FF2B5EF4-FFF2-40B4-BE49-F238E27FC236}">
                <a16:creationId xmlns:a16="http://schemas.microsoft.com/office/drawing/2014/main" id="{CAC81B39-CE27-7E6C-1A02-7C73380D7A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0" y="0"/>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7E79368-64C5-EC25-585D-C39D10737C14}"/>
              </a:ext>
            </a:extLst>
          </p:cNvPr>
          <p:cNvSpPr txBox="1"/>
          <p:nvPr/>
        </p:nvSpPr>
        <p:spPr>
          <a:xfrm>
            <a:off x="3380898" y="3529641"/>
            <a:ext cx="12496800" cy="1569660"/>
          </a:xfrm>
          <a:prstGeom prst="rect">
            <a:avLst/>
          </a:prstGeom>
          <a:noFill/>
        </p:spPr>
        <p:txBody>
          <a:bodyPr wrap="square">
            <a:spAutoFit/>
          </a:bodyPr>
          <a:lstStyle/>
          <a:p>
            <a:r>
              <a:rPr lang="en-US" sz="4800" b="1" spc="-185" dirty="0"/>
              <a:t>                    Cost of Living Project</a:t>
            </a:r>
            <a:br>
              <a:rPr lang="en-US" sz="4800" b="1" spc="-185" dirty="0"/>
            </a:br>
            <a:r>
              <a:rPr lang="en-US" sz="4800" b="1" spc="-185" dirty="0"/>
              <a:t>                             Using Power BI		</a:t>
            </a:r>
            <a:endParaRPr lang="en-GB" sz="4800" b="1" dirty="0"/>
          </a:p>
        </p:txBody>
      </p:sp>
      <p:sp>
        <p:nvSpPr>
          <p:cNvPr id="9" name="object 7">
            <a:extLst>
              <a:ext uri="{FF2B5EF4-FFF2-40B4-BE49-F238E27FC236}">
                <a16:creationId xmlns:a16="http://schemas.microsoft.com/office/drawing/2014/main" id="{09852128-0440-72F6-16DD-C2506665AB67}"/>
              </a:ext>
            </a:extLst>
          </p:cNvPr>
          <p:cNvSpPr txBox="1"/>
          <p:nvPr/>
        </p:nvSpPr>
        <p:spPr>
          <a:xfrm>
            <a:off x="4793511" y="6447560"/>
            <a:ext cx="8726805" cy="474489"/>
          </a:xfrm>
          <a:prstGeom prst="rect">
            <a:avLst/>
          </a:prstGeom>
        </p:spPr>
        <p:txBody>
          <a:bodyPr vert="horz" wrap="square" lIns="0" tIns="12700" rIns="0" bIns="0" rtlCol="0">
            <a:spAutoFit/>
          </a:bodyPr>
          <a:lstStyle/>
          <a:p>
            <a:pPr marL="12700">
              <a:lnSpc>
                <a:spcPct val="100000"/>
              </a:lnSpc>
              <a:spcBef>
                <a:spcPts val="100"/>
              </a:spcBef>
              <a:tabLst>
                <a:tab pos="3146425" algn="l"/>
                <a:tab pos="4692650" algn="l"/>
                <a:tab pos="6659245" algn="l"/>
              </a:tabLst>
            </a:pPr>
            <a:r>
              <a:rPr lang="en-GB" sz="3000" b="1" spc="325" dirty="0">
                <a:solidFill>
                  <a:srgbClr val="FFFFFF"/>
                </a:solidFill>
                <a:latin typeface="Arial"/>
                <a:cs typeface="Arial"/>
              </a:rPr>
              <a:t>                             </a:t>
            </a:r>
            <a:r>
              <a:rPr lang="en-GB" sz="3000" b="1" spc="325" dirty="0">
                <a:solidFill>
                  <a:srgbClr val="FFFFFF"/>
                </a:solidFill>
                <a:latin typeface="Algerian" panose="04020705040A02060702" pitchFamily="82" charset="0"/>
                <a:cs typeface="Arial"/>
              </a:rPr>
              <a:t>By</a:t>
            </a:r>
            <a:endParaRPr sz="3000" dirty="0">
              <a:latin typeface="Algerian" panose="04020705040A02060702" pitchFamily="82" charset="0"/>
              <a:cs typeface="Arial"/>
            </a:endParaRPr>
          </a:p>
        </p:txBody>
      </p:sp>
      <p:sp>
        <p:nvSpPr>
          <p:cNvPr id="10" name="object 7">
            <a:extLst>
              <a:ext uri="{FF2B5EF4-FFF2-40B4-BE49-F238E27FC236}">
                <a16:creationId xmlns:a16="http://schemas.microsoft.com/office/drawing/2014/main" id="{F0BC639C-2D50-3AD0-BEE5-4046D7AB5DCE}"/>
              </a:ext>
            </a:extLst>
          </p:cNvPr>
          <p:cNvSpPr txBox="1"/>
          <p:nvPr/>
        </p:nvSpPr>
        <p:spPr>
          <a:xfrm>
            <a:off x="4780597" y="8512465"/>
            <a:ext cx="9697403" cy="474489"/>
          </a:xfrm>
          <a:prstGeom prst="rect">
            <a:avLst/>
          </a:prstGeom>
        </p:spPr>
        <p:txBody>
          <a:bodyPr vert="horz" wrap="square" lIns="0" tIns="12700" rIns="0" bIns="0" rtlCol="0">
            <a:spAutoFit/>
          </a:bodyPr>
          <a:lstStyle/>
          <a:p>
            <a:pPr marL="12700">
              <a:lnSpc>
                <a:spcPct val="100000"/>
              </a:lnSpc>
              <a:spcBef>
                <a:spcPts val="100"/>
              </a:spcBef>
              <a:tabLst>
                <a:tab pos="3146425" algn="l"/>
                <a:tab pos="4692650" algn="l"/>
                <a:tab pos="6659245" algn="l"/>
              </a:tabLst>
            </a:pPr>
            <a:r>
              <a:rPr lang="en-GB" sz="3000" b="1" spc="325" dirty="0">
                <a:solidFill>
                  <a:srgbClr val="FFFFFF"/>
                </a:solidFill>
                <a:latin typeface="Arial"/>
                <a:cs typeface="Arial"/>
              </a:rPr>
              <a:t>      NZURUMIKE OBIANUJU LYNDA (Ph.D.)</a:t>
            </a:r>
            <a:endParaRPr sz="3000" dirty="0">
              <a:latin typeface="Arial"/>
              <a:cs typeface="Arial"/>
            </a:endParaRPr>
          </a:p>
        </p:txBody>
      </p:sp>
    </p:spTree>
    <p:extLst>
      <p:ext uri="{BB962C8B-B14F-4D97-AF65-F5344CB8AC3E}">
        <p14:creationId xmlns:p14="http://schemas.microsoft.com/office/powerpoint/2010/main" val="1303412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8E0531-E0FD-C7D4-1AC9-322E9043B024}"/>
              </a:ext>
            </a:extLst>
          </p:cNvPr>
          <p:cNvSpPr/>
          <p:nvPr/>
        </p:nvSpPr>
        <p:spPr>
          <a:xfrm>
            <a:off x="3467100" y="172453"/>
            <a:ext cx="11125200" cy="138964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01FC535-3754-B05F-0D6C-BC4F3E33886B}"/>
              </a:ext>
            </a:extLst>
          </p:cNvPr>
          <p:cNvSpPr>
            <a:spLocks noGrp="1"/>
          </p:cNvSpPr>
          <p:nvPr>
            <p:ph type="title"/>
          </p:nvPr>
        </p:nvSpPr>
        <p:spPr>
          <a:xfrm>
            <a:off x="518159" y="419100"/>
            <a:ext cx="17477071" cy="914400"/>
          </a:xfrm>
        </p:spPr>
        <p:txBody>
          <a:bodyPr>
            <a:normAutofit fontScale="90000"/>
          </a:bodyPr>
          <a:lstStyle/>
          <a:p>
            <a:r>
              <a:rPr lang="en-GB" sz="4000" dirty="0"/>
              <a:t>                           </a:t>
            </a:r>
            <a:r>
              <a:rPr lang="en-GB" sz="4400" b="1" dirty="0"/>
              <a:t>2. Exploratory Data Analysis  (EDA) </a:t>
            </a:r>
            <a:br>
              <a:rPr lang="en-GB" sz="4400" b="1" dirty="0"/>
            </a:br>
            <a:endParaRPr lang="en-GB" sz="4400" b="1" dirty="0"/>
          </a:p>
        </p:txBody>
      </p:sp>
      <p:sp>
        <p:nvSpPr>
          <p:cNvPr id="7" name="TextBox 6">
            <a:extLst>
              <a:ext uri="{FF2B5EF4-FFF2-40B4-BE49-F238E27FC236}">
                <a16:creationId xmlns:a16="http://schemas.microsoft.com/office/drawing/2014/main" id="{F74C7CD4-0821-EB57-E77A-9CB7CA875CA0}"/>
              </a:ext>
            </a:extLst>
          </p:cNvPr>
          <p:cNvSpPr txBox="1"/>
          <p:nvPr/>
        </p:nvSpPr>
        <p:spPr>
          <a:xfrm>
            <a:off x="518159" y="2019300"/>
            <a:ext cx="16855441" cy="7478970"/>
          </a:xfrm>
          <a:prstGeom prst="rect">
            <a:avLst/>
          </a:prstGeom>
          <a:noFill/>
        </p:spPr>
        <p:txBody>
          <a:bodyPr wrap="square">
            <a:spAutoFit/>
          </a:bodyPr>
          <a:lstStyle/>
          <a:p>
            <a:pPr marL="914400" lvl="1" indent="-457200" algn="just">
              <a:buFont typeface="Wingdings" panose="05000000000000000000" pitchFamily="2" charset="2"/>
              <a:buChar char="q"/>
            </a:pPr>
            <a:r>
              <a:rPr lang="en-GB" sz="3000" dirty="0"/>
              <a:t>At the end of the transformation I had 71 columns, which I saved and applied to get to the power BI Desktop</a:t>
            </a:r>
          </a:p>
          <a:p>
            <a:pPr marL="914400" lvl="1" indent="-457200" algn="just">
              <a:buFont typeface="Wingdings" panose="05000000000000000000" pitchFamily="2" charset="2"/>
              <a:buChar char="q"/>
            </a:pPr>
            <a:endParaRPr lang="en-GB" sz="3000" dirty="0"/>
          </a:p>
          <a:p>
            <a:pPr marL="914400" lvl="1" indent="-457200" algn="just">
              <a:buFont typeface="Wingdings" panose="05000000000000000000" pitchFamily="2" charset="2"/>
              <a:buChar char="q"/>
            </a:pPr>
            <a:endParaRPr lang="en-GB" sz="3000" dirty="0"/>
          </a:p>
          <a:p>
            <a:pPr marL="914400" lvl="1" indent="-457200" algn="just">
              <a:buFont typeface="Wingdings" panose="05000000000000000000" pitchFamily="2" charset="2"/>
              <a:buChar char="q"/>
            </a:pPr>
            <a:r>
              <a:rPr lang="en-GB" sz="3000" dirty="0"/>
              <a:t>In the Exploratory Data Analysis (EDA), I explored several factors in the dataset and also reveal whether there are relationships between some of the factors</a:t>
            </a:r>
          </a:p>
          <a:p>
            <a:pPr marL="914400" lvl="1" indent="-457200" algn="just">
              <a:buFont typeface="Wingdings" panose="05000000000000000000" pitchFamily="2" charset="2"/>
              <a:buChar char="q"/>
            </a:pPr>
            <a:endParaRPr lang="en-GB" sz="3000" dirty="0"/>
          </a:p>
          <a:p>
            <a:pPr marL="914400" lvl="1" indent="-457200" algn="just">
              <a:buFont typeface="Wingdings" panose="05000000000000000000" pitchFamily="2" charset="2"/>
              <a:buChar char="q"/>
            </a:pPr>
            <a:endParaRPr lang="en-GB" sz="3000" dirty="0"/>
          </a:p>
          <a:p>
            <a:pPr marL="914400" lvl="1" indent="-457200" algn="just">
              <a:buFont typeface="Wingdings" panose="05000000000000000000" pitchFamily="2" charset="2"/>
              <a:buChar char="q"/>
            </a:pPr>
            <a:r>
              <a:rPr lang="en-GB" sz="3000" dirty="0"/>
              <a:t>The EDA revealed that there is a linear relationship between the Average Cost of living and some other factors including Average Accommodation Cost, Average Children School Cost, Average Feeding Cost, Average Transportation Cost &amp; Average Amenities Cost</a:t>
            </a:r>
          </a:p>
          <a:p>
            <a:pPr marL="914400" lvl="1" indent="-457200" algn="just">
              <a:buFont typeface="Wingdings" panose="05000000000000000000" pitchFamily="2" charset="2"/>
              <a:buChar char="q"/>
            </a:pPr>
            <a:endParaRPr lang="en-GB" sz="3000" dirty="0"/>
          </a:p>
          <a:p>
            <a:pPr marL="914400" lvl="1" indent="-457200" algn="just">
              <a:buFont typeface="Wingdings" panose="05000000000000000000" pitchFamily="2" charset="2"/>
              <a:buChar char="q"/>
            </a:pPr>
            <a:endParaRPr lang="en-GB" sz="3000" dirty="0"/>
          </a:p>
          <a:p>
            <a:pPr marL="914400" lvl="1" indent="-457200" algn="just">
              <a:buFont typeface="Wingdings" panose="05000000000000000000" pitchFamily="2" charset="2"/>
              <a:buChar char="q"/>
            </a:pPr>
            <a:r>
              <a:rPr lang="en-GB" sz="3000" dirty="0"/>
              <a:t>In the EDA, I also got insight about top/bottom countries and cities with the highest/lowest average cost of living</a:t>
            </a:r>
          </a:p>
        </p:txBody>
      </p:sp>
    </p:spTree>
    <p:extLst>
      <p:ext uri="{BB962C8B-B14F-4D97-AF65-F5344CB8AC3E}">
        <p14:creationId xmlns:p14="http://schemas.microsoft.com/office/powerpoint/2010/main" val="1854451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B358889-9C2B-FC61-20D7-6F9A5C729439}"/>
              </a:ext>
            </a:extLst>
          </p:cNvPr>
          <p:cNvSpPr/>
          <p:nvPr/>
        </p:nvSpPr>
        <p:spPr>
          <a:xfrm>
            <a:off x="3467100" y="172453"/>
            <a:ext cx="11125200" cy="138964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01FC535-3754-B05F-0D6C-BC4F3E33886B}"/>
              </a:ext>
            </a:extLst>
          </p:cNvPr>
          <p:cNvSpPr>
            <a:spLocks noGrp="1"/>
          </p:cNvSpPr>
          <p:nvPr>
            <p:ph type="title"/>
          </p:nvPr>
        </p:nvSpPr>
        <p:spPr>
          <a:xfrm>
            <a:off x="518159" y="419100"/>
            <a:ext cx="17477071" cy="914400"/>
          </a:xfrm>
        </p:spPr>
        <p:txBody>
          <a:bodyPr>
            <a:normAutofit/>
          </a:bodyPr>
          <a:lstStyle/>
          <a:p>
            <a:r>
              <a:rPr lang="en-GB" sz="4000" dirty="0"/>
              <a:t>                           </a:t>
            </a:r>
            <a:r>
              <a:rPr lang="en-GB" sz="4400" b="1" dirty="0"/>
              <a:t>3. Data Analysis and Visualization</a:t>
            </a:r>
          </a:p>
        </p:txBody>
      </p:sp>
      <p:sp>
        <p:nvSpPr>
          <p:cNvPr id="4" name="TextBox 3">
            <a:extLst>
              <a:ext uri="{FF2B5EF4-FFF2-40B4-BE49-F238E27FC236}">
                <a16:creationId xmlns:a16="http://schemas.microsoft.com/office/drawing/2014/main" id="{15526BF9-3526-F41C-241E-95309BE17D3C}"/>
              </a:ext>
            </a:extLst>
          </p:cNvPr>
          <p:cNvSpPr txBox="1"/>
          <p:nvPr/>
        </p:nvSpPr>
        <p:spPr>
          <a:xfrm>
            <a:off x="838200" y="1562100"/>
            <a:ext cx="16078200" cy="1477328"/>
          </a:xfrm>
          <a:prstGeom prst="rect">
            <a:avLst/>
          </a:prstGeom>
          <a:noFill/>
        </p:spPr>
        <p:txBody>
          <a:bodyPr wrap="square">
            <a:spAutoFit/>
          </a:bodyPr>
          <a:lstStyle/>
          <a:p>
            <a:r>
              <a:rPr lang="en-GB" sz="3000" dirty="0"/>
              <a:t>To Answer the Questions I used visualization and analysis </a:t>
            </a:r>
          </a:p>
          <a:p>
            <a:endParaRPr lang="en-GB" sz="3000" dirty="0"/>
          </a:p>
          <a:p>
            <a:r>
              <a:rPr lang="en-GB" sz="3000" dirty="0"/>
              <a:t>1. What are the cities and countries with the highest and lowest costs of living?</a:t>
            </a:r>
          </a:p>
        </p:txBody>
      </p:sp>
      <p:pic>
        <p:nvPicPr>
          <p:cNvPr id="6" name="Picture 5">
            <a:extLst>
              <a:ext uri="{FF2B5EF4-FFF2-40B4-BE49-F238E27FC236}">
                <a16:creationId xmlns:a16="http://schemas.microsoft.com/office/drawing/2014/main" id="{6408CE35-4731-A76E-5716-F919D9DE6EC3}"/>
              </a:ext>
            </a:extLst>
          </p:cNvPr>
          <p:cNvPicPr>
            <a:picLocks noChangeAspect="1"/>
          </p:cNvPicPr>
          <p:nvPr/>
        </p:nvPicPr>
        <p:blipFill>
          <a:blip r:embed="rId2"/>
          <a:stretch>
            <a:fillRect/>
          </a:stretch>
        </p:blipFill>
        <p:spPr>
          <a:xfrm>
            <a:off x="1143000" y="3268028"/>
            <a:ext cx="16230600" cy="6800808"/>
          </a:xfrm>
          <a:prstGeom prst="rect">
            <a:avLst/>
          </a:prstGeom>
        </p:spPr>
      </p:pic>
    </p:spTree>
    <p:extLst>
      <p:ext uri="{BB962C8B-B14F-4D97-AF65-F5344CB8AC3E}">
        <p14:creationId xmlns:p14="http://schemas.microsoft.com/office/powerpoint/2010/main" val="1538913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F389E1E-5622-55F1-60BA-909694A02627}"/>
              </a:ext>
            </a:extLst>
          </p:cNvPr>
          <p:cNvSpPr/>
          <p:nvPr/>
        </p:nvSpPr>
        <p:spPr>
          <a:xfrm>
            <a:off x="292770" y="172453"/>
            <a:ext cx="14794830" cy="138964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01FC535-3754-B05F-0D6C-BC4F3E33886B}"/>
              </a:ext>
            </a:extLst>
          </p:cNvPr>
          <p:cNvSpPr>
            <a:spLocks noGrp="1"/>
          </p:cNvSpPr>
          <p:nvPr>
            <p:ph type="title"/>
          </p:nvPr>
        </p:nvSpPr>
        <p:spPr>
          <a:xfrm>
            <a:off x="518159" y="419100"/>
            <a:ext cx="17477071" cy="1143000"/>
          </a:xfrm>
        </p:spPr>
        <p:txBody>
          <a:bodyPr>
            <a:noAutofit/>
          </a:bodyPr>
          <a:lstStyle/>
          <a:p>
            <a:r>
              <a:rPr lang="en-GB" sz="3000" b="1" dirty="0"/>
              <a:t>2. What are the major cost components contributing to the overall</a:t>
            </a:r>
            <a:br>
              <a:rPr lang="en-GB" sz="3000" b="1" dirty="0"/>
            </a:br>
            <a:r>
              <a:rPr lang="en-GB" sz="3000" b="1" dirty="0"/>
              <a:t> cost of living in a region?</a:t>
            </a:r>
            <a:br>
              <a:rPr lang="en-GB" sz="3000" b="1" dirty="0"/>
            </a:br>
            <a:endParaRPr lang="en-GB" sz="3000" b="1" dirty="0"/>
          </a:p>
        </p:txBody>
      </p:sp>
      <p:sp>
        <p:nvSpPr>
          <p:cNvPr id="5" name="TextBox 4">
            <a:extLst>
              <a:ext uri="{FF2B5EF4-FFF2-40B4-BE49-F238E27FC236}">
                <a16:creationId xmlns:a16="http://schemas.microsoft.com/office/drawing/2014/main" id="{842D907E-D6CA-EF76-804C-D0942840AD0C}"/>
              </a:ext>
            </a:extLst>
          </p:cNvPr>
          <p:cNvSpPr txBox="1"/>
          <p:nvPr/>
        </p:nvSpPr>
        <p:spPr>
          <a:xfrm>
            <a:off x="518159" y="3127563"/>
            <a:ext cx="7924800" cy="4031873"/>
          </a:xfrm>
          <a:prstGeom prst="rect">
            <a:avLst/>
          </a:prstGeom>
          <a:noFill/>
        </p:spPr>
        <p:txBody>
          <a:bodyPr wrap="square" rtlCol="0">
            <a:spAutoFit/>
          </a:bodyPr>
          <a:lstStyle/>
          <a:p>
            <a:r>
              <a:rPr lang="en-US" sz="3200" dirty="0"/>
              <a:t>The major components contributing the overall cost of living are Children’s School  with a percentage of 72.56% and Housing cost with 25.56%.</a:t>
            </a:r>
          </a:p>
          <a:p>
            <a:endParaRPr lang="en-US" sz="3200" dirty="0"/>
          </a:p>
          <a:p>
            <a:r>
              <a:rPr lang="en-US" sz="3200" dirty="0" err="1"/>
              <a:t>Amenties</a:t>
            </a:r>
            <a:r>
              <a:rPr lang="en-US" sz="3200" dirty="0"/>
              <a:t>, clothing, food and transport </a:t>
            </a:r>
            <a:r>
              <a:rPr lang="en-US" sz="3200" dirty="0" err="1"/>
              <a:t>costs’s</a:t>
            </a:r>
            <a:r>
              <a:rPr lang="en-US" sz="3200" dirty="0"/>
              <a:t> </a:t>
            </a:r>
            <a:r>
              <a:rPr lang="en-US" sz="3200" dirty="0" err="1"/>
              <a:t>contributring</a:t>
            </a:r>
            <a:r>
              <a:rPr lang="en-US" sz="3200" dirty="0"/>
              <a:t> less than 2% of the total </a:t>
            </a:r>
          </a:p>
        </p:txBody>
      </p:sp>
      <p:pic>
        <p:nvPicPr>
          <p:cNvPr id="8" name="Picture 7">
            <a:extLst>
              <a:ext uri="{FF2B5EF4-FFF2-40B4-BE49-F238E27FC236}">
                <a16:creationId xmlns:a16="http://schemas.microsoft.com/office/drawing/2014/main" id="{CDBFD5CA-8FE4-94BE-38BB-E6ACEBBEFE59}"/>
              </a:ext>
            </a:extLst>
          </p:cNvPr>
          <p:cNvPicPr>
            <a:picLocks noChangeAspect="1"/>
          </p:cNvPicPr>
          <p:nvPr/>
        </p:nvPicPr>
        <p:blipFill>
          <a:blip r:embed="rId2"/>
          <a:stretch>
            <a:fillRect/>
          </a:stretch>
        </p:blipFill>
        <p:spPr>
          <a:xfrm>
            <a:off x="9167246" y="2171700"/>
            <a:ext cx="8827983" cy="7467600"/>
          </a:xfrm>
          <a:prstGeom prst="rect">
            <a:avLst/>
          </a:prstGeom>
        </p:spPr>
      </p:pic>
    </p:spTree>
    <p:extLst>
      <p:ext uri="{BB962C8B-B14F-4D97-AF65-F5344CB8AC3E}">
        <p14:creationId xmlns:p14="http://schemas.microsoft.com/office/powerpoint/2010/main" val="2992319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03E1CFD-0726-B86D-6DEA-488755A4C916}"/>
              </a:ext>
            </a:extLst>
          </p:cNvPr>
          <p:cNvSpPr/>
          <p:nvPr/>
        </p:nvSpPr>
        <p:spPr>
          <a:xfrm>
            <a:off x="292770" y="172453"/>
            <a:ext cx="14794830" cy="138964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01FC535-3754-B05F-0D6C-BC4F3E33886B}"/>
              </a:ext>
            </a:extLst>
          </p:cNvPr>
          <p:cNvSpPr>
            <a:spLocks noGrp="1"/>
          </p:cNvSpPr>
          <p:nvPr>
            <p:ph type="title"/>
          </p:nvPr>
        </p:nvSpPr>
        <p:spPr>
          <a:xfrm>
            <a:off x="518159" y="419100"/>
            <a:ext cx="14264641" cy="914400"/>
          </a:xfrm>
        </p:spPr>
        <p:txBody>
          <a:bodyPr>
            <a:normAutofit fontScale="90000"/>
          </a:bodyPr>
          <a:lstStyle/>
          <a:p>
            <a:r>
              <a:rPr lang="en-GB" sz="3300" dirty="0"/>
              <a:t>3. How do factors like average salary, housing costs, and transportation </a:t>
            </a:r>
            <a:br>
              <a:rPr lang="en-GB" sz="3300" dirty="0"/>
            </a:br>
            <a:r>
              <a:rPr lang="en-GB" sz="3300" dirty="0"/>
              <a:t>expenses correlate with the cost of living?</a:t>
            </a:r>
            <a:br>
              <a:rPr lang="en-GB" sz="3300" dirty="0"/>
            </a:br>
            <a:r>
              <a:rPr lang="en-GB" sz="4000" dirty="0"/>
              <a:t>       </a:t>
            </a:r>
            <a:endParaRPr lang="en-GB" sz="4400" b="1" dirty="0"/>
          </a:p>
        </p:txBody>
      </p:sp>
      <p:sp>
        <p:nvSpPr>
          <p:cNvPr id="4" name="TextBox 3">
            <a:extLst>
              <a:ext uri="{FF2B5EF4-FFF2-40B4-BE49-F238E27FC236}">
                <a16:creationId xmlns:a16="http://schemas.microsoft.com/office/drawing/2014/main" id="{15526BF9-3526-F41C-241E-95309BE17D3C}"/>
              </a:ext>
            </a:extLst>
          </p:cNvPr>
          <p:cNvSpPr txBox="1"/>
          <p:nvPr/>
        </p:nvSpPr>
        <p:spPr>
          <a:xfrm>
            <a:off x="518159" y="1562100"/>
            <a:ext cx="17312641" cy="1015663"/>
          </a:xfrm>
          <a:prstGeom prst="rect">
            <a:avLst/>
          </a:prstGeom>
          <a:noFill/>
        </p:spPr>
        <p:txBody>
          <a:bodyPr wrap="square">
            <a:spAutoFit/>
          </a:bodyPr>
          <a:lstStyle/>
          <a:p>
            <a:r>
              <a:rPr lang="en-GB" sz="3000" dirty="0"/>
              <a:t>There is a positive linear correlation between them as seen in the line graphs below. The Higher the cost of living, the higher the expenses with some few notable outlines </a:t>
            </a:r>
          </a:p>
        </p:txBody>
      </p:sp>
      <p:pic>
        <p:nvPicPr>
          <p:cNvPr id="5" name="Picture 4">
            <a:extLst>
              <a:ext uri="{FF2B5EF4-FFF2-40B4-BE49-F238E27FC236}">
                <a16:creationId xmlns:a16="http://schemas.microsoft.com/office/drawing/2014/main" id="{EC559747-ED9F-6865-92EE-59A01A6184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3009900"/>
            <a:ext cx="16764000" cy="6600171"/>
          </a:xfrm>
          <a:prstGeom prst="rect">
            <a:avLst/>
          </a:prstGeom>
        </p:spPr>
      </p:pic>
    </p:spTree>
    <p:extLst>
      <p:ext uri="{BB962C8B-B14F-4D97-AF65-F5344CB8AC3E}">
        <p14:creationId xmlns:p14="http://schemas.microsoft.com/office/powerpoint/2010/main" val="1276170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0AA27F2-66E3-7F07-5ACF-D803F4CF9A35}"/>
              </a:ext>
            </a:extLst>
          </p:cNvPr>
          <p:cNvSpPr/>
          <p:nvPr/>
        </p:nvSpPr>
        <p:spPr>
          <a:xfrm>
            <a:off x="292770" y="172453"/>
            <a:ext cx="14794830" cy="138964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01FC535-3754-B05F-0D6C-BC4F3E33886B}"/>
              </a:ext>
            </a:extLst>
          </p:cNvPr>
          <p:cNvSpPr>
            <a:spLocks noGrp="1"/>
          </p:cNvSpPr>
          <p:nvPr>
            <p:ph type="title"/>
          </p:nvPr>
        </p:nvSpPr>
        <p:spPr>
          <a:xfrm>
            <a:off x="320149" y="78136"/>
            <a:ext cx="14310251" cy="1132491"/>
          </a:xfrm>
        </p:spPr>
        <p:txBody>
          <a:bodyPr>
            <a:normAutofit fontScale="90000"/>
          </a:bodyPr>
          <a:lstStyle/>
          <a:p>
            <a:r>
              <a:rPr lang="en-GB" sz="4000" dirty="0"/>
              <a:t> </a:t>
            </a:r>
            <a:r>
              <a:rPr lang="en-GB" sz="3300" dirty="0"/>
              <a:t>4. Are there any trends or patterns in the data that can help individuals and</a:t>
            </a:r>
            <a:br>
              <a:rPr lang="en-GB" sz="3300" dirty="0"/>
            </a:br>
            <a:r>
              <a:rPr lang="en-GB" sz="3300" dirty="0"/>
              <a:t> organizations make strategic decisions?</a:t>
            </a:r>
            <a:br>
              <a:rPr lang="en-GB" sz="3300" dirty="0"/>
            </a:br>
            <a:endParaRPr lang="en-GB" sz="3300" b="1" dirty="0"/>
          </a:p>
        </p:txBody>
      </p:sp>
      <p:sp>
        <p:nvSpPr>
          <p:cNvPr id="4" name="TextBox 3">
            <a:extLst>
              <a:ext uri="{FF2B5EF4-FFF2-40B4-BE49-F238E27FC236}">
                <a16:creationId xmlns:a16="http://schemas.microsoft.com/office/drawing/2014/main" id="{15526BF9-3526-F41C-241E-95309BE17D3C}"/>
              </a:ext>
            </a:extLst>
          </p:cNvPr>
          <p:cNvSpPr txBox="1"/>
          <p:nvPr/>
        </p:nvSpPr>
        <p:spPr>
          <a:xfrm>
            <a:off x="518159" y="1562100"/>
            <a:ext cx="17312641" cy="1477328"/>
          </a:xfrm>
          <a:prstGeom prst="rect">
            <a:avLst/>
          </a:prstGeom>
          <a:noFill/>
        </p:spPr>
        <p:txBody>
          <a:bodyPr wrap="square">
            <a:spAutoFit/>
          </a:bodyPr>
          <a:lstStyle/>
          <a:p>
            <a:r>
              <a:rPr lang="en-GB" sz="3000" dirty="0"/>
              <a:t>A. Individuals interested in relocating to high-income cities should consider cities in Blue and avoid cities in Red. Also, note that in countries shown on the map workers earn salaries above the average Salaries of all the other countries </a:t>
            </a:r>
          </a:p>
        </p:txBody>
      </p:sp>
      <p:pic>
        <p:nvPicPr>
          <p:cNvPr id="8" name="Picture 7">
            <a:extLst>
              <a:ext uri="{FF2B5EF4-FFF2-40B4-BE49-F238E27FC236}">
                <a16:creationId xmlns:a16="http://schemas.microsoft.com/office/drawing/2014/main" id="{94A60AC8-C50B-BCF0-B57E-3EB1FE7D93FB}"/>
              </a:ext>
            </a:extLst>
          </p:cNvPr>
          <p:cNvPicPr>
            <a:picLocks noChangeAspect="1"/>
          </p:cNvPicPr>
          <p:nvPr/>
        </p:nvPicPr>
        <p:blipFill>
          <a:blip r:embed="rId2"/>
          <a:stretch>
            <a:fillRect/>
          </a:stretch>
        </p:blipFill>
        <p:spPr>
          <a:xfrm>
            <a:off x="518159" y="3390900"/>
            <a:ext cx="17007841" cy="6477000"/>
          </a:xfrm>
          <a:prstGeom prst="rect">
            <a:avLst/>
          </a:prstGeom>
        </p:spPr>
      </p:pic>
    </p:spTree>
    <p:extLst>
      <p:ext uri="{BB962C8B-B14F-4D97-AF65-F5344CB8AC3E}">
        <p14:creationId xmlns:p14="http://schemas.microsoft.com/office/powerpoint/2010/main" val="1773315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620FFC1-1F57-2DA8-0231-87F5EE870FEA}"/>
              </a:ext>
            </a:extLst>
          </p:cNvPr>
          <p:cNvSpPr/>
          <p:nvPr/>
        </p:nvSpPr>
        <p:spPr>
          <a:xfrm>
            <a:off x="292770" y="172453"/>
            <a:ext cx="14794830" cy="138964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01FC535-3754-B05F-0D6C-BC4F3E33886B}"/>
              </a:ext>
            </a:extLst>
          </p:cNvPr>
          <p:cNvSpPr>
            <a:spLocks noGrp="1"/>
          </p:cNvSpPr>
          <p:nvPr>
            <p:ph type="title"/>
          </p:nvPr>
        </p:nvSpPr>
        <p:spPr>
          <a:xfrm>
            <a:off x="518159" y="419100"/>
            <a:ext cx="17477071" cy="914400"/>
          </a:xfrm>
        </p:spPr>
        <p:txBody>
          <a:bodyPr>
            <a:noAutofit/>
          </a:bodyPr>
          <a:lstStyle/>
          <a:p>
            <a:r>
              <a:rPr lang="en-GB" sz="3000" dirty="0"/>
              <a:t>B. Consider going to the countries in green if your organization is high on </a:t>
            </a:r>
            <a:br>
              <a:rPr lang="en-GB" sz="3000" dirty="0"/>
            </a:br>
            <a:r>
              <a:rPr lang="en-GB" sz="3000" dirty="0"/>
              <a:t>internet subscription due to low cost and avoid the countries in Red</a:t>
            </a:r>
            <a:br>
              <a:rPr lang="en-GB" sz="3000" dirty="0"/>
            </a:br>
            <a:endParaRPr lang="en-GB" sz="3000" b="1" dirty="0"/>
          </a:p>
        </p:txBody>
      </p:sp>
      <p:pic>
        <p:nvPicPr>
          <p:cNvPr id="6" name="Picture 5">
            <a:extLst>
              <a:ext uri="{FF2B5EF4-FFF2-40B4-BE49-F238E27FC236}">
                <a16:creationId xmlns:a16="http://schemas.microsoft.com/office/drawing/2014/main" id="{6D7B52FC-7E04-16D4-7626-D37F99701C69}"/>
              </a:ext>
            </a:extLst>
          </p:cNvPr>
          <p:cNvPicPr>
            <a:picLocks noChangeAspect="1"/>
          </p:cNvPicPr>
          <p:nvPr/>
        </p:nvPicPr>
        <p:blipFill>
          <a:blip r:embed="rId2"/>
          <a:stretch>
            <a:fillRect/>
          </a:stretch>
        </p:blipFill>
        <p:spPr>
          <a:xfrm>
            <a:off x="518159" y="1808748"/>
            <a:ext cx="16779241" cy="8059152"/>
          </a:xfrm>
          <a:prstGeom prst="rect">
            <a:avLst/>
          </a:prstGeom>
        </p:spPr>
      </p:pic>
    </p:spTree>
    <p:extLst>
      <p:ext uri="{BB962C8B-B14F-4D97-AF65-F5344CB8AC3E}">
        <p14:creationId xmlns:p14="http://schemas.microsoft.com/office/powerpoint/2010/main" val="2217695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FC535-3754-B05F-0D6C-BC4F3E33886B}"/>
              </a:ext>
            </a:extLst>
          </p:cNvPr>
          <p:cNvSpPr>
            <a:spLocks noGrp="1"/>
          </p:cNvSpPr>
          <p:nvPr>
            <p:ph type="title"/>
          </p:nvPr>
        </p:nvSpPr>
        <p:spPr>
          <a:xfrm>
            <a:off x="685800" y="266700"/>
            <a:ext cx="15636241" cy="1905000"/>
          </a:xfrm>
        </p:spPr>
        <p:txBody>
          <a:bodyPr>
            <a:noAutofit/>
          </a:bodyPr>
          <a:lstStyle/>
          <a:p>
            <a:r>
              <a:rPr lang="en-GB" sz="2400" b="1" dirty="0"/>
              <a:t>C. With this Visual, you can determine which city to visit, when in a country, the higher the average</a:t>
            </a:r>
            <a:br>
              <a:rPr lang="en-GB" sz="2400" b="1" dirty="0"/>
            </a:br>
            <a:r>
              <a:rPr lang="en-GB" sz="2400" b="1" dirty="0"/>
              <a:t>      cost of living the more expensive to reside or do business in that city</a:t>
            </a:r>
            <a:br>
              <a:rPr lang="en-GB" sz="2400" b="1" dirty="0"/>
            </a:br>
            <a:r>
              <a:rPr lang="en-GB" sz="2400" b="1" dirty="0"/>
              <a:t>       For Example by selecting the country from Canada in black from the slicer. It can be seen that</a:t>
            </a:r>
            <a:br>
              <a:rPr lang="en-GB" sz="2400" b="1" dirty="0"/>
            </a:br>
            <a:r>
              <a:rPr lang="en-GB" sz="2400" b="1" dirty="0"/>
              <a:t>       it is most expensive to live in Edmonton and cheapest to live in Courtenay</a:t>
            </a:r>
            <a:br>
              <a:rPr lang="en-GB" sz="2400" b="1" dirty="0"/>
            </a:br>
            <a:r>
              <a:rPr lang="en-GB" sz="2400" b="1" dirty="0"/>
              <a:t> </a:t>
            </a:r>
          </a:p>
        </p:txBody>
      </p:sp>
      <p:pic>
        <p:nvPicPr>
          <p:cNvPr id="5" name="Picture 4">
            <a:extLst>
              <a:ext uri="{FF2B5EF4-FFF2-40B4-BE49-F238E27FC236}">
                <a16:creationId xmlns:a16="http://schemas.microsoft.com/office/drawing/2014/main" id="{68BA8C9F-3245-0782-D802-5F3A03669517}"/>
              </a:ext>
            </a:extLst>
          </p:cNvPr>
          <p:cNvPicPr>
            <a:picLocks noChangeAspect="1"/>
          </p:cNvPicPr>
          <p:nvPr/>
        </p:nvPicPr>
        <p:blipFill>
          <a:blip r:embed="rId2"/>
          <a:stretch>
            <a:fillRect/>
          </a:stretch>
        </p:blipFill>
        <p:spPr>
          <a:xfrm>
            <a:off x="914400" y="2552700"/>
            <a:ext cx="16459200" cy="7315200"/>
          </a:xfrm>
          <a:prstGeom prst="rect">
            <a:avLst/>
          </a:prstGeom>
        </p:spPr>
      </p:pic>
    </p:spTree>
    <p:extLst>
      <p:ext uri="{BB962C8B-B14F-4D97-AF65-F5344CB8AC3E}">
        <p14:creationId xmlns:p14="http://schemas.microsoft.com/office/powerpoint/2010/main" val="3039710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C4553A7-333B-E320-04B1-6596289A7427}"/>
              </a:ext>
            </a:extLst>
          </p:cNvPr>
          <p:cNvSpPr/>
          <p:nvPr/>
        </p:nvSpPr>
        <p:spPr>
          <a:xfrm>
            <a:off x="292770" y="172453"/>
            <a:ext cx="14794830" cy="138964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15526BF9-3526-F41C-241E-95309BE17D3C}"/>
              </a:ext>
            </a:extLst>
          </p:cNvPr>
          <p:cNvSpPr txBox="1"/>
          <p:nvPr/>
        </p:nvSpPr>
        <p:spPr>
          <a:xfrm>
            <a:off x="518159" y="1562100"/>
            <a:ext cx="17312641" cy="553998"/>
          </a:xfrm>
          <a:prstGeom prst="rect">
            <a:avLst/>
          </a:prstGeom>
          <a:noFill/>
        </p:spPr>
        <p:txBody>
          <a:bodyPr wrap="square">
            <a:spAutoFit/>
          </a:bodyPr>
          <a:lstStyle/>
          <a:p>
            <a:r>
              <a:rPr lang="en-GB" sz="3000" dirty="0"/>
              <a:t>. </a:t>
            </a:r>
          </a:p>
        </p:txBody>
      </p:sp>
      <p:pic>
        <p:nvPicPr>
          <p:cNvPr id="6" name="Picture 5">
            <a:extLst>
              <a:ext uri="{FF2B5EF4-FFF2-40B4-BE49-F238E27FC236}">
                <a16:creationId xmlns:a16="http://schemas.microsoft.com/office/drawing/2014/main" id="{2F8E17EE-E360-55AE-2F11-63B10970AA72}"/>
              </a:ext>
            </a:extLst>
          </p:cNvPr>
          <p:cNvPicPr>
            <a:picLocks noChangeAspect="1"/>
          </p:cNvPicPr>
          <p:nvPr/>
        </p:nvPicPr>
        <p:blipFill>
          <a:blip r:embed="rId2"/>
          <a:stretch>
            <a:fillRect/>
          </a:stretch>
        </p:blipFill>
        <p:spPr>
          <a:xfrm>
            <a:off x="914400" y="1790700"/>
            <a:ext cx="16459200" cy="7848600"/>
          </a:xfrm>
          <a:prstGeom prst="rect">
            <a:avLst/>
          </a:prstGeom>
        </p:spPr>
      </p:pic>
      <p:sp>
        <p:nvSpPr>
          <p:cNvPr id="2" name="Title 1">
            <a:extLst>
              <a:ext uri="{FF2B5EF4-FFF2-40B4-BE49-F238E27FC236}">
                <a16:creationId xmlns:a16="http://schemas.microsoft.com/office/drawing/2014/main" id="{201FC535-3754-B05F-0D6C-BC4F3E33886B}"/>
              </a:ext>
            </a:extLst>
          </p:cNvPr>
          <p:cNvSpPr>
            <a:spLocks noGrp="1"/>
          </p:cNvSpPr>
          <p:nvPr>
            <p:ph type="title"/>
          </p:nvPr>
        </p:nvSpPr>
        <p:spPr>
          <a:xfrm>
            <a:off x="518158" y="419100"/>
            <a:ext cx="15255242" cy="914400"/>
          </a:xfrm>
        </p:spPr>
        <p:txBody>
          <a:bodyPr>
            <a:noAutofit/>
          </a:bodyPr>
          <a:lstStyle/>
          <a:p>
            <a:r>
              <a:rPr lang="en-GB" sz="2800" b="1" dirty="0"/>
              <a:t>D. There is a positive correlation between the cost of living and the prices of </a:t>
            </a:r>
            <a:br>
              <a:rPr lang="en-GB" sz="2800" b="1" dirty="0"/>
            </a:br>
            <a:r>
              <a:rPr lang="en-GB" sz="2800" b="1" dirty="0"/>
              <a:t>apartments. Countries tend to spend more on housing where the cost of living is higher</a:t>
            </a:r>
          </a:p>
        </p:txBody>
      </p:sp>
    </p:spTree>
    <p:extLst>
      <p:ext uri="{BB962C8B-B14F-4D97-AF65-F5344CB8AC3E}">
        <p14:creationId xmlns:p14="http://schemas.microsoft.com/office/powerpoint/2010/main" val="367259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8B56031-74DE-0308-094B-605BD0D5CCF0}"/>
              </a:ext>
            </a:extLst>
          </p:cNvPr>
          <p:cNvSpPr/>
          <p:nvPr/>
        </p:nvSpPr>
        <p:spPr>
          <a:xfrm>
            <a:off x="292770" y="172453"/>
            <a:ext cx="14794830" cy="138964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01FC535-3754-B05F-0D6C-BC4F3E33886B}"/>
              </a:ext>
            </a:extLst>
          </p:cNvPr>
          <p:cNvSpPr>
            <a:spLocks noGrp="1"/>
          </p:cNvSpPr>
          <p:nvPr>
            <p:ph type="title"/>
          </p:nvPr>
        </p:nvSpPr>
        <p:spPr>
          <a:xfrm>
            <a:off x="518159" y="419100"/>
            <a:ext cx="14340841" cy="914400"/>
          </a:xfrm>
        </p:spPr>
        <p:txBody>
          <a:bodyPr>
            <a:noAutofit/>
          </a:bodyPr>
          <a:lstStyle/>
          <a:p>
            <a:r>
              <a:rPr lang="en-GB" sz="2800" b="1" dirty="0"/>
              <a:t>E. Across all the countries shown, it is more expensive to live outside the city. So if you are a low-income earner, considering renting an apartment outside the city</a:t>
            </a:r>
          </a:p>
        </p:txBody>
      </p:sp>
      <p:sp>
        <p:nvSpPr>
          <p:cNvPr id="4" name="TextBox 3">
            <a:extLst>
              <a:ext uri="{FF2B5EF4-FFF2-40B4-BE49-F238E27FC236}">
                <a16:creationId xmlns:a16="http://schemas.microsoft.com/office/drawing/2014/main" id="{15526BF9-3526-F41C-241E-95309BE17D3C}"/>
              </a:ext>
            </a:extLst>
          </p:cNvPr>
          <p:cNvSpPr txBox="1"/>
          <p:nvPr/>
        </p:nvSpPr>
        <p:spPr>
          <a:xfrm>
            <a:off x="518159" y="1562100"/>
            <a:ext cx="17312641" cy="553998"/>
          </a:xfrm>
          <a:prstGeom prst="rect">
            <a:avLst/>
          </a:prstGeom>
          <a:noFill/>
        </p:spPr>
        <p:txBody>
          <a:bodyPr wrap="square">
            <a:spAutoFit/>
          </a:bodyPr>
          <a:lstStyle/>
          <a:p>
            <a:r>
              <a:rPr lang="en-GB" sz="3000" dirty="0"/>
              <a:t>. </a:t>
            </a:r>
          </a:p>
        </p:txBody>
      </p:sp>
      <p:pic>
        <p:nvPicPr>
          <p:cNvPr id="5" name="Picture 4">
            <a:extLst>
              <a:ext uri="{FF2B5EF4-FFF2-40B4-BE49-F238E27FC236}">
                <a16:creationId xmlns:a16="http://schemas.microsoft.com/office/drawing/2014/main" id="{4195CD0E-87BD-EF24-F379-55556DBA124A}"/>
              </a:ext>
            </a:extLst>
          </p:cNvPr>
          <p:cNvPicPr>
            <a:picLocks noChangeAspect="1"/>
          </p:cNvPicPr>
          <p:nvPr/>
        </p:nvPicPr>
        <p:blipFill>
          <a:blip r:embed="rId2"/>
          <a:stretch>
            <a:fillRect/>
          </a:stretch>
        </p:blipFill>
        <p:spPr>
          <a:xfrm>
            <a:off x="518159" y="2344698"/>
            <a:ext cx="16687801" cy="6782162"/>
          </a:xfrm>
          <a:prstGeom prst="rect">
            <a:avLst/>
          </a:prstGeom>
        </p:spPr>
      </p:pic>
    </p:spTree>
    <p:extLst>
      <p:ext uri="{BB962C8B-B14F-4D97-AF65-F5344CB8AC3E}">
        <p14:creationId xmlns:p14="http://schemas.microsoft.com/office/powerpoint/2010/main" val="893611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8B56031-74DE-0308-094B-605BD0D5CCF0}"/>
              </a:ext>
            </a:extLst>
          </p:cNvPr>
          <p:cNvSpPr/>
          <p:nvPr/>
        </p:nvSpPr>
        <p:spPr>
          <a:xfrm>
            <a:off x="292770" y="172453"/>
            <a:ext cx="14794830" cy="138964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01FC535-3754-B05F-0D6C-BC4F3E33886B}"/>
              </a:ext>
            </a:extLst>
          </p:cNvPr>
          <p:cNvSpPr>
            <a:spLocks noGrp="1"/>
          </p:cNvSpPr>
          <p:nvPr>
            <p:ph type="title"/>
          </p:nvPr>
        </p:nvSpPr>
        <p:spPr>
          <a:xfrm>
            <a:off x="518159" y="419100"/>
            <a:ext cx="14340841" cy="914400"/>
          </a:xfrm>
        </p:spPr>
        <p:txBody>
          <a:bodyPr>
            <a:noAutofit/>
          </a:bodyPr>
          <a:lstStyle/>
          <a:p>
            <a:r>
              <a:rPr lang="en-GB" sz="2800" b="1" dirty="0"/>
              <a:t>F. 10 cities consistently had the highest cost of living across all the components of cost of living with ASHGABAT having a very high margin in Amenities and clothing</a:t>
            </a:r>
          </a:p>
        </p:txBody>
      </p:sp>
      <p:sp>
        <p:nvSpPr>
          <p:cNvPr id="4" name="TextBox 3">
            <a:extLst>
              <a:ext uri="{FF2B5EF4-FFF2-40B4-BE49-F238E27FC236}">
                <a16:creationId xmlns:a16="http://schemas.microsoft.com/office/drawing/2014/main" id="{15526BF9-3526-F41C-241E-95309BE17D3C}"/>
              </a:ext>
            </a:extLst>
          </p:cNvPr>
          <p:cNvSpPr txBox="1"/>
          <p:nvPr/>
        </p:nvSpPr>
        <p:spPr>
          <a:xfrm>
            <a:off x="518159" y="1562100"/>
            <a:ext cx="17312641" cy="553998"/>
          </a:xfrm>
          <a:prstGeom prst="rect">
            <a:avLst/>
          </a:prstGeom>
          <a:noFill/>
        </p:spPr>
        <p:txBody>
          <a:bodyPr wrap="square">
            <a:spAutoFit/>
          </a:bodyPr>
          <a:lstStyle/>
          <a:p>
            <a:r>
              <a:rPr lang="en-GB" sz="3000" dirty="0"/>
              <a:t>. </a:t>
            </a:r>
          </a:p>
        </p:txBody>
      </p:sp>
      <p:pic>
        <p:nvPicPr>
          <p:cNvPr id="9" name="Picture 8">
            <a:extLst>
              <a:ext uri="{FF2B5EF4-FFF2-40B4-BE49-F238E27FC236}">
                <a16:creationId xmlns:a16="http://schemas.microsoft.com/office/drawing/2014/main" id="{A4E6499C-7D18-A8D2-13AB-24EC05B4A710}"/>
              </a:ext>
            </a:extLst>
          </p:cNvPr>
          <p:cNvPicPr>
            <a:picLocks noChangeAspect="1"/>
          </p:cNvPicPr>
          <p:nvPr/>
        </p:nvPicPr>
        <p:blipFill>
          <a:blip r:embed="rId2"/>
          <a:stretch>
            <a:fillRect/>
          </a:stretch>
        </p:blipFill>
        <p:spPr>
          <a:xfrm>
            <a:off x="518160" y="1808747"/>
            <a:ext cx="16931640" cy="8059153"/>
          </a:xfrm>
          <a:prstGeom prst="rect">
            <a:avLst/>
          </a:prstGeom>
        </p:spPr>
      </p:pic>
    </p:spTree>
    <p:extLst>
      <p:ext uri="{BB962C8B-B14F-4D97-AF65-F5344CB8AC3E}">
        <p14:creationId xmlns:p14="http://schemas.microsoft.com/office/powerpoint/2010/main" val="3729827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7D1D90B-DE60-D2D9-53C2-18824451B693}"/>
              </a:ext>
            </a:extLst>
          </p:cNvPr>
          <p:cNvSpPr/>
          <p:nvPr/>
        </p:nvSpPr>
        <p:spPr>
          <a:xfrm>
            <a:off x="4114800" y="667754"/>
            <a:ext cx="11125200" cy="16002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01FC535-3754-B05F-0D6C-BC4F3E33886B}"/>
              </a:ext>
            </a:extLst>
          </p:cNvPr>
          <p:cNvSpPr>
            <a:spLocks noGrp="1"/>
          </p:cNvSpPr>
          <p:nvPr>
            <p:ph type="title"/>
          </p:nvPr>
        </p:nvSpPr>
        <p:spPr>
          <a:xfrm>
            <a:off x="1714500" y="914401"/>
            <a:ext cx="14813280" cy="1106906"/>
          </a:xfrm>
        </p:spPr>
        <p:txBody>
          <a:bodyPr>
            <a:normAutofit/>
          </a:bodyPr>
          <a:lstStyle/>
          <a:p>
            <a:r>
              <a:rPr lang="en-GB" sz="4800" dirty="0"/>
              <a:t>				              </a:t>
            </a:r>
            <a:r>
              <a:rPr lang="en-GB" sz="4800" b="1" dirty="0"/>
              <a:t>INTRODUCTION</a:t>
            </a:r>
          </a:p>
        </p:txBody>
      </p:sp>
      <p:pic>
        <p:nvPicPr>
          <p:cNvPr id="1028" name="Picture 4" descr="Beat the High Cost of Living ...">
            <a:extLst>
              <a:ext uri="{FF2B5EF4-FFF2-40B4-BE49-F238E27FC236}">
                <a16:creationId xmlns:a16="http://schemas.microsoft.com/office/drawing/2014/main" id="{6F3CF8DD-D891-08A3-8E36-B7C3AD3800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14" y="42863"/>
            <a:ext cx="3857786" cy="25671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EC10783-0E63-E6EF-89E2-5CD043A8CCAE}"/>
              </a:ext>
            </a:extLst>
          </p:cNvPr>
          <p:cNvSpPr txBox="1"/>
          <p:nvPr/>
        </p:nvSpPr>
        <p:spPr>
          <a:xfrm>
            <a:off x="1066800" y="3275752"/>
            <a:ext cx="16154400" cy="4401205"/>
          </a:xfrm>
          <a:prstGeom prst="rect">
            <a:avLst/>
          </a:prstGeom>
          <a:noFill/>
        </p:spPr>
        <p:txBody>
          <a:bodyPr wrap="square">
            <a:spAutoFit/>
          </a:bodyPr>
          <a:lstStyle/>
          <a:p>
            <a:pPr algn="just"/>
            <a:r>
              <a:rPr lang="en-GB" sz="4000" dirty="0">
                <a:latin typeface="Tahoma" panose="020B0604030504040204" pitchFamily="34" charset="0"/>
                <a:ea typeface="Tahoma" panose="020B0604030504040204" pitchFamily="34" charset="0"/>
                <a:cs typeface="Tahoma" panose="020B0604030504040204" pitchFamily="34" charset="0"/>
              </a:rPr>
              <a:t>The cost of living is a critical factor that affects individuals and businesses. It is important to </a:t>
            </a:r>
            <a:r>
              <a:rPr lang="en-GB" sz="4000" dirty="0" err="1">
                <a:latin typeface="Tahoma" panose="020B0604030504040204" pitchFamily="34" charset="0"/>
                <a:ea typeface="Tahoma" panose="020B0604030504040204" pitchFamily="34" charset="0"/>
                <a:cs typeface="Tahoma" panose="020B0604030504040204" pitchFamily="34" charset="0"/>
              </a:rPr>
              <a:t>analyze</a:t>
            </a:r>
            <a:r>
              <a:rPr lang="en-GB" sz="4000" dirty="0">
                <a:latin typeface="Tahoma" panose="020B0604030504040204" pitchFamily="34" charset="0"/>
                <a:ea typeface="Tahoma" panose="020B0604030504040204" pitchFamily="34" charset="0"/>
                <a:cs typeface="Tahoma" panose="020B0604030504040204" pitchFamily="34" charset="0"/>
              </a:rPr>
              <a:t> and visualize data on cities and countries to make informed decisions about relocation, investment, or business expansion. In this project, I utilized Power BI to preprocess, create visuals, </a:t>
            </a:r>
            <a:r>
              <a:rPr lang="en-GB" sz="4000" dirty="0" err="1">
                <a:latin typeface="Tahoma" panose="020B0604030504040204" pitchFamily="34" charset="0"/>
                <a:ea typeface="Tahoma" panose="020B0604030504040204" pitchFamily="34" charset="0"/>
                <a:cs typeface="Tahoma" panose="020B0604030504040204" pitchFamily="34" charset="0"/>
              </a:rPr>
              <a:t>analyze</a:t>
            </a:r>
            <a:r>
              <a:rPr lang="en-GB" sz="4000" dirty="0">
                <a:latin typeface="Tahoma" panose="020B0604030504040204" pitchFamily="34" charset="0"/>
                <a:ea typeface="Tahoma" panose="020B0604030504040204" pitchFamily="34" charset="0"/>
                <a:cs typeface="Tahoma" panose="020B0604030504040204" pitchFamily="34" charset="0"/>
              </a:rPr>
              <a:t> the cost of living dataset to draw meaningful conclusions to address real-world issues related to economics and living standards in various countries and cities around the world.</a:t>
            </a:r>
          </a:p>
        </p:txBody>
      </p:sp>
    </p:spTree>
    <p:extLst>
      <p:ext uri="{BB962C8B-B14F-4D97-AF65-F5344CB8AC3E}">
        <p14:creationId xmlns:p14="http://schemas.microsoft.com/office/powerpoint/2010/main" val="14545260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BE6AB1-2A06-F3B0-CD7F-1D84A9AE87AA}"/>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BCE9A440-922A-2896-45B9-AAEEA67D9CCD}"/>
              </a:ext>
            </a:extLst>
          </p:cNvPr>
          <p:cNvPicPr>
            <a:picLocks noChangeAspect="1"/>
          </p:cNvPicPr>
          <p:nvPr/>
        </p:nvPicPr>
        <p:blipFill>
          <a:blip r:embed="rId4"/>
          <a:stretch>
            <a:fillRect/>
          </a:stretch>
        </p:blipFill>
        <p:spPr>
          <a:xfrm>
            <a:off x="685800" y="2452312"/>
            <a:ext cx="16230600" cy="7415588"/>
          </a:xfrm>
          <a:prstGeom prst="rect">
            <a:avLst/>
          </a:prstGeom>
        </p:spPr>
      </p:pic>
      <p:sp>
        <p:nvSpPr>
          <p:cNvPr id="5" name="Rectangle 4">
            <a:extLst>
              <a:ext uri="{FF2B5EF4-FFF2-40B4-BE49-F238E27FC236}">
                <a16:creationId xmlns:a16="http://schemas.microsoft.com/office/drawing/2014/main" id="{D7672A9C-E7F7-7FD5-C92C-273DA586D0BE}"/>
              </a:ext>
            </a:extLst>
          </p:cNvPr>
          <p:cNvSpPr/>
          <p:nvPr/>
        </p:nvSpPr>
        <p:spPr>
          <a:xfrm>
            <a:off x="292770" y="172453"/>
            <a:ext cx="15175830" cy="138964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GB" sz="2200" b="1" dirty="0"/>
              <a:t>G. I was also able to ascertain that mortgage interest rate and cost of living have a positive linear correlation. All the top 10 cities with high mortgage interest rates were also the top 10 expensive cities to live in </a:t>
            </a:r>
            <a:endParaRPr lang="en-GB" sz="2200" dirty="0"/>
          </a:p>
        </p:txBody>
      </p:sp>
      <p:pic>
        <p:nvPicPr>
          <p:cNvPr id="7" name="Audio 6">
            <a:hlinkClick r:id="" action="ppaction://media"/>
            <a:extLst>
              <a:ext uri="{FF2B5EF4-FFF2-40B4-BE49-F238E27FC236}">
                <a16:creationId xmlns:a16="http://schemas.microsoft.com/office/drawing/2014/main" id="{E72E166D-9894-8208-9174-AE22D8E26C58}"/>
              </a:ext>
            </a:extLst>
          </p:cNvPr>
          <p:cNvPicPr>
            <a:picLocks noChangeAspect="1"/>
          </p:cNvPicPr>
          <p:nvPr>
            <a:audioFile r:link="rId2"/>
            <p:extLst>
              <p:ext uri="{DAA4B4D4-6D71-4841-9C94-3DE7FCFB9230}">
                <p14:media xmlns:p14="http://schemas.microsoft.com/office/powerpoint/2010/main" r:embed="rId1"/>
              </p:ext>
            </p:extLst>
          </p:nvPr>
        </p:nvPicPr>
        <p:blipFill>
          <a:blip r:embed="rId5"/>
          <a:srcRect l="-400000" t="-203125" r="-400000" b="-203125"/>
          <a:stretch>
            <a:fillRect/>
          </a:stretch>
        </p:blipFill>
        <p:spPr>
          <a:xfrm>
            <a:off x="14173200" y="7972425"/>
            <a:ext cx="3657600" cy="2057400"/>
          </a:xfrm>
          <a:prstGeom prst="rect">
            <a:avLst/>
          </a:prstGeom>
        </p:spPr>
      </p:pic>
    </p:spTree>
    <p:extLst>
      <p:ext uri="{BB962C8B-B14F-4D97-AF65-F5344CB8AC3E}">
        <p14:creationId xmlns:p14="http://schemas.microsoft.com/office/powerpoint/2010/main" val="1029735592"/>
      </p:ext>
    </p:extLst>
  </p:cSld>
  <p:clrMapOvr>
    <a:masterClrMapping/>
  </p:clrMapOvr>
  <mc:AlternateContent xmlns:mc="http://schemas.openxmlformats.org/markup-compatibility/2006" xmlns:p14="http://schemas.microsoft.com/office/powerpoint/2010/main">
    <mc:Choice Requires="p14">
      <p:transition spd="slow" p14:dur="2000" advTm="17403"/>
    </mc:Choice>
    <mc:Fallback xmlns="">
      <p:transition spd="slow" advTm="1740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654304-C8A8-AAEC-914C-9D7DC8A180BF}"/>
              </a:ext>
            </a:extLst>
          </p:cNvPr>
          <p:cNvSpPr>
            <a:spLocks noGrp="1"/>
          </p:cNvSpPr>
          <p:nvPr>
            <p:ph idx="1"/>
          </p:nvPr>
        </p:nvSpPr>
        <p:spPr>
          <a:xfrm>
            <a:off x="-4262438" y="5640737"/>
            <a:ext cx="16989391" cy="5348037"/>
          </a:xfrm>
        </p:spPr>
        <p:txBody>
          <a:bodyPr>
            <a:normAutofit/>
          </a:bodyPr>
          <a:lstStyle/>
          <a:p>
            <a:pPr algn="just">
              <a:lnSpc>
                <a:spcPct val="150000"/>
              </a:lnSpc>
              <a:spcBef>
                <a:spcPts val="900"/>
              </a:spcBef>
              <a:spcAft>
                <a:spcPts val="900"/>
              </a:spcAft>
            </a:pPr>
            <a:r>
              <a:rPr lang="en-ZA" sz="3600" dirty="0">
                <a:latin typeface="Times New Roman" panose="02020603050405020304" pitchFamily="18" charset="0"/>
                <a:ea typeface="Calibri" panose="020F0502020204030204" pitchFamily="34" charset="0"/>
                <a:cs typeface="Times New Roman" panose="02020603050405020304" pitchFamily="18" charset="0"/>
              </a:rPr>
              <a:t> </a:t>
            </a:r>
            <a:endParaRPr lang="en-GB" sz="3000" dirty="0">
              <a:latin typeface="Century Gothic" panose="020B0502020202020204" pitchFamily="34" charset="0"/>
              <a:cs typeface="Times New Roman" panose="02020603050405020304" pitchFamily="18" charset="0"/>
            </a:endParaRPr>
          </a:p>
          <a:p>
            <a:pPr algn="just">
              <a:lnSpc>
                <a:spcPct val="150000"/>
              </a:lnSpc>
              <a:spcBef>
                <a:spcPts val="900"/>
              </a:spcBef>
              <a:spcAft>
                <a:spcPts val="900"/>
              </a:spcAft>
              <a:buFont typeface="Wingdings" panose="05000000000000000000" pitchFamily="2" charset="2"/>
              <a:buChar char="q"/>
            </a:pPr>
            <a:endParaRPr lang="en-GB" sz="3000" dirty="0">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pic>
        <p:nvPicPr>
          <p:cNvPr id="1026" name="Picture 2" descr="Thank You Images – Browse 302,896 Stock ...">
            <a:extLst>
              <a:ext uri="{FF2B5EF4-FFF2-40B4-BE49-F238E27FC236}">
                <a16:creationId xmlns:a16="http://schemas.microsoft.com/office/drawing/2014/main" id="{51A40CF0-0539-52F3-D754-3937D84B51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1900" y="1562100"/>
            <a:ext cx="10744200" cy="40767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49E2768-1ABB-58ED-8006-A3E5ACF8D9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2781" y="7954379"/>
            <a:ext cx="1059548" cy="58050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2CBD925-4D21-5A97-B246-E973FB2D3A95}"/>
              </a:ext>
            </a:extLst>
          </p:cNvPr>
          <p:cNvSpPr txBox="1"/>
          <p:nvPr/>
        </p:nvSpPr>
        <p:spPr>
          <a:xfrm>
            <a:off x="4495800" y="7829133"/>
            <a:ext cx="11582401" cy="830997"/>
          </a:xfrm>
          <a:prstGeom prst="rect">
            <a:avLst/>
          </a:prstGeom>
          <a:noFill/>
        </p:spPr>
        <p:txBody>
          <a:bodyPr wrap="square" rtlCol="0">
            <a:spAutoFit/>
          </a:bodyPr>
          <a:lstStyle/>
          <a:p>
            <a:r>
              <a:rPr lang="en-GB" sz="4800" dirty="0">
                <a:solidFill>
                  <a:schemeClr val="bg1"/>
                </a:solidFill>
              </a:rPr>
              <a:t>www.linkedin.com/in/uju-nzurumike</a:t>
            </a:r>
          </a:p>
        </p:txBody>
      </p:sp>
      <p:pic>
        <p:nvPicPr>
          <p:cNvPr id="1032" name="Picture 8" descr="Gmail Logo Icon (2024) - Free Download ...">
            <a:extLst>
              <a:ext uri="{FF2B5EF4-FFF2-40B4-BE49-F238E27FC236}">
                <a16:creationId xmlns:a16="http://schemas.microsoft.com/office/drawing/2014/main" id="{13FD9DD8-DAC4-96DE-06F0-A2D84AC1B1A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25803" y="8987916"/>
            <a:ext cx="892193" cy="53017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268AF81-8711-033F-7F7A-E209D0AF7E04}"/>
              </a:ext>
            </a:extLst>
          </p:cNvPr>
          <p:cNvSpPr txBox="1"/>
          <p:nvPr/>
        </p:nvSpPr>
        <p:spPr>
          <a:xfrm>
            <a:off x="4515173" y="8837502"/>
            <a:ext cx="11582401" cy="830997"/>
          </a:xfrm>
          <a:prstGeom prst="rect">
            <a:avLst/>
          </a:prstGeom>
          <a:noFill/>
        </p:spPr>
        <p:txBody>
          <a:bodyPr wrap="square" rtlCol="0">
            <a:spAutoFit/>
          </a:bodyPr>
          <a:lstStyle/>
          <a:p>
            <a:r>
              <a:rPr lang="en-GB" sz="4800" dirty="0">
                <a:solidFill>
                  <a:schemeClr val="bg1"/>
                </a:solidFill>
              </a:rPr>
              <a:t>nzurumikeuju2@gmail.com</a:t>
            </a:r>
          </a:p>
        </p:txBody>
      </p:sp>
    </p:spTree>
    <p:extLst>
      <p:ext uri="{BB962C8B-B14F-4D97-AF65-F5344CB8AC3E}">
        <p14:creationId xmlns:p14="http://schemas.microsoft.com/office/powerpoint/2010/main" val="4025179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24FAB1-F5CE-E446-5F48-B35FF9E7B295}"/>
              </a:ext>
            </a:extLst>
          </p:cNvPr>
          <p:cNvSpPr/>
          <p:nvPr/>
        </p:nvSpPr>
        <p:spPr>
          <a:xfrm>
            <a:off x="2440208" y="113008"/>
            <a:ext cx="12649200" cy="130838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01FC535-3754-B05F-0D6C-BC4F3E33886B}"/>
              </a:ext>
            </a:extLst>
          </p:cNvPr>
          <p:cNvSpPr>
            <a:spLocks noGrp="1"/>
          </p:cNvSpPr>
          <p:nvPr>
            <p:ph type="title"/>
          </p:nvPr>
        </p:nvSpPr>
        <p:spPr>
          <a:xfrm>
            <a:off x="1066800" y="190500"/>
            <a:ext cx="14813280" cy="1106906"/>
          </a:xfrm>
        </p:spPr>
        <p:txBody>
          <a:bodyPr>
            <a:normAutofit fontScale="90000"/>
          </a:bodyPr>
          <a:lstStyle/>
          <a:p>
            <a:r>
              <a:rPr lang="en-GB" sz="4800" dirty="0"/>
              <a:t>	      </a:t>
            </a:r>
            <a:r>
              <a:rPr lang="en-GB" sz="4800" b="1" dirty="0"/>
              <a:t>The dataset consists of the following variables:</a:t>
            </a:r>
          </a:p>
        </p:txBody>
      </p:sp>
      <p:pic>
        <p:nvPicPr>
          <p:cNvPr id="11" name="Picture 10">
            <a:extLst>
              <a:ext uri="{FF2B5EF4-FFF2-40B4-BE49-F238E27FC236}">
                <a16:creationId xmlns:a16="http://schemas.microsoft.com/office/drawing/2014/main" id="{4FFA4A8A-9678-C239-FEEF-A27FF0B030E1}"/>
              </a:ext>
            </a:extLst>
          </p:cNvPr>
          <p:cNvPicPr>
            <a:picLocks noChangeAspect="1"/>
          </p:cNvPicPr>
          <p:nvPr/>
        </p:nvPicPr>
        <p:blipFill>
          <a:blip r:embed="rId2"/>
          <a:stretch>
            <a:fillRect/>
          </a:stretch>
        </p:blipFill>
        <p:spPr>
          <a:xfrm>
            <a:off x="685800" y="1498884"/>
            <a:ext cx="16611600" cy="8611177"/>
          </a:xfrm>
          <a:prstGeom prst="rect">
            <a:avLst/>
          </a:prstGeom>
        </p:spPr>
      </p:pic>
    </p:spTree>
    <p:extLst>
      <p:ext uri="{BB962C8B-B14F-4D97-AF65-F5344CB8AC3E}">
        <p14:creationId xmlns:p14="http://schemas.microsoft.com/office/powerpoint/2010/main" val="1073433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5C641A8-5D3D-36BD-6805-76BE7FBCB4FC}"/>
              </a:ext>
            </a:extLst>
          </p:cNvPr>
          <p:cNvSpPr/>
          <p:nvPr/>
        </p:nvSpPr>
        <p:spPr>
          <a:xfrm>
            <a:off x="1981200" y="396395"/>
            <a:ext cx="13563600" cy="16002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01FC535-3754-B05F-0D6C-BC4F3E33886B}"/>
              </a:ext>
            </a:extLst>
          </p:cNvPr>
          <p:cNvSpPr>
            <a:spLocks noGrp="1"/>
          </p:cNvSpPr>
          <p:nvPr>
            <p:ph type="title"/>
          </p:nvPr>
        </p:nvSpPr>
        <p:spPr>
          <a:xfrm>
            <a:off x="1691898" y="889689"/>
            <a:ext cx="13858068" cy="1106906"/>
          </a:xfrm>
        </p:spPr>
        <p:txBody>
          <a:bodyPr>
            <a:normAutofit fontScale="90000"/>
          </a:bodyPr>
          <a:lstStyle/>
          <a:p>
            <a:r>
              <a:rPr lang="en-GB" sz="4800" dirty="0"/>
              <a:t>	</a:t>
            </a:r>
            <a:r>
              <a:rPr lang="en-GB" sz="4800" b="1" dirty="0"/>
              <a:t>This project aims to address these key questions:</a:t>
            </a:r>
            <a:br>
              <a:rPr lang="en-GB" sz="4800" b="1" dirty="0"/>
            </a:br>
            <a:endParaRPr lang="en-GB" sz="4800" b="1" dirty="0"/>
          </a:p>
        </p:txBody>
      </p:sp>
      <p:sp>
        <p:nvSpPr>
          <p:cNvPr id="4" name="TextBox 3">
            <a:extLst>
              <a:ext uri="{FF2B5EF4-FFF2-40B4-BE49-F238E27FC236}">
                <a16:creationId xmlns:a16="http://schemas.microsoft.com/office/drawing/2014/main" id="{FCE70831-AE7E-5310-B8DF-1EE18ED1424C}"/>
              </a:ext>
            </a:extLst>
          </p:cNvPr>
          <p:cNvSpPr txBox="1"/>
          <p:nvPr/>
        </p:nvSpPr>
        <p:spPr>
          <a:xfrm>
            <a:off x="990600" y="2404288"/>
            <a:ext cx="16687800" cy="6324808"/>
          </a:xfrm>
          <a:prstGeom prst="rect">
            <a:avLst/>
          </a:prstGeom>
          <a:noFill/>
        </p:spPr>
        <p:txBody>
          <a:bodyPr wrap="square">
            <a:spAutoFit/>
          </a:bodyPr>
          <a:lstStyle/>
          <a:p>
            <a:pPr algn="just">
              <a:spcBef>
                <a:spcPts val="600"/>
              </a:spcBef>
            </a:pPr>
            <a:r>
              <a:rPr lang="en-GB" sz="3600" dirty="0">
                <a:latin typeface="Tahoma" panose="020B0604030504040204" pitchFamily="34" charset="0"/>
                <a:ea typeface="Tahoma" panose="020B0604030504040204" pitchFamily="34" charset="0"/>
                <a:cs typeface="Tahoma" panose="020B0604030504040204" pitchFamily="34" charset="0"/>
              </a:rPr>
              <a:t>• What are the cities and countries with the highest and lowest costs of living?</a:t>
            </a:r>
          </a:p>
          <a:p>
            <a:pPr algn="just">
              <a:spcBef>
                <a:spcPts val="600"/>
              </a:spcBef>
            </a:pPr>
            <a:endParaRPr lang="en-GB" sz="3600" dirty="0">
              <a:latin typeface="Tahoma" panose="020B0604030504040204" pitchFamily="34" charset="0"/>
              <a:ea typeface="Tahoma" panose="020B0604030504040204" pitchFamily="34" charset="0"/>
              <a:cs typeface="Tahoma" panose="020B0604030504040204" pitchFamily="34" charset="0"/>
            </a:endParaRPr>
          </a:p>
          <a:p>
            <a:pPr algn="just">
              <a:spcBef>
                <a:spcPts val="600"/>
              </a:spcBef>
            </a:pPr>
            <a:r>
              <a:rPr lang="en-GB" sz="3600" dirty="0">
                <a:latin typeface="Tahoma" panose="020B0604030504040204" pitchFamily="34" charset="0"/>
                <a:ea typeface="Tahoma" panose="020B0604030504040204" pitchFamily="34" charset="0"/>
                <a:cs typeface="Tahoma" panose="020B0604030504040204" pitchFamily="34" charset="0"/>
              </a:rPr>
              <a:t>• What are the major cost components contributing to the overall cost of living</a:t>
            </a:r>
          </a:p>
          <a:p>
            <a:pPr algn="just">
              <a:spcBef>
                <a:spcPts val="600"/>
              </a:spcBef>
            </a:pPr>
            <a:r>
              <a:rPr lang="en-GB" sz="3600" dirty="0">
                <a:latin typeface="Tahoma" panose="020B0604030504040204" pitchFamily="34" charset="0"/>
                <a:ea typeface="Tahoma" panose="020B0604030504040204" pitchFamily="34" charset="0"/>
                <a:cs typeface="Tahoma" panose="020B0604030504040204" pitchFamily="34" charset="0"/>
              </a:rPr>
              <a:t>   in a region?</a:t>
            </a:r>
          </a:p>
          <a:p>
            <a:pPr algn="just">
              <a:spcBef>
                <a:spcPts val="600"/>
              </a:spcBef>
            </a:pPr>
            <a:endParaRPr lang="en-GB" sz="3600" dirty="0">
              <a:latin typeface="Tahoma" panose="020B0604030504040204" pitchFamily="34" charset="0"/>
              <a:ea typeface="Tahoma" panose="020B0604030504040204" pitchFamily="34" charset="0"/>
              <a:cs typeface="Tahoma" panose="020B0604030504040204" pitchFamily="34" charset="0"/>
            </a:endParaRPr>
          </a:p>
          <a:p>
            <a:pPr algn="just">
              <a:spcBef>
                <a:spcPts val="600"/>
              </a:spcBef>
            </a:pPr>
            <a:r>
              <a:rPr lang="en-GB" sz="3600" dirty="0">
                <a:latin typeface="Tahoma" panose="020B0604030504040204" pitchFamily="34" charset="0"/>
                <a:ea typeface="Tahoma" panose="020B0604030504040204" pitchFamily="34" charset="0"/>
                <a:cs typeface="Tahoma" panose="020B0604030504040204" pitchFamily="34" charset="0"/>
              </a:rPr>
              <a:t>• How do factors like average salary, housing costs, and transportation</a:t>
            </a:r>
          </a:p>
          <a:p>
            <a:pPr algn="just">
              <a:spcBef>
                <a:spcPts val="600"/>
              </a:spcBef>
            </a:pPr>
            <a:r>
              <a:rPr lang="en-GB" sz="3600" dirty="0">
                <a:latin typeface="Tahoma" panose="020B0604030504040204" pitchFamily="34" charset="0"/>
                <a:ea typeface="Tahoma" panose="020B0604030504040204" pitchFamily="34" charset="0"/>
                <a:cs typeface="Tahoma" panose="020B0604030504040204" pitchFamily="34" charset="0"/>
              </a:rPr>
              <a:t>  expenses correlate with the cost of living?</a:t>
            </a:r>
          </a:p>
          <a:p>
            <a:pPr algn="just">
              <a:spcBef>
                <a:spcPts val="600"/>
              </a:spcBef>
            </a:pPr>
            <a:endParaRPr lang="en-GB" sz="3600" dirty="0">
              <a:latin typeface="Tahoma" panose="020B0604030504040204" pitchFamily="34" charset="0"/>
              <a:ea typeface="Tahoma" panose="020B0604030504040204" pitchFamily="34" charset="0"/>
              <a:cs typeface="Tahoma" panose="020B0604030504040204" pitchFamily="34" charset="0"/>
            </a:endParaRPr>
          </a:p>
          <a:p>
            <a:pPr algn="just">
              <a:spcBef>
                <a:spcPts val="600"/>
              </a:spcBef>
            </a:pPr>
            <a:r>
              <a:rPr lang="en-GB" sz="3600" dirty="0">
                <a:latin typeface="Tahoma" panose="020B0604030504040204" pitchFamily="34" charset="0"/>
                <a:ea typeface="Tahoma" panose="020B0604030504040204" pitchFamily="34" charset="0"/>
                <a:cs typeface="Tahoma" panose="020B0604030504040204" pitchFamily="34" charset="0"/>
              </a:rPr>
              <a:t>• Are there any trends or patterns in the data that can help individuals and  </a:t>
            </a:r>
          </a:p>
          <a:p>
            <a:pPr algn="just">
              <a:spcBef>
                <a:spcPts val="600"/>
              </a:spcBef>
            </a:pPr>
            <a:r>
              <a:rPr lang="en-GB" sz="3600" dirty="0">
                <a:latin typeface="Tahoma" panose="020B0604030504040204" pitchFamily="34" charset="0"/>
                <a:ea typeface="Tahoma" panose="020B0604030504040204" pitchFamily="34" charset="0"/>
                <a:cs typeface="Tahoma" panose="020B0604030504040204" pitchFamily="34" charset="0"/>
              </a:rPr>
              <a:t>  organizations make strategic decisions?</a:t>
            </a:r>
          </a:p>
        </p:txBody>
      </p:sp>
    </p:spTree>
    <p:extLst>
      <p:ext uri="{BB962C8B-B14F-4D97-AF65-F5344CB8AC3E}">
        <p14:creationId xmlns:p14="http://schemas.microsoft.com/office/powerpoint/2010/main" val="2728849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308AE8D-148A-2038-AFA9-7F311E9D71F4}"/>
              </a:ext>
            </a:extLst>
          </p:cNvPr>
          <p:cNvSpPr/>
          <p:nvPr/>
        </p:nvSpPr>
        <p:spPr>
          <a:xfrm>
            <a:off x="1524000" y="301309"/>
            <a:ext cx="11125200" cy="16002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01FC535-3754-B05F-0D6C-BC4F3E33886B}"/>
              </a:ext>
            </a:extLst>
          </p:cNvPr>
          <p:cNvSpPr>
            <a:spLocks noGrp="1"/>
          </p:cNvSpPr>
          <p:nvPr>
            <p:ph type="title"/>
          </p:nvPr>
        </p:nvSpPr>
        <p:spPr>
          <a:xfrm>
            <a:off x="1524000" y="419100"/>
            <a:ext cx="16227391" cy="838200"/>
          </a:xfrm>
        </p:spPr>
        <p:txBody>
          <a:bodyPr>
            <a:normAutofit/>
          </a:bodyPr>
          <a:lstStyle/>
          <a:p>
            <a:r>
              <a:rPr lang="en-GB" sz="4000" dirty="0"/>
              <a:t>  </a:t>
            </a:r>
            <a:r>
              <a:rPr lang="en-GB" sz="4400" b="1" dirty="0"/>
              <a:t>STEPS FOLLOWED</a:t>
            </a:r>
            <a:endParaRPr lang="en-GB" sz="4000" b="1" dirty="0"/>
          </a:p>
        </p:txBody>
      </p:sp>
      <p:sp>
        <p:nvSpPr>
          <p:cNvPr id="3" name="Content Placeholder 2">
            <a:extLst>
              <a:ext uri="{FF2B5EF4-FFF2-40B4-BE49-F238E27FC236}">
                <a16:creationId xmlns:a16="http://schemas.microsoft.com/office/drawing/2014/main" id="{ED654304-C8A8-AAEC-914C-9D7DC8A180BF}"/>
              </a:ext>
            </a:extLst>
          </p:cNvPr>
          <p:cNvSpPr>
            <a:spLocks noGrp="1"/>
          </p:cNvSpPr>
          <p:nvPr>
            <p:ph idx="1"/>
          </p:nvPr>
        </p:nvSpPr>
        <p:spPr>
          <a:xfrm>
            <a:off x="762000" y="2705100"/>
            <a:ext cx="16989391" cy="5348037"/>
          </a:xfrm>
        </p:spPr>
        <p:txBody>
          <a:bodyPr>
            <a:normAutofit/>
          </a:bodyPr>
          <a:lstStyle/>
          <a:p>
            <a:pPr marL="0" indent="0" algn="just">
              <a:lnSpc>
                <a:spcPct val="150000"/>
              </a:lnSpc>
              <a:spcBef>
                <a:spcPts val="900"/>
              </a:spcBef>
              <a:spcAft>
                <a:spcPts val="900"/>
              </a:spcAft>
              <a:buNone/>
            </a:pPr>
            <a:endParaRPr lang="en-GB" sz="3000" dirty="0">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1C1448EB-1C5C-0F85-3F2D-DA57C69F8E21}"/>
                  </a:ext>
                </a:extLst>
              </p14:cNvPr>
              <p14:cNvContentPartPr/>
              <p14:nvPr/>
            </p14:nvContentPartPr>
            <p14:xfrm>
              <a:off x="19791207" y="9407642"/>
              <a:ext cx="360" cy="360"/>
            </p14:xfrm>
          </p:contentPart>
        </mc:Choice>
        <mc:Fallback xmlns="">
          <p:pic>
            <p:nvPicPr>
              <p:cNvPr id="7" name="Ink 6">
                <a:extLst>
                  <a:ext uri="{FF2B5EF4-FFF2-40B4-BE49-F238E27FC236}">
                    <a16:creationId xmlns:a16="http://schemas.microsoft.com/office/drawing/2014/main" id="{1C1448EB-1C5C-0F85-3F2D-DA57C69F8E21}"/>
                  </a:ext>
                </a:extLst>
              </p:cNvPr>
              <p:cNvPicPr/>
              <p:nvPr/>
            </p:nvPicPr>
            <p:blipFill>
              <a:blip r:embed="rId6"/>
              <a:stretch>
                <a:fillRect/>
              </a:stretch>
            </p:blipFill>
            <p:spPr>
              <a:xfrm>
                <a:off x="19782207" y="939864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CABBA619-B819-E2F6-85FC-D1D0ACD27F13}"/>
                  </a:ext>
                </a:extLst>
              </p14:cNvPr>
              <p14:cNvContentPartPr/>
              <p14:nvPr/>
            </p14:nvContentPartPr>
            <p14:xfrm>
              <a:off x="11577447" y="8415482"/>
              <a:ext cx="360" cy="360"/>
            </p14:xfrm>
          </p:contentPart>
        </mc:Choice>
        <mc:Fallback xmlns="">
          <p:pic>
            <p:nvPicPr>
              <p:cNvPr id="8" name="Ink 7">
                <a:extLst>
                  <a:ext uri="{FF2B5EF4-FFF2-40B4-BE49-F238E27FC236}">
                    <a16:creationId xmlns:a16="http://schemas.microsoft.com/office/drawing/2014/main" id="{CABBA619-B819-E2F6-85FC-D1D0ACD27F13}"/>
                  </a:ext>
                </a:extLst>
              </p:cNvPr>
              <p:cNvPicPr/>
              <p:nvPr/>
            </p:nvPicPr>
            <p:blipFill>
              <a:blip r:embed="rId6"/>
              <a:stretch>
                <a:fillRect/>
              </a:stretch>
            </p:blipFill>
            <p:spPr>
              <a:xfrm>
                <a:off x="11568447" y="8406842"/>
                <a:ext cx="18000" cy="18000"/>
              </a:xfrm>
              <a:prstGeom prst="rect">
                <a:avLst/>
              </a:prstGeom>
            </p:spPr>
          </p:pic>
        </mc:Fallback>
      </mc:AlternateContent>
      <p:sp>
        <p:nvSpPr>
          <p:cNvPr id="9" name="TextBox 8">
            <a:extLst>
              <a:ext uri="{FF2B5EF4-FFF2-40B4-BE49-F238E27FC236}">
                <a16:creationId xmlns:a16="http://schemas.microsoft.com/office/drawing/2014/main" id="{BE47380E-11F8-40E7-EF47-952A83452BC4}"/>
              </a:ext>
            </a:extLst>
          </p:cNvPr>
          <p:cNvSpPr txBox="1"/>
          <p:nvPr/>
        </p:nvSpPr>
        <p:spPr>
          <a:xfrm>
            <a:off x="1219200" y="2019300"/>
            <a:ext cx="15392400" cy="6247864"/>
          </a:xfrm>
          <a:prstGeom prst="rect">
            <a:avLst/>
          </a:prstGeom>
          <a:noFill/>
        </p:spPr>
        <p:txBody>
          <a:bodyPr wrap="square">
            <a:spAutoFit/>
          </a:bodyPr>
          <a:lstStyle/>
          <a:p>
            <a:endParaRPr lang="en-GB" sz="4000" dirty="0"/>
          </a:p>
          <a:p>
            <a:pPr marL="742950" indent="-742950">
              <a:buAutoNum type="arabicPeriod"/>
            </a:pPr>
            <a:r>
              <a:rPr lang="en-GB" sz="4000" dirty="0"/>
              <a:t>Understanding the Dataset</a:t>
            </a:r>
          </a:p>
          <a:p>
            <a:endParaRPr lang="en-GB" sz="4000" dirty="0"/>
          </a:p>
          <a:p>
            <a:r>
              <a:rPr lang="en-GB" sz="4000" dirty="0"/>
              <a:t>2. Data cleaning and transformation in Data Query Power BI</a:t>
            </a:r>
          </a:p>
          <a:p>
            <a:endParaRPr lang="en-GB" sz="4000" dirty="0"/>
          </a:p>
          <a:p>
            <a:r>
              <a:rPr lang="en-GB" sz="4000" dirty="0"/>
              <a:t>3. Exploratory data analysis (EDA)</a:t>
            </a:r>
          </a:p>
          <a:p>
            <a:endParaRPr lang="en-GB" sz="4000" dirty="0"/>
          </a:p>
          <a:p>
            <a:r>
              <a:rPr lang="en-GB" sz="4000" dirty="0"/>
              <a:t>4. Data Analysis and Visualization</a:t>
            </a:r>
          </a:p>
          <a:p>
            <a:endParaRPr lang="en-GB" sz="4000" dirty="0"/>
          </a:p>
          <a:p>
            <a:r>
              <a:rPr lang="en-GB" sz="4000" dirty="0"/>
              <a:t>5. Interpretation of the results  and Findings</a:t>
            </a:r>
          </a:p>
        </p:txBody>
      </p:sp>
    </p:spTree>
    <p:extLst>
      <p:ext uri="{BB962C8B-B14F-4D97-AF65-F5344CB8AC3E}">
        <p14:creationId xmlns:p14="http://schemas.microsoft.com/office/powerpoint/2010/main" val="1446107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5C641A8-5D3D-36BD-6805-76BE7FBCB4FC}"/>
              </a:ext>
            </a:extLst>
          </p:cNvPr>
          <p:cNvSpPr/>
          <p:nvPr/>
        </p:nvSpPr>
        <p:spPr>
          <a:xfrm>
            <a:off x="974333" y="403498"/>
            <a:ext cx="13563600" cy="16002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01FC535-3754-B05F-0D6C-BC4F3E33886B}"/>
              </a:ext>
            </a:extLst>
          </p:cNvPr>
          <p:cNvSpPr>
            <a:spLocks noGrp="1"/>
          </p:cNvSpPr>
          <p:nvPr>
            <p:ph type="title"/>
          </p:nvPr>
        </p:nvSpPr>
        <p:spPr/>
        <p:txBody>
          <a:bodyPr>
            <a:normAutofit/>
          </a:bodyPr>
          <a:lstStyle/>
          <a:p>
            <a:r>
              <a:rPr lang="en-GB" sz="4800" dirty="0"/>
              <a:t>	         </a:t>
            </a:r>
            <a:r>
              <a:rPr lang="en-GB" sz="4800" b="1" dirty="0"/>
              <a:t> 1. Understanding the Dataset</a:t>
            </a:r>
          </a:p>
        </p:txBody>
      </p:sp>
      <p:sp>
        <p:nvSpPr>
          <p:cNvPr id="8" name="Content Placeholder 7">
            <a:extLst>
              <a:ext uri="{FF2B5EF4-FFF2-40B4-BE49-F238E27FC236}">
                <a16:creationId xmlns:a16="http://schemas.microsoft.com/office/drawing/2014/main" id="{69C28D13-BFA5-0902-D4A4-4DD53D9A42AD}"/>
              </a:ext>
            </a:extLst>
          </p:cNvPr>
          <p:cNvSpPr>
            <a:spLocks noGrp="1"/>
          </p:cNvSpPr>
          <p:nvPr>
            <p:ph sz="half" idx="2"/>
          </p:nvPr>
        </p:nvSpPr>
        <p:spPr>
          <a:xfrm>
            <a:off x="457200" y="2200922"/>
            <a:ext cx="8077200" cy="7682580"/>
          </a:xfrm>
        </p:spPr>
        <p:txBody>
          <a:bodyPr/>
          <a:lstStyle/>
          <a:p>
            <a:pPr marL="0" indent="0" algn="just" defTabSz="457200">
              <a:spcBef>
                <a:spcPts val="600"/>
              </a:spcBef>
              <a:buNone/>
            </a:pPr>
            <a:r>
              <a:rPr lang="en-GB" sz="2400" dirty="0">
                <a:latin typeface="Tahoma" panose="020B0604030504040204" pitchFamily="34" charset="0"/>
                <a:ea typeface="Tahoma" panose="020B0604030504040204" pitchFamily="34" charset="0"/>
                <a:cs typeface="Tahoma" panose="020B0604030504040204" pitchFamily="34" charset="0"/>
              </a:rPr>
              <a:t>I downloaded the CSV files and started by opening them in Excel just to get an overview of the data. I observed that the column names are represented with numbers instead of their actual, descriptive names, which I re-labelled</a:t>
            </a:r>
          </a:p>
          <a:p>
            <a:pPr marL="0" indent="0" algn="just" defTabSz="457200">
              <a:spcBef>
                <a:spcPts val="600"/>
              </a:spcBef>
              <a:buNone/>
            </a:pPr>
            <a:endParaRPr lang="en-GB" sz="2400" dirty="0">
              <a:latin typeface="Tahoma" panose="020B0604030504040204" pitchFamily="34" charset="0"/>
              <a:ea typeface="Tahoma" panose="020B0604030504040204" pitchFamily="34" charset="0"/>
              <a:cs typeface="Tahoma" panose="020B0604030504040204" pitchFamily="34" charset="0"/>
            </a:endParaRPr>
          </a:p>
          <a:p>
            <a:pPr marL="0" indent="0" algn="just" defTabSz="457200">
              <a:spcBef>
                <a:spcPts val="600"/>
              </a:spcBef>
              <a:buNone/>
            </a:pPr>
            <a:endParaRPr lang="en-GB" sz="2400" dirty="0">
              <a:latin typeface="Tahoma" panose="020B0604030504040204" pitchFamily="34" charset="0"/>
              <a:ea typeface="Tahoma" panose="020B0604030504040204" pitchFamily="34" charset="0"/>
              <a:cs typeface="Tahoma" panose="020B0604030504040204" pitchFamily="34" charset="0"/>
            </a:endParaRPr>
          </a:p>
          <a:p>
            <a:pPr marL="0" indent="0" algn="just" defTabSz="457200">
              <a:spcBef>
                <a:spcPts val="600"/>
              </a:spcBef>
              <a:buNone/>
            </a:pPr>
            <a:r>
              <a:rPr lang="en-GB" sz="2400" dirty="0">
                <a:latin typeface="Tahoma" panose="020B0604030504040204" pitchFamily="34" charset="0"/>
                <a:ea typeface="Tahoma" panose="020B0604030504040204" pitchFamily="34" charset="0"/>
                <a:cs typeface="Tahoma" panose="020B0604030504040204" pitchFamily="34" charset="0"/>
              </a:rPr>
              <a:t>Then uploaded the data on Power Query and used Column profile. The following were observed:</a:t>
            </a:r>
          </a:p>
          <a:p>
            <a:pPr algn="just"/>
            <a:r>
              <a:rPr lang="en-GB" sz="2400" dirty="0">
                <a:latin typeface="Tahoma" panose="020B0604030504040204" pitchFamily="34" charset="0"/>
                <a:ea typeface="Tahoma" panose="020B0604030504040204" pitchFamily="34" charset="0"/>
                <a:cs typeface="Tahoma" panose="020B0604030504040204" pitchFamily="34" charset="0"/>
              </a:rPr>
              <a:t>This dataset contains information about the cost of living in 4956 cities across the world with 4898 distinct values.</a:t>
            </a:r>
          </a:p>
          <a:p>
            <a:pPr algn="l"/>
            <a:endParaRPr lang="en-GB" sz="1800" b="0" i="0" u="none" strike="noStrike" baseline="0" dirty="0">
              <a:solidFill>
                <a:srgbClr val="000000"/>
              </a:solidFill>
            </a:endParaRPr>
          </a:p>
          <a:p>
            <a:r>
              <a:rPr lang="en-GB" sz="2400" dirty="0">
                <a:latin typeface="Tahoma" panose="020B0604030504040204" pitchFamily="34" charset="0"/>
                <a:ea typeface="Tahoma" panose="020B0604030504040204" pitchFamily="34" charset="0"/>
                <a:cs typeface="Tahoma" panose="020B0604030504040204" pitchFamily="34" charset="0"/>
              </a:rPr>
              <a:t> The Data contains 56 columns </a:t>
            </a:r>
          </a:p>
          <a:p>
            <a:pPr marL="0" indent="0">
              <a:buNone/>
            </a:pPr>
            <a:endParaRPr lang="en-GB" sz="2400" dirty="0">
              <a:latin typeface="Tahoma" panose="020B0604030504040204" pitchFamily="34" charset="0"/>
              <a:ea typeface="Tahoma" panose="020B0604030504040204" pitchFamily="34" charset="0"/>
              <a:cs typeface="Tahoma" panose="020B0604030504040204" pitchFamily="34" charset="0"/>
            </a:endParaRPr>
          </a:p>
          <a:p>
            <a:pPr algn="just"/>
            <a:r>
              <a:rPr lang="en-GB" sz="2400" dirty="0"/>
              <a:t>The data type for  the numerical measures (x1 to x55) were text as against float or decimal type</a:t>
            </a:r>
            <a:endParaRPr lang="en-GB" sz="2400" dirty="0">
              <a:latin typeface="Tahoma" panose="020B0604030504040204" pitchFamily="34" charset="0"/>
              <a:ea typeface="Tahoma" panose="020B0604030504040204" pitchFamily="34" charset="0"/>
              <a:cs typeface="Tahoma" panose="020B0604030504040204" pitchFamily="34" charset="0"/>
            </a:endParaRPr>
          </a:p>
        </p:txBody>
      </p:sp>
      <p:pic>
        <p:nvPicPr>
          <p:cNvPr id="6" name="Picture 5">
            <a:extLst>
              <a:ext uri="{FF2B5EF4-FFF2-40B4-BE49-F238E27FC236}">
                <a16:creationId xmlns:a16="http://schemas.microsoft.com/office/drawing/2014/main" id="{A32A6FA8-7216-5714-DD7A-B1DEC6BA53D5}"/>
              </a:ext>
            </a:extLst>
          </p:cNvPr>
          <p:cNvPicPr>
            <a:picLocks noChangeAspect="1"/>
          </p:cNvPicPr>
          <p:nvPr/>
        </p:nvPicPr>
        <p:blipFill>
          <a:blip r:embed="rId2"/>
          <a:stretch>
            <a:fillRect/>
          </a:stretch>
        </p:blipFill>
        <p:spPr>
          <a:xfrm>
            <a:off x="8839200" y="2200922"/>
            <a:ext cx="9146042" cy="7682580"/>
          </a:xfrm>
          <a:prstGeom prst="rect">
            <a:avLst/>
          </a:prstGeom>
        </p:spPr>
      </p:pic>
    </p:spTree>
    <p:extLst>
      <p:ext uri="{BB962C8B-B14F-4D97-AF65-F5344CB8AC3E}">
        <p14:creationId xmlns:p14="http://schemas.microsoft.com/office/powerpoint/2010/main" val="1631871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2F73FA3-6B44-2231-D25B-AA5E07519C2D}"/>
              </a:ext>
            </a:extLst>
          </p:cNvPr>
          <p:cNvSpPr/>
          <p:nvPr/>
        </p:nvSpPr>
        <p:spPr>
          <a:xfrm>
            <a:off x="3467100" y="172453"/>
            <a:ext cx="11125200" cy="16002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01FC535-3754-B05F-0D6C-BC4F3E33886B}"/>
              </a:ext>
            </a:extLst>
          </p:cNvPr>
          <p:cNvSpPr>
            <a:spLocks noGrp="1"/>
          </p:cNvSpPr>
          <p:nvPr>
            <p:ph type="title"/>
          </p:nvPr>
        </p:nvSpPr>
        <p:spPr>
          <a:xfrm>
            <a:off x="518159" y="419100"/>
            <a:ext cx="17477071" cy="1106906"/>
          </a:xfrm>
        </p:spPr>
        <p:txBody>
          <a:bodyPr>
            <a:normAutofit/>
          </a:bodyPr>
          <a:lstStyle/>
          <a:p>
            <a:r>
              <a:rPr lang="en-GB" sz="4000" dirty="0"/>
              <a:t>							</a:t>
            </a:r>
            <a:r>
              <a:rPr lang="en-GB" sz="4000" b="1" dirty="0"/>
              <a:t>2A: Data Cleaning procedure</a:t>
            </a:r>
          </a:p>
        </p:txBody>
      </p:sp>
      <p:sp>
        <p:nvSpPr>
          <p:cNvPr id="6" name="TextBox 5">
            <a:extLst>
              <a:ext uri="{FF2B5EF4-FFF2-40B4-BE49-F238E27FC236}">
                <a16:creationId xmlns:a16="http://schemas.microsoft.com/office/drawing/2014/main" id="{CFC0819E-B894-AD17-8B67-EC7A99AE9FF0}"/>
              </a:ext>
            </a:extLst>
          </p:cNvPr>
          <p:cNvSpPr txBox="1"/>
          <p:nvPr/>
        </p:nvSpPr>
        <p:spPr>
          <a:xfrm>
            <a:off x="685800" y="2019300"/>
            <a:ext cx="16687800" cy="12157174"/>
          </a:xfrm>
          <a:prstGeom prst="rect">
            <a:avLst/>
          </a:prstGeom>
          <a:noFill/>
        </p:spPr>
        <p:txBody>
          <a:bodyPr wrap="square">
            <a:spAutoFit/>
          </a:bodyPr>
          <a:lstStyle/>
          <a:p>
            <a:pPr marL="571500" indent="-571500">
              <a:buFont typeface="Arial" panose="020B0604020202020204" pitchFamily="34" charset="0"/>
              <a:buChar char="•"/>
            </a:pPr>
            <a:r>
              <a:rPr lang="en-GB" sz="3600" b="1" dirty="0"/>
              <a:t>The column headings were relabelled  in Excel to denote the dataset descriptions</a:t>
            </a:r>
          </a:p>
          <a:p>
            <a:endParaRPr lang="en-GB" sz="3600" b="1" dirty="0"/>
          </a:p>
          <a:p>
            <a:pPr marL="571500" indent="-571500">
              <a:buFont typeface="Arial" panose="020B0604020202020204" pitchFamily="34" charset="0"/>
              <a:buChar char="•"/>
            </a:pPr>
            <a:r>
              <a:rPr lang="en-GB" sz="3600" b="1" dirty="0"/>
              <a:t>The data type for  the numerical measures (x1 to x55) </a:t>
            </a:r>
          </a:p>
          <a:p>
            <a:r>
              <a:rPr lang="en-GB" sz="3600" b="1" dirty="0"/>
              <a:t>     was changed to type floating (decimal). Chaing the </a:t>
            </a:r>
          </a:p>
          <a:p>
            <a:r>
              <a:rPr lang="en-GB" sz="3600" b="1" dirty="0"/>
              <a:t>     data type resulted to errors in the column as seen</a:t>
            </a:r>
          </a:p>
          <a:p>
            <a:pPr marL="571500" indent="-571500">
              <a:buFont typeface="Arial" panose="020B0604020202020204" pitchFamily="34" charset="0"/>
              <a:buChar char="•"/>
            </a:pPr>
            <a:endParaRPr lang="en-GB" sz="3600" b="1" dirty="0"/>
          </a:p>
          <a:p>
            <a:pPr marL="571500" indent="-571500">
              <a:buFont typeface="Arial" panose="020B0604020202020204" pitchFamily="34" charset="0"/>
              <a:buChar char="•"/>
            </a:pPr>
            <a:endParaRPr lang="en-GB" sz="3600" b="1" dirty="0"/>
          </a:p>
          <a:p>
            <a:pPr marL="571500" indent="-571500">
              <a:buFont typeface="Arial" panose="020B0604020202020204" pitchFamily="34" charset="0"/>
              <a:buChar char="•"/>
            </a:pPr>
            <a:r>
              <a:rPr lang="en-GB" sz="3600" b="1" dirty="0"/>
              <a:t>The column statistics showed there were 428 rows </a:t>
            </a:r>
          </a:p>
          <a:p>
            <a:r>
              <a:rPr lang="en-GB" sz="3600" b="1" dirty="0"/>
              <a:t>     with errors</a:t>
            </a:r>
          </a:p>
          <a:p>
            <a:pPr marL="571500" indent="-571500">
              <a:buFont typeface="Arial" panose="020B0604020202020204" pitchFamily="34" charset="0"/>
              <a:buChar char="•"/>
            </a:pPr>
            <a:endParaRPr lang="en-GB" sz="3600" b="1" dirty="0"/>
          </a:p>
          <a:p>
            <a:pPr marL="571500" indent="-571500">
              <a:buFont typeface="Arial" panose="020B0604020202020204" pitchFamily="34" charset="0"/>
              <a:buChar char="•"/>
            </a:pPr>
            <a:endParaRPr lang="en-GB" sz="3600" b="1" dirty="0"/>
          </a:p>
          <a:p>
            <a:pPr marL="571500" indent="-571500">
              <a:buFont typeface="Arial" panose="020B0604020202020204" pitchFamily="34" charset="0"/>
              <a:buChar char="•"/>
            </a:pPr>
            <a:endParaRPr lang="en-GB" sz="3600" b="1" dirty="0"/>
          </a:p>
          <a:p>
            <a:pPr marL="571500" indent="-571500">
              <a:buFont typeface="Arial" panose="020B0604020202020204" pitchFamily="34" charset="0"/>
              <a:buChar char="•"/>
            </a:pPr>
            <a:r>
              <a:rPr lang="en-GB" sz="3600" b="1" dirty="0"/>
              <a:t>The errors which were either null(nan) or empty values were removed. </a:t>
            </a:r>
          </a:p>
          <a:p>
            <a:pPr marL="571500" indent="-571500">
              <a:buFont typeface="Arial" panose="020B0604020202020204" pitchFamily="34" charset="0"/>
              <a:buChar char="•"/>
            </a:pPr>
            <a:endParaRPr lang="en-GB" sz="4000" dirty="0"/>
          </a:p>
          <a:p>
            <a:pPr marL="571500" indent="-571500">
              <a:buFont typeface="Arial" panose="020B0604020202020204" pitchFamily="34" charset="0"/>
              <a:buChar char="•"/>
            </a:pPr>
            <a:endParaRPr lang="en-GB" sz="4000" dirty="0"/>
          </a:p>
          <a:p>
            <a:pPr marL="571500" indent="-571500">
              <a:buFont typeface="Arial" panose="020B0604020202020204" pitchFamily="34" charset="0"/>
              <a:buChar char="•"/>
            </a:pPr>
            <a:endParaRPr lang="en-GB" sz="4000" dirty="0"/>
          </a:p>
          <a:p>
            <a:pPr marL="571500" indent="-571500">
              <a:buFont typeface="Arial" panose="020B0604020202020204" pitchFamily="34" charset="0"/>
              <a:buChar char="•"/>
            </a:pPr>
            <a:endParaRPr lang="en-GB" sz="4000" dirty="0"/>
          </a:p>
          <a:p>
            <a:pPr marL="571500" indent="-571500">
              <a:buFont typeface="Arial" panose="020B0604020202020204" pitchFamily="34" charset="0"/>
              <a:buChar char="•"/>
            </a:pPr>
            <a:endParaRPr lang="en-GB" sz="4000" dirty="0"/>
          </a:p>
          <a:p>
            <a:pPr marL="571500" indent="-571500">
              <a:buFont typeface="Arial" panose="020B0604020202020204" pitchFamily="34" charset="0"/>
              <a:buChar char="•"/>
            </a:pPr>
            <a:endParaRPr lang="en-GB" sz="4000" dirty="0"/>
          </a:p>
          <a:p>
            <a:endParaRPr lang="en-GB" sz="4000" dirty="0"/>
          </a:p>
        </p:txBody>
      </p:sp>
      <p:pic>
        <p:nvPicPr>
          <p:cNvPr id="8" name="Picture 7">
            <a:extLst>
              <a:ext uri="{FF2B5EF4-FFF2-40B4-BE49-F238E27FC236}">
                <a16:creationId xmlns:a16="http://schemas.microsoft.com/office/drawing/2014/main" id="{E8273188-5725-E4D2-9DB1-132238751592}"/>
              </a:ext>
            </a:extLst>
          </p:cNvPr>
          <p:cNvPicPr>
            <a:picLocks noChangeAspect="1"/>
          </p:cNvPicPr>
          <p:nvPr/>
        </p:nvPicPr>
        <p:blipFill>
          <a:blip r:embed="rId2"/>
          <a:stretch>
            <a:fillRect/>
          </a:stretch>
        </p:blipFill>
        <p:spPr>
          <a:xfrm>
            <a:off x="14020800" y="3669473"/>
            <a:ext cx="3067478" cy="1695687"/>
          </a:xfrm>
          <a:prstGeom prst="rect">
            <a:avLst/>
          </a:prstGeom>
        </p:spPr>
      </p:pic>
      <p:pic>
        <p:nvPicPr>
          <p:cNvPr id="10" name="Picture 9">
            <a:extLst>
              <a:ext uri="{FF2B5EF4-FFF2-40B4-BE49-F238E27FC236}">
                <a16:creationId xmlns:a16="http://schemas.microsoft.com/office/drawing/2014/main" id="{EE8077E9-59B6-4780-91EA-BDE4229C4B73}"/>
              </a:ext>
            </a:extLst>
          </p:cNvPr>
          <p:cNvPicPr>
            <a:picLocks noChangeAspect="1"/>
          </p:cNvPicPr>
          <p:nvPr/>
        </p:nvPicPr>
        <p:blipFill>
          <a:blip r:embed="rId3"/>
          <a:stretch>
            <a:fillRect/>
          </a:stretch>
        </p:blipFill>
        <p:spPr>
          <a:xfrm>
            <a:off x="13411200" y="6210300"/>
            <a:ext cx="3524742" cy="1695687"/>
          </a:xfrm>
          <a:prstGeom prst="rect">
            <a:avLst/>
          </a:prstGeom>
        </p:spPr>
      </p:pic>
    </p:spTree>
    <p:extLst>
      <p:ext uri="{BB962C8B-B14F-4D97-AF65-F5344CB8AC3E}">
        <p14:creationId xmlns:p14="http://schemas.microsoft.com/office/powerpoint/2010/main" val="1787859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FC535-3754-B05F-0D6C-BC4F3E33886B}"/>
              </a:ext>
            </a:extLst>
          </p:cNvPr>
          <p:cNvSpPr>
            <a:spLocks noGrp="1"/>
          </p:cNvSpPr>
          <p:nvPr>
            <p:ph type="title"/>
          </p:nvPr>
        </p:nvSpPr>
        <p:spPr>
          <a:xfrm>
            <a:off x="518159" y="419100"/>
            <a:ext cx="17477071" cy="1106906"/>
          </a:xfrm>
        </p:spPr>
        <p:txBody>
          <a:bodyPr>
            <a:normAutofit/>
          </a:bodyPr>
          <a:lstStyle/>
          <a:p>
            <a:r>
              <a:rPr lang="en-GB" sz="4000" dirty="0"/>
              <a:t>				</a:t>
            </a:r>
          </a:p>
        </p:txBody>
      </p:sp>
      <p:sp>
        <p:nvSpPr>
          <p:cNvPr id="6" name="TextBox 5">
            <a:extLst>
              <a:ext uri="{FF2B5EF4-FFF2-40B4-BE49-F238E27FC236}">
                <a16:creationId xmlns:a16="http://schemas.microsoft.com/office/drawing/2014/main" id="{CFC0819E-B894-AD17-8B67-EC7A99AE9FF0}"/>
              </a:ext>
            </a:extLst>
          </p:cNvPr>
          <p:cNvSpPr txBox="1"/>
          <p:nvPr/>
        </p:nvSpPr>
        <p:spPr>
          <a:xfrm>
            <a:off x="518159" y="552946"/>
            <a:ext cx="16687800" cy="3293209"/>
          </a:xfrm>
          <a:prstGeom prst="rect">
            <a:avLst/>
          </a:prstGeom>
          <a:noFill/>
        </p:spPr>
        <p:txBody>
          <a:bodyPr wrap="square">
            <a:spAutoFit/>
          </a:bodyPr>
          <a:lstStyle/>
          <a:p>
            <a:pPr marL="571500" indent="-571500">
              <a:buFont typeface="Arial" panose="020B0604020202020204" pitchFamily="34" charset="0"/>
              <a:buChar char="•"/>
            </a:pPr>
            <a:r>
              <a:rPr lang="en-GB" sz="3200" dirty="0"/>
              <a:t>After the errors were removed, the total number of clean Datasets to work with was reduced from 4995 to  1278. Although the data lost was huge, it  will ensure the correctness and reliability of the information or conclusions drawn from the  analysis of the dataset</a:t>
            </a:r>
          </a:p>
          <a:p>
            <a:pPr marL="571500" indent="-571500">
              <a:buFont typeface="Arial" panose="020B0604020202020204" pitchFamily="34" charset="0"/>
              <a:buChar char="•"/>
            </a:pPr>
            <a:endParaRPr lang="en-GB" sz="4000" dirty="0"/>
          </a:p>
          <a:p>
            <a:pPr marL="571500" indent="-571500">
              <a:buFont typeface="Arial" panose="020B0604020202020204" pitchFamily="34" charset="0"/>
              <a:buChar char="•"/>
            </a:pPr>
            <a:endParaRPr lang="en-GB" sz="4000" dirty="0"/>
          </a:p>
        </p:txBody>
      </p:sp>
      <p:pic>
        <p:nvPicPr>
          <p:cNvPr id="3" name="Picture 2">
            <a:extLst>
              <a:ext uri="{FF2B5EF4-FFF2-40B4-BE49-F238E27FC236}">
                <a16:creationId xmlns:a16="http://schemas.microsoft.com/office/drawing/2014/main" id="{C90B8B9E-12FE-D426-B708-CA0C76F1A536}"/>
              </a:ext>
            </a:extLst>
          </p:cNvPr>
          <p:cNvPicPr>
            <a:picLocks noChangeAspect="1"/>
          </p:cNvPicPr>
          <p:nvPr/>
        </p:nvPicPr>
        <p:blipFill>
          <a:blip r:embed="rId2"/>
          <a:stretch>
            <a:fillRect/>
          </a:stretch>
        </p:blipFill>
        <p:spPr>
          <a:xfrm>
            <a:off x="990600" y="3924300"/>
            <a:ext cx="16215359" cy="5963619"/>
          </a:xfrm>
          <a:prstGeom prst="rect">
            <a:avLst/>
          </a:prstGeom>
        </p:spPr>
      </p:pic>
    </p:spTree>
    <p:extLst>
      <p:ext uri="{BB962C8B-B14F-4D97-AF65-F5344CB8AC3E}">
        <p14:creationId xmlns:p14="http://schemas.microsoft.com/office/powerpoint/2010/main" val="3725436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8FA416B-3461-E67C-248D-9651FDCFC493}"/>
              </a:ext>
            </a:extLst>
          </p:cNvPr>
          <p:cNvSpPr/>
          <p:nvPr/>
        </p:nvSpPr>
        <p:spPr>
          <a:xfrm>
            <a:off x="3467100" y="172453"/>
            <a:ext cx="11125200" cy="138964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01FC535-3754-B05F-0D6C-BC4F3E33886B}"/>
              </a:ext>
            </a:extLst>
          </p:cNvPr>
          <p:cNvSpPr>
            <a:spLocks noGrp="1"/>
          </p:cNvSpPr>
          <p:nvPr>
            <p:ph type="title"/>
          </p:nvPr>
        </p:nvSpPr>
        <p:spPr>
          <a:xfrm>
            <a:off x="518159" y="419100"/>
            <a:ext cx="17477071" cy="762000"/>
          </a:xfrm>
        </p:spPr>
        <p:txBody>
          <a:bodyPr>
            <a:normAutofit/>
          </a:bodyPr>
          <a:lstStyle/>
          <a:p>
            <a:r>
              <a:rPr lang="en-GB" sz="4000" dirty="0"/>
              <a:t>                           </a:t>
            </a:r>
            <a:r>
              <a:rPr lang="en-GB" sz="4000" b="1" dirty="0"/>
              <a:t>1B. Data Transformation Steps</a:t>
            </a:r>
          </a:p>
        </p:txBody>
      </p:sp>
      <p:sp>
        <p:nvSpPr>
          <p:cNvPr id="7" name="TextBox 6">
            <a:extLst>
              <a:ext uri="{FF2B5EF4-FFF2-40B4-BE49-F238E27FC236}">
                <a16:creationId xmlns:a16="http://schemas.microsoft.com/office/drawing/2014/main" id="{F74C7CD4-0821-EB57-E77A-9CB7CA875CA0}"/>
              </a:ext>
            </a:extLst>
          </p:cNvPr>
          <p:cNvSpPr txBox="1"/>
          <p:nvPr/>
        </p:nvSpPr>
        <p:spPr>
          <a:xfrm>
            <a:off x="518159" y="1562100"/>
            <a:ext cx="16931641" cy="10864513"/>
          </a:xfrm>
          <a:prstGeom prst="rect">
            <a:avLst/>
          </a:prstGeom>
          <a:noFill/>
        </p:spPr>
        <p:txBody>
          <a:bodyPr wrap="square">
            <a:spAutoFit/>
          </a:bodyPr>
          <a:lstStyle/>
          <a:p>
            <a:pPr marL="571500" indent="-571500">
              <a:buFont typeface="Arial" panose="020B0604020202020204" pitchFamily="34" charset="0"/>
              <a:buChar char="•"/>
            </a:pPr>
            <a:r>
              <a:rPr lang="en-GB" sz="3000" dirty="0"/>
              <a:t>In the data transformation stage, Additional columns were created to help calculate the cost of living (the amount of money needed to cover basic expenses such as housing, food, taxes, and healthcare.)</a:t>
            </a:r>
          </a:p>
          <a:p>
            <a:pPr marL="571500" indent="-571500">
              <a:buFont typeface="Arial" panose="020B0604020202020204" pitchFamily="34" charset="0"/>
              <a:buChar char="•"/>
            </a:pPr>
            <a:endParaRPr lang="en-GB" sz="3000" dirty="0"/>
          </a:p>
          <a:p>
            <a:pPr marL="1028700" lvl="1" indent="-571500" algn="just">
              <a:buFont typeface="Wingdings" panose="05000000000000000000" pitchFamily="2" charset="2"/>
              <a:buChar char="q"/>
            </a:pPr>
            <a:r>
              <a:rPr lang="en-GB" sz="3000" dirty="0"/>
              <a:t>Total Cost of living – gotten from adding up the variables x1 to x53 for each row. </a:t>
            </a:r>
          </a:p>
          <a:p>
            <a:pPr lvl="2" algn="just"/>
            <a:endParaRPr lang="en-GB" sz="3000" dirty="0"/>
          </a:p>
          <a:p>
            <a:pPr lvl="2" algn="just"/>
            <a:endParaRPr lang="en-GB" sz="3000" dirty="0"/>
          </a:p>
          <a:p>
            <a:pPr marL="1028700" lvl="1" indent="-571500" algn="just">
              <a:buFont typeface="Wingdings" panose="05000000000000000000" pitchFamily="2" charset="2"/>
              <a:buChar char="q"/>
            </a:pPr>
            <a:r>
              <a:rPr lang="en-GB" sz="3000" dirty="0"/>
              <a:t>Average cost of living – gotten from dividing the total Cost of living by the total number of expenses columns (53) </a:t>
            </a:r>
          </a:p>
          <a:p>
            <a:pPr marL="1485900" lvl="2" indent="-571500" algn="just">
              <a:buFont typeface="Wingdings" panose="05000000000000000000" pitchFamily="2" charset="2"/>
              <a:buChar char="q"/>
            </a:pPr>
            <a:endParaRPr lang="en-GB" sz="3000" dirty="0"/>
          </a:p>
          <a:p>
            <a:pPr marL="1485900" lvl="2" indent="-571500" algn="just">
              <a:buFont typeface="Wingdings" panose="05000000000000000000" pitchFamily="2" charset="2"/>
              <a:buChar char="q"/>
            </a:pPr>
            <a:endParaRPr lang="en-GB" sz="3000" dirty="0"/>
          </a:p>
          <a:p>
            <a:pPr marL="1028700" lvl="1" indent="-571500" algn="just">
              <a:buFont typeface="Wingdings" panose="05000000000000000000" pitchFamily="2" charset="2"/>
              <a:buChar char="q"/>
            </a:pPr>
            <a:r>
              <a:rPr lang="en-GB" sz="3000" dirty="0"/>
              <a:t>The variables x1 to x53 were further grouped  into related categories to help organize the data a little better. These includes Food, Transportation, Amenity, Children’s school, clothing and housing costs</a:t>
            </a:r>
          </a:p>
          <a:p>
            <a:pPr marL="571500" indent="-571500" algn="just">
              <a:buFont typeface="Arial" panose="020B0604020202020204" pitchFamily="34" charset="0"/>
              <a:buChar char="•"/>
            </a:pPr>
            <a:endParaRPr lang="en-GB" sz="3000" dirty="0"/>
          </a:p>
          <a:p>
            <a:pPr marL="571500" indent="-571500" algn="just">
              <a:buFont typeface="Arial" panose="020B0604020202020204" pitchFamily="34" charset="0"/>
              <a:buChar char="•"/>
            </a:pPr>
            <a:endParaRPr lang="en-GB" sz="3000" dirty="0"/>
          </a:p>
          <a:p>
            <a:pPr marL="914400" lvl="1" indent="-457200" algn="just">
              <a:buFont typeface="Wingdings" panose="05000000000000000000" pitchFamily="2" charset="2"/>
              <a:buChar char="q"/>
            </a:pPr>
            <a:r>
              <a:rPr lang="en-GB" sz="3000" dirty="0"/>
              <a:t>And steps 1 and 2 above were repeated. To find their total and Average costs respectively </a:t>
            </a:r>
          </a:p>
          <a:p>
            <a:pPr lvl="1" algn="just"/>
            <a:endParaRPr lang="en-GB" sz="3000" dirty="0"/>
          </a:p>
          <a:p>
            <a:pPr lvl="1" algn="just"/>
            <a:endParaRPr lang="en-GB" sz="3000" dirty="0"/>
          </a:p>
          <a:p>
            <a:pPr lvl="1" algn="just"/>
            <a:endParaRPr lang="en-GB" sz="3000" dirty="0"/>
          </a:p>
          <a:p>
            <a:pPr marL="571500" indent="-571500">
              <a:buFont typeface="Arial" panose="020B0604020202020204" pitchFamily="34" charset="0"/>
              <a:buChar char="•"/>
            </a:pPr>
            <a:endParaRPr lang="en-GB" sz="3000" dirty="0"/>
          </a:p>
          <a:p>
            <a:endParaRPr lang="en-GB" sz="4000" dirty="0"/>
          </a:p>
        </p:txBody>
      </p:sp>
    </p:spTree>
    <p:extLst>
      <p:ext uri="{BB962C8B-B14F-4D97-AF65-F5344CB8AC3E}">
        <p14:creationId xmlns:p14="http://schemas.microsoft.com/office/powerpoint/2010/main" val="21205157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1561</TotalTime>
  <Words>1240</Words>
  <Application>Microsoft Office PowerPoint</Application>
  <PresentationFormat>Custom</PresentationFormat>
  <Paragraphs>110</Paragraphs>
  <Slides>21</Slides>
  <Notes>0</Notes>
  <HiddenSlides>0</HiddenSlides>
  <MMClips>1</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Algerian</vt:lpstr>
      <vt:lpstr>Arial</vt:lpstr>
      <vt:lpstr>Calibri</vt:lpstr>
      <vt:lpstr>Century Gothic</vt:lpstr>
      <vt:lpstr>Tahoma</vt:lpstr>
      <vt:lpstr>Times New Roman</vt:lpstr>
      <vt:lpstr>Wingdings</vt:lpstr>
      <vt:lpstr>Wingdings 3</vt:lpstr>
      <vt:lpstr>Ion</vt:lpstr>
      <vt:lpstr>PowerPoint Presentation</vt:lpstr>
      <vt:lpstr>                  INTRODUCTION</vt:lpstr>
      <vt:lpstr>       The dataset consists of the following variables:</vt:lpstr>
      <vt:lpstr> This project aims to address these key questions: </vt:lpstr>
      <vt:lpstr>  STEPS FOLLOWED</vt:lpstr>
      <vt:lpstr>           1. Understanding the Dataset</vt:lpstr>
      <vt:lpstr>       2A: Data Cleaning procedure</vt:lpstr>
      <vt:lpstr>    </vt:lpstr>
      <vt:lpstr>                           1B. Data Transformation Steps</vt:lpstr>
      <vt:lpstr>                           2. Exploratory Data Analysis  (EDA)  </vt:lpstr>
      <vt:lpstr>                           3. Data Analysis and Visualization</vt:lpstr>
      <vt:lpstr>2. What are the major cost components contributing to the overall  cost of living in a region? </vt:lpstr>
      <vt:lpstr>3. How do factors like average salary, housing costs, and transportation  expenses correlate with the cost of living?        </vt:lpstr>
      <vt:lpstr> 4. Are there any trends or patterns in the data that can help individuals and  organizations make strategic decisions? </vt:lpstr>
      <vt:lpstr>B. Consider going to the countries in green if your organization is high on  internet subscription due to low cost and avoid the countries in Red </vt:lpstr>
      <vt:lpstr>C. With this Visual, you can determine which city to visit, when in a country, the higher the average       cost of living the more expensive to reside or do business in that city        For Example by selecting the country from Canada in black from the slicer. It can be seen that        it is most expensive to live in Edmonton and cheapest to live in Courtenay  </vt:lpstr>
      <vt:lpstr>D. There is a positive correlation between the cost of living and the prices of  apartments. Countries tend to spend more on housing where the cost of living is higher</vt:lpstr>
      <vt:lpstr>E. Across all the countries shown, it is more expensive to live outside the city. So if you are a low-income earner, considering renting an apartment outside the city</vt:lpstr>
      <vt:lpstr>F. 10 cities consistently had the highest cost of living across all the components of cost of living with ASHGABAT having a very high margin in Amenities and clothing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dc:title>
  <dc:creator>NZURUMIKE IFECHUKWU</dc:creator>
  <cp:keywords>DAFRMcycgrc,BAEiOyd4TC4</cp:keywords>
  <cp:lastModifiedBy>Nzurumike Obianuju</cp:lastModifiedBy>
  <cp:revision>20</cp:revision>
  <dcterms:created xsi:type="dcterms:W3CDTF">2022-11-06T19:47:35Z</dcterms:created>
  <dcterms:modified xsi:type="dcterms:W3CDTF">2024-05-29T20:08:56Z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2022-11-06T00:00:00Z</vt:filetime>
  </property>
  <property fmtid="{D5CDD505-2E9C-101B-9397-08002B2CF9AE}" pid="3" name="Creator">
    <vt:lpwstr>Canva</vt:lpwstr>
  </property>
  <property fmtid="{D5CDD505-2E9C-101B-9397-08002B2CF9AE}" pid="4" name="LastSaved">
    <vt:filetime>2022-11-06T00:00:00Z</vt:filetime>
  </property>
</Properties>
</file>