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7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4" r:id="rId18"/>
    <p:sldId id="283" r:id="rId19"/>
    <p:sldId id="282" r:id="rId20"/>
    <p:sldId id="281" r:id="rId21"/>
    <p:sldId id="280" r:id="rId22"/>
    <p:sldId id="285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8:30:0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8:30:1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8:31:0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736 87 24575,'0'-1'0,"0"1"0,0-1 0,0 1 0,0-1 0,0 1 0,0-1 0,0 1 0,0-1 0,0 1 0,0-1 0,1 1 0,-1-1 0,0 1 0,0 0 0,1-1 0,-1 1 0,0-1 0,1 1 0,-1-1 0,0 1 0,2-1 0,15-5 0,15 0 0,1 1 0,54 0 0,-54 4 0,1255-11-867,-841 14 697,271-21-244,-288 4 218,-272 10 192,351 2-57,-458 6 5,0 3 0,-1 2-1,0 2 1,-1 2 0,76 29-1,-22 3 64,133 77 0,-129-57-7,-4 4 0,-2 5 0,109 103 0,-126-101 222,232 225 1592,-305-287-1814,-1 1 0,0 0 0,-1 0 0,0 1 0,-1 0 0,-1 1 0,-1 0 0,0 0 0,5 23 0,0 11 0,6 93 0,-12-80 0,-7 113 0,1-164 0,-1 0 0,0-1 0,-1 0 0,0 1 0,-1-1 0,0 0 0,-1-1 0,0 1 0,-1-1 0,0 0 0,-1 0 0,0-1 0,0 0 0,-1 0 0,0-1 0,0 0 0,-13 9 0,-13 7 0,0-2 0,-2-1 0,-59 25 0,59-30 0,-3 0 0,-1-2 0,0-2 0,-81 13 0,-23 6 0,74-13 0,-86 8 0,57-8 0,56-9 0,-73 6 0,107-14 0,-186 16 0,85 2 0,-121 23 0,202-34 0,0 1 0,-41 18 0,-30 11 0,-81 19 0,88-25 0,-2-4 0,-127 20 0,-131-24 0,-6-26 0,106-2 0,-152 6-271,-407-5-501,770 2 772,0-2 0,-61-12 0,74 8 0,1-2 0,0 0 0,1-2 0,-37-20 0,-239-151 0,-66-34 0,307 188 194,-85-25-1,105 39 289,33 12-473,-1-2-1,1 1 0,1-1 0,-1 0 1,0-1-1,1 0 0,0-1 1,0 0-1,1 0 0,-1 0 0,1-1 1,1 0-1,-1 0 0,1-1 1,1 0-1,-1 0 0,1 0 0,1-1 1,0 0-1,-6-16 0,-3-17-8,2 0 0,2 0 0,1-1 0,-1-57 0,8-178 0,4 129 0,-4 107 0,0 13 0,1-1 0,2 1 0,0 0 0,13-53 0,-4 41 0,-6 18 0,1 1 0,1 0 0,2 0 0,0 0 0,1 1 0,19-29 0,120-157 0,-138 192 0,1 0 0,0 0 0,1 2 0,1 0 0,0 0 0,0 1 0,2 1 0,-1 0 0,1 1 0,1 1 0,-1 0 0,2 2 0,-1 0 0,33-9 0,106-18-1365,-108 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8:31:2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8:31:3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8T08:31:5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0E70-2FC5-4CAF-B3F8-1BB5FCEC6581}" type="datetimeFigureOut">
              <a:rPr lang="en-GB" smtClean="0"/>
              <a:t>18/05/2024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6DCE7-CF93-4D55-BBAE-164C3789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84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3327" y="1367573"/>
            <a:ext cx="1194134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078" y="2313561"/>
            <a:ext cx="17077843" cy="711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70" y="0"/>
            <a:ext cx="18262169" cy="10189489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7" name="object 7"/>
          <p:cNvSpPr txBox="1"/>
          <p:nvPr/>
        </p:nvSpPr>
        <p:spPr>
          <a:xfrm>
            <a:off x="4780597" y="8512465"/>
            <a:ext cx="87268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6425" algn="l"/>
                <a:tab pos="4692650" algn="l"/>
                <a:tab pos="6659245" algn="l"/>
              </a:tabLst>
            </a:pPr>
            <a:r>
              <a:rPr lang="en-GB" sz="3000" b="1" spc="325" dirty="0">
                <a:solidFill>
                  <a:srgbClr val="FFFFFF"/>
                </a:solidFill>
                <a:latin typeface="Arial"/>
                <a:cs typeface="Arial"/>
              </a:rPr>
              <a:t>      Nzurumike Obianuju Lynda (Ph.D.)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7293" y="3296106"/>
            <a:ext cx="16630649" cy="26396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lang="en-US" spc="-185" dirty="0"/>
              <a:t>		             Hotel Reservation Analysis </a:t>
            </a:r>
            <a:r>
              <a:rPr lang="en-US" sz="6000" spc="-185" dirty="0"/>
              <a:t>                              </a:t>
            </a:r>
            <a:br>
              <a:rPr lang="en-US" sz="6000" spc="-185" dirty="0"/>
            </a:br>
            <a:r>
              <a:rPr lang="en-US" sz="3600" spc="-185" dirty="0"/>
              <a:t>                                          Using Structured Query Language (SQL)</a:t>
            </a:r>
            <a:br>
              <a:rPr lang="en-US" spc="-185" dirty="0"/>
            </a:br>
            <a:r>
              <a:rPr lang="en-US" spc="-185" dirty="0"/>
              <a:t>		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1CD9B3C-6241-C7A9-9B4D-4A404F381D12}"/>
              </a:ext>
            </a:extLst>
          </p:cNvPr>
          <p:cNvSpPr/>
          <p:nvPr/>
        </p:nvSpPr>
        <p:spPr>
          <a:xfrm>
            <a:off x="393914" y="460341"/>
            <a:ext cx="17526000" cy="9403772"/>
          </a:xfrm>
          <a:prstGeom prst="frame">
            <a:avLst>
              <a:gd name="adj1" fmla="val 1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Mentorness logo">
            <a:extLst>
              <a:ext uri="{FF2B5EF4-FFF2-40B4-BE49-F238E27FC236}">
                <a16:creationId xmlns:a16="http://schemas.microsoft.com/office/drawing/2014/main" id="{D268AF76-BE58-F3D0-6C3A-6C61B882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414" y="7062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4C7D648D-89CA-DF5D-76A3-56F2FD490FDF}"/>
              </a:ext>
            </a:extLst>
          </p:cNvPr>
          <p:cNvSpPr txBox="1"/>
          <p:nvPr/>
        </p:nvSpPr>
        <p:spPr>
          <a:xfrm>
            <a:off x="4793511" y="6447560"/>
            <a:ext cx="87268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6425" algn="l"/>
                <a:tab pos="4692650" algn="l"/>
                <a:tab pos="6659245" algn="l"/>
              </a:tabLst>
            </a:pPr>
            <a:r>
              <a:rPr lang="en-GB" sz="3000" b="1" spc="325" dirty="0">
                <a:solidFill>
                  <a:srgbClr val="FFFFFF"/>
                </a:solidFill>
                <a:latin typeface="Arial"/>
                <a:cs typeface="Arial"/>
              </a:rPr>
              <a:t>                             </a:t>
            </a:r>
            <a:r>
              <a:rPr lang="en-GB" sz="3000" b="1" spc="325" dirty="0">
                <a:solidFill>
                  <a:srgbClr val="FFFFFF"/>
                </a:solidFill>
                <a:latin typeface="Algerian" panose="04020705040A02060702" pitchFamily="82" charset="0"/>
                <a:cs typeface="Arial"/>
              </a:rPr>
              <a:t>By</a:t>
            </a:r>
            <a:endParaRPr sz="3000" dirty="0">
              <a:latin typeface="Algerian" panose="04020705040A02060702" pitchFamily="82" charset="0"/>
              <a:cs typeface="Arial"/>
            </a:endParaRPr>
          </a:p>
        </p:txBody>
      </p:sp>
      <p:pic>
        <p:nvPicPr>
          <p:cNvPr id="2050" name="Picture 2" descr="Hotel | History, Types, Characteristics ...">
            <a:extLst>
              <a:ext uri="{FF2B5EF4-FFF2-40B4-BE49-F238E27FC236}">
                <a16:creationId xmlns:a16="http://schemas.microsoft.com/office/drawing/2014/main" id="{FB90395A-7839-13C5-1E69-9C9AFF83F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67670"/>
            <a:ext cx="3352800" cy="379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4000" dirty="0"/>
              <a:t>Question 5: What is the most commonly booked room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96C96F-A04C-3B67-5C5D-B59ED95D6F49}"/>
                  </a:ext>
                </a:extLst>
              </p14:cNvPr>
              <p14:cNvContentPartPr/>
              <p14:nvPr/>
            </p14:nvContentPartPr>
            <p14:xfrm>
              <a:off x="3130767" y="75900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96C96F-A04C-3B67-5C5D-B59ED95D6F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2127" y="7503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376BD0-E873-3148-C314-EDDD2783C945}"/>
                  </a:ext>
                </a:extLst>
              </p14:cNvPr>
              <p14:cNvContentPartPr/>
              <p14:nvPr/>
            </p14:nvContentPartPr>
            <p14:xfrm>
              <a:off x="2433087" y="55776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376BD0-E873-3148-C314-EDDD2783C9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4447" y="5491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CB8078-E06E-E77F-7750-159795D42F0F}"/>
                  </a:ext>
                </a:extLst>
              </p14:cNvPr>
              <p14:cNvContentPartPr/>
              <p14:nvPr/>
            </p14:nvContentPartPr>
            <p14:xfrm>
              <a:off x="4835367" y="441696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CB8078-E06E-E77F-7750-159795D42F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6727" y="440796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04662DF-B13F-0F81-5DF4-BF629D3DF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1410060"/>
            <a:ext cx="15240000" cy="480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8B8CE-EBD6-4393-0C3B-C0DD708EC1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3116" y="6865518"/>
            <a:ext cx="9109233" cy="24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4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3200" dirty="0"/>
              <a:t>Question 6: How many reservations fall on a weekend (</a:t>
            </a:r>
            <a:r>
              <a:rPr lang="en-GB" sz="3200" dirty="0" err="1"/>
              <a:t>no_of_weekend_nights</a:t>
            </a:r>
            <a:r>
              <a:rPr lang="en-GB" sz="3200" dirty="0"/>
              <a:t> &gt; 0)?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1"/>
            <a:ext cx="16989391" cy="34650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47A1B-6BD7-E2C7-93D5-89E6D6C2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24" y="1555065"/>
            <a:ext cx="16306800" cy="4586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CE546-BA42-6333-347B-740D37CC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6819900"/>
            <a:ext cx="10820400" cy="27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3800" dirty="0"/>
              <a:t>Question 7: What is the highest and lowest lead time for reservations?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DF40C-6CD3-D0CA-676C-F7A7A5F0D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62101"/>
            <a:ext cx="15087600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D6F4E-328B-70EA-BFC0-A6BD5911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5998591"/>
            <a:ext cx="10134600" cy="27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9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318138"/>
            <a:ext cx="17477071" cy="1106906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Question 8: What is the most common market segment type for reservations?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6D304-133A-FAA3-BC66-8ACA89E7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2100"/>
            <a:ext cx="16002000" cy="4800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730E7-E647-4DA9-7762-90C408E9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6952096"/>
            <a:ext cx="9829800" cy="26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2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Question 9: How many reservations have a booking status of "Confirmed"?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BA5E0-82D4-4B96-1679-C9F77A8D8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95655"/>
            <a:ext cx="15849600" cy="464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0DD1A-0EFA-0151-74C4-F5666D12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474521"/>
            <a:ext cx="10668000" cy="27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Question 10: What is the total number of adults and children across all reservations</a:t>
            </a:r>
            <a:r>
              <a:rPr lang="en-GB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DAB4B-0314-7A49-4F88-A24C55A3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33501"/>
            <a:ext cx="147066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48497-D56E-0731-2AEF-ACF35455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6420104"/>
            <a:ext cx="10820400" cy="25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2800" dirty="0"/>
              <a:t>Question 11: What is the average number of weekend nights for reservations involving children?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B568C-C184-5B3C-A4FC-3E98A369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07043"/>
            <a:ext cx="15011400" cy="407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AFAFA-FA1A-84B9-5EEE-BA2B0A73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296120"/>
            <a:ext cx="11049000" cy="24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9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Question 12: How many reservations were made in each month of the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5F169-A1AD-3A67-68B0-29A53CA8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4" y="1641800"/>
            <a:ext cx="12155506" cy="7474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CE54C2-4F81-2983-0D78-0184A31EF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99" y="1641800"/>
            <a:ext cx="4416391" cy="76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Autofit/>
          </a:bodyPr>
          <a:lstStyle/>
          <a:p>
            <a:r>
              <a:rPr lang="en-GB" sz="3200" dirty="0"/>
              <a:t>Question 13: What is the average number of nights (both weekend and weekday) spent by guests for each room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 numCol="2"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48B1DD-7929-ED0D-D217-3A74AD05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0" y="1963020"/>
            <a:ext cx="12792860" cy="6761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83ADBB-5FC5-BEC8-B907-84B3B468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860" y="1963020"/>
            <a:ext cx="4440370" cy="67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93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3200" dirty="0"/>
              <a:t>Question 14: For reservations involving children, what is the most common room type, and what is the average price for that room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838BB-0516-7B49-CCE5-0213DAE4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66900"/>
            <a:ext cx="16002000" cy="510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96E79-8F4D-D9CB-1616-C46034C4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7536946"/>
            <a:ext cx="11506200" cy="23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1"/>
            <a:ext cx="14813280" cy="1106906"/>
          </a:xfrm>
        </p:spPr>
        <p:txBody>
          <a:bodyPr>
            <a:normAutofit/>
          </a:bodyPr>
          <a:lstStyle/>
          <a:p>
            <a:r>
              <a:rPr lang="en-GB" sz="4800" dirty="0"/>
              <a:t>				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E06ED-5C72-ACE8-93AC-20B78C9B52E9}"/>
              </a:ext>
            </a:extLst>
          </p:cNvPr>
          <p:cNvSpPr txBox="1"/>
          <p:nvPr/>
        </p:nvSpPr>
        <p:spPr>
          <a:xfrm>
            <a:off x="762000" y="2857500"/>
            <a:ext cx="16535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chemeClr val="bg1"/>
                </a:solidFill>
              </a:rPr>
              <a:t>The hotel industry relies on data to make informed decisions and improve its guest experience. In this internship project, I worked with a hotel reservation dataset. I used SQL to query and </a:t>
            </a:r>
            <a:r>
              <a:rPr lang="en-GB" sz="4800" dirty="0" err="1">
                <a:solidFill>
                  <a:schemeClr val="bg1"/>
                </a:solidFill>
              </a:rPr>
              <a:t>analyze</a:t>
            </a:r>
            <a:r>
              <a:rPr lang="en-GB" sz="4800" dirty="0">
                <a:solidFill>
                  <a:schemeClr val="bg1"/>
                </a:solidFill>
              </a:rPr>
              <a:t> the data to gain insights into guest preferences, booking trends, and other important factors that affect the hotel's operations. Additionally, I answered specific questions about the dataset.</a:t>
            </a:r>
          </a:p>
        </p:txBody>
      </p:sp>
    </p:spTree>
    <p:extLst>
      <p:ext uri="{BB962C8B-B14F-4D97-AF65-F5344CB8AC3E}">
        <p14:creationId xmlns:p14="http://schemas.microsoft.com/office/powerpoint/2010/main" val="130341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3200" dirty="0"/>
              <a:t>Question 15: Find the market segment type that generates the highest average price per room.?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12E6C-FE73-6A67-9D55-B6B608F6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13191"/>
            <a:ext cx="15240000" cy="4573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12A2C-2BCE-FE5A-6BB5-113CC1AA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7124700"/>
            <a:ext cx="10668000" cy="23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Solutions to 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42E69-0B96-6C14-D787-2C51EA32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05" y="1257300"/>
            <a:ext cx="16989390" cy="8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62438" y="5640737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026" name="Picture 2" descr="Thank You Images – Browse 302,896 Stock ...">
            <a:extLst>
              <a:ext uri="{FF2B5EF4-FFF2-40B4-BE49-F238E27FC236}">
                <a16:creationId xmlns:a16="http://schemas.microsoft.com/office/drawing/2014/main" id="{51A40CF0-0539-52F3-D754-3937D84B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562100"/>
            <a:ext cx="107442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9E2768-1ABB-58ED-8006-A3E5ACF8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781" y="7954379"/>
            <a:ext cx="1059548" cy="58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BD925-4D21-5A97-B246-E973FB2D3A95}"/>
              </a:ext>
            </a:extLst>
          </p:cNvPr>
          <p:cNvSpPr txBox="1"/>
          <p:nvPr/>
        </p:nvSpPr>
        <p:spPr>
          <a:xfrm>
            <a:off x="4495800" y="7829133"/>
            <a:ext cx="1158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www.linkedin.com/in/uju-nzurumike</a:t>
            </a:r>
          </a:p>
        </p:txBody>
      </p:sp>
      <p:pic>
        <p:nvPicPr>
          <p:cNvPr id="1032" name="Picture 8" descr="Gmail Logo Icon (2024) - Free Download ...">
            <a:extLst>
              <a:ext uri="{FF2B5EF4-FFF2-40B4-BE49-F238E27FC236}">
                <a16:creationId xmlns:a16="http://schemas.microsoft.com/office/drawing/2014/main" id="{13FD9DD8-DAC4-96DE-06F0-A2D84AC1B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03" y="8987916"/>
            <a:ext cx="892193" cy="5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8AF81-8711-033F-7F7A-E209D0AF7E04}"/>
              </a:ext>
            </a:extLst>
          </p:cNvPr>
          <p:cNvSpPr txBox="1"/>
          <p:nvPr/>
        </p:nvSpPr>
        <p:spPr>
          <a:xfrm>
            <a:off x="4515173" y="8837502"/>
            <a:ext cx="1158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nzurumikeuju2@gmail.com</a:t>
            </a:r>
          </a:p>
        </p:txBody>
      </p:sp>
    </p:spTree>
    <p:extLst>
      <p:ext uri="{BB962C8B-B14F-4D97-AF65-F5344CB8AC3E}">
        <p14:creationId xmlns:p14="http://schemas.microsoft.com/office/powerpoint/2010/main" val="402517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2900"/>
            <a:ext cx="14813280" cy="1106906"/>
          </a:xfrm>
        </p:spPr>
        <p:txBody>
          <a:bodyPr>
            <a:normAutofit/>
          </a:bodyPr>
          <a:lstStyle/>
          <a:p>
            <a:r>
              <a:rPr lang="en-GB" sz="4800" dirty="0"/>
              <a:t>				    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81100"/>
            <a:ext cx="12649199" cy="8915400"/>
          </a:xfrm>
        </p:spPr>
        <p:txBody>
          <a:bodyPr numCol="2"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09733-A827-EFCB-6CBC-6835A65BC24F}"/>
              </a:ext>
            </a:extLst>
          </p:cNvPr>
          <p:cNvSpPr txBox="1"/>
          <p:nvPr/>
        </p:nvSpPr>
        <p:spPr>
          <a:xfrm>
            <a:off x="545124" y="1333500"/>
            <a:ext cx="16142676" cy="78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GB" sz="3400" b="1" dirty="0">
                <a:solidFill>
                  <a:schemeClr val="bg1"/>
                </a:solidFill>
              </a:rPr>
              <a:t>The dataset includes the following columns: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 err="1">
                <a:solidFill>
                  <a:schemeClr val="bg1"/>
                </a:solidFill>
              </a:rPr>
              <a:t>Booking_ID</a:t>
            </a:r>
            <a:r>
              <a:rPr lang="en-GB" sz="3400" dirty="0">
                <a:solidFill>
                  <a:schemeClr val="bg1"/>
                </a:solidFill>
              </a:rPr>
              <a:t>: A unique identifier for each hotel reservation.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 err="1">
                <a:solidFill>
                  <a:schemeClr val="bg1"/>
                </a:solidFill>
              </a:rPr>
              <a:t>no_of_adults</a:t>
            </a:r>
            <a:r>
              <a:rPr lang="en-GB" sz="3400" dirty="0">
                <a:solidFill>
                  <a:schemeClr val="bg1"/>
                </a:solidFill>
              </a:rPr>
              <a:t>: The number of adults in the reservation.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 err="1">
                <a:solidFill>
                  <a:schemeClr val="bg1"/>
                </a:solidFill>
              </a:rPr>
              <a:t>no_of_children</a:t>
            </a:r>
            <a:r>
              <a:rPr lang="en-GB" sz="3400" dirty="0">
                <a:solidFill>
                  <a:schemeClr val="bg1"/>
                </a:solidFill>
              </a:rPr>
              <a:t>: The number of children in the reservation.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 err="1">
                <a:solidFill>
                  <a:schemeClr val="bg1"/>
                </a:solidFill>
              </a:rPr>
              <a:t>no_of_weekend_nights</a:t>
            </a:r>
            <a:r>
              <a:rPr lang="en-GB" sz="3400" dirty="0">
                <a:solidFill>
                  <a:schemeClr val="bg1"/>
                </a:solidFill>
              </a:rPr>
              <a:t>: The number of nights in the reservation that fall on weekends.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 err="1">
                <a:solidFill>
                  <a:schemeClr val="bg1"/>
                </a:solidFill>
              </a:rPr>
              <a:t>no_of_week_nights</a:t>
            </a:r>
            <a:r>
              <a:rPr lang="en-GB" sz="3400" dirty="0">
                <a:solidFill>
                  <a:schemeClr val="bg1"/>
                </a:solidFill>
              </a:rPr>
              <a:t>: The number of nights in the reservation that fall on weekdays.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 err="1">
                <a:solidFill>
                  <a:schemeClr val="bg1"/>
                </a:solidFill>
              </a:rPr>
              <a:t>type_of_meal_plan</a:t>
            </a:r>
            <a:r>
              <a:rPr lang="en-GB" sz="3400" dirty="0">
                <a:solidFill>
                  <a:schemeClr val="bg1"/>
                </a:solidFill>
              </a:rPr>
              <a:t>: The meal plan chosen by the guests.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 err="1">
                <a:solidFill>
                  <a:schemeClr val="bg1"/>
                </a:solidFill>
              </a:rPr>
              <a:t>room_type_reserved</a:t>
            </a:r>
            <a:r>
              <a:rPr lang="en-GB" sz="3400" dirty="0">
                <a:solidFill>
                  <a:schemeClr val="bg1"/>
                </a:solidFill>
              </a:rPr>
              <a:t>: The type of room reserved by the guests.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 err="1">
                <a:solidFill>
                  <a:schemeClr val="bg1"/>
                </a:solidFill>
              </a:rPr>
              <a:t>lead_time</a:t>
            </a:r>
            <a:r>
              <a:rPr lang="en-GB" sz="3400" dirty="0">
                <a:solidFill>
                  <a:schemeClr val="bg1"/>
                </a:solidFill>
              </a:rPr>
              <a:t>: The number of days between booking and arrival.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 err="1">
                <a:solidFill>
                  <a:schemeClr val="bg1"/>
                </a:solidFill>
              </a:rPr>
              <a:t>arrival_date</a:t>
            </a:r>
            <a:r>
              <a:rPr lang="en-GB" sz="3400" dirty="0">
                <a:solidFill>
                  <a:schemeClr val="bg1"/>
                </a:solidFill>
              </a:rPr>
              <a:t>: The date of arrival.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 err="1">
                <a:solidFill>
                  <a:schemeClr val="bg1"/>
                </a:solidFill>
              </a:rPr>
              <a:t>market_segment_type</a:t>
            </a:r>
            <a:r>
              <a:rPr lang="en-GB" sz="3400" dirty="0">
                <a:solidFill>
                  <a:schemeClr val="bg1"/>
                </a:solidFill>
              </a:rPr>
              <a:t>: The market segment to which the reservation belongs.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dirty="0" err="1">
                <a:solidFill>
                  <a:schemeClr val="bg1"/>
                </a:solidFill>
              </a:rPr>
              <a:t>avg_price_per_room</a:t>
            </a:r>
            <a:r>
              <a:rPr lang="en-GB" sz="3400" dirty="0">
                <a:solidFill>
                  <a:schemeClr val="bg1"/>
                </a:solidFill>
              </a:rPr>
              <a:t>: The average price per room in the reservation.</a:t>
            </a: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400" dirty="0" err="1">
                <a:solidFill>
                  <a:schemeClr val="bg1"/>
                </a:solidFill>
              </a:rPr>
              <a:t>booking_status</a:t>
            </a:r>
            <a:r>
              <a:rPr lang="en-GB" sz="3400" dirty="0">
                <a:solidFill>
                  <a:schemeClr val="bg1"/>
                </a:solidFill>
              </a:rPr>
              <a:t>: The status of the booking.</a:t>
            </a:r>
          </a:p>
        </p:txBody>
      </p:sp>
    </p:spTree>
    <p:extLst>
      <p:ext uri="{BB962C8B-B14F-4D97-AF65-F5344CB8AC3E}">
        <p14:creationId xmlns:p14="http://schemas.microsoft.com/office/powerpoint/2010/main" val="5141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36702"/>
            <a:ext cx="14813280" cy="1106906"/>
          </a:xfrm>
        </p:spPr>
        <p:txBody>
          <a:bodyPr>
            <a:normAutofit/>
          </a:bodyPr>
          <a:lstStyle/>
          <a:p>
            <a:r>
              <a:rPr lang="en-GB" sz="4800" dirty="0"/>
              <a:t>				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E06ED-5C72-ACE8-93AC-20B78C9B52E9}"/>
              </a:ext>
            </a:extLst>
          </p:cNvPr>
          <p:cNvSpPr txBox="1"/>
          <p:nvPr/>
        </p:nvSpPr>
        <p:spPr>
          <a:xfrm>
            <a:off x="536609" y="1343608"/>
            <a:ext cx="17214782" cy="806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1. What is the total number of reservations in the dataset?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2. Which meal plan is the most popular among guests?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3. What is the average price per room for reservations involving children?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4. How many reservations were made for the year 20XX (replace XX with the desired year)?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5. What is the most commonly booked room type?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6. How many reservations fall on a weekend (</a:t>
            </a:r>
            <a:r>
              <a:rPr lang="en-GB" sz="2800" dirty="0" err="1">
                <a:solidFill>
                  <a:schemeClr val="bg1"/>
                </a:solidFill>
              </a:rPr>
              <a:t>no_of_weekend_nights</a:t>
            </a:r>
            <a:r>
              <a:rPr lang="en-GB" sz="2800" dirty="0">
                <a:solidFill>
                  <a:schemeClr val="bg1"/>
                </a:solidFill>
              </a:rPr>
              <a:t> &gt; 0)?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7. What is the highest and lowest lead time for reservations?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8. What is the most common market segment type for reservations?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9. How many reservations have a booking status of "Confirmed"?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10. What is the total number of adults and children across all reservations?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11. What is the average number of weekend nights for reservations involving children?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12. How many reservations were made in each month of the year?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13. What is the average number of nights (both weekend and weekday) spent by guests for each room type?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14. For reservations involving children, what is the most common room type, and what is the average price for that room type?</a:t>
            </a:r>
          </a:p>
          <a:p>
            <a:pPr algn="just"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</a:rPr>
              <a:t>15. Find the market segment type that generates the highest average price per room.</a:t>
            </a:r>
          </a:p>
        </p:txBody>
      </p:sp>
    </p:spTree>
    <p:extLst>
      <p:ext uri="{BB962C8B-B14F-4D97-AF65-F5344CB8AC3E}">
        <p14:creationId xmlns:p14="http://schemas.microsoft.com/office/powerpoint/2010/main" val="8257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111" y="419100"/>
            <a:ext cx="14813280" cy="838200"/>
          </a:xfrm>
        </p:spPr>
        <p:txBody>
          <a:bodyPr>
            <a:normAutofit/>
          </a:bodyPr>
          <a:lstStyle/>
          <a:p>
            <a:r>
              <a:rPr lang="en-GB" sz="4000" dirty="0"/>
              <a:t>  Import the CSV file to 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6061F-5F02-5AD5-B3AC-3A9DBB03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69" y="2435341"/>
            <a:ext cx="17015222" cy="74325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769F36-B400-4BB2-C475-A2C2AE8367C3}"/>
              </a:ext>
            </a:extLst>
          </p:cNvPr>
          <p:cNvSpPr txBox="1">
            <a:spLocks/>
          </p:cNvSpPr>
          <p:nvPr/>
        </p:nvSpPr>
        <p:spPr>
          <a:xfrm>
            <a:off x="649304" y="1344478"/>
            <a:ext cx="16989391" cy="10908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sz="56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n-GB" sz="2800" kern="0" dirty="0">
                <a:latin typeface="+mn-lt"/>
                <a:cs typeface="Times New Roman" panose="02020603050405020304" pitchFamily="18" charset="0"/>
              </a:rPr>
              <a:t>The dataset was imported to MySQL. The database schema was saved as </a:t>
            </a:r>
            <a:r>
              <a:rPr lang="en-GB" sz="2800" kern="0" dirty="0" err="1">
                <a:latin typeface="+mn-lt"/>
                <a:cs typeface="Times New Roman" panose="02020603050405020304" pitchFamily="18" charset="0"/>
              </a:rPr>
              <a:t>hotel.db</a:t>
            </a:r>
            <a:r>
              <a:rPr lang="en-GB" sz="2800" kern="0" dirty="0">
                <a:latin typeface="+mn-lt"/>
                <a:cs typeface="Times New Roman" panose="02020603050405020304" pitchFamily="18" charset="0"/>
              </a:rPr>
              <a:t> and the table as hotel. The dataset has 700 records as shown in the screenshot below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1448EB-1C5C-0F85-3F2D-DA57C69F8E21}"/>
                  </a:ext>
                </a:extLst>
              </p14:cNvPr>
              <p14:cNvContentPartPr/>
              <p14:nvPr/>
            </p14:nvContentPartPr>
            <p14:xfrm>
              <a:off x="19791207" y="940764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1448EB-1C5C-0F85-3F2D-DA57C69F8E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82207" y="93986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BBA619-B819-E2F6-85FC-D1D0ACD27F13}"/>
                  </a:ext>
                </a:extLst>
              </p14:cNvPr>
              <p14:cNvContentPartPr/>
              <p14:nvPr/>
            </p14:nvContentPartPr>
            <p14:xfrm>
              <a:off x="11577447" y="841548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BBA619-B819-E2F6-85FC-D1D0ACD27F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68447" y="84068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619B1A-CF22-2B90-BEA3-92F0E240A619}"/>
                  </a:ext>
                </a:extLst>
              </p14:cNvPr>
              <p14:cNvContentPartPr/>
              <p14:nvPr/>
            </p14:nvContentPartPr>
            <p14:xfrm>
              <a:off x="10181007" y="8384522"/>
              <a:ext cx="2249640" cy="885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619B1A-CF22-2B90-BEA3-92F0E240A6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72367" y="8375882"/>
                <a:ext cx="2267280" cy="9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10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4000" dirty="0"/>
              <a:t>Question 1: What is the total number of reservations in the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A025E-D4D5-9440-6994-6A613DDE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94" y="7458321"/>
            <a:ext cx="9753600" cy="1868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CDBF2F-E9E4-3383-6BD6-B1640BAC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76500"/>
            <a:ext cx="14249400" cy="38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5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4000" dirty="0"/>
              <a:t>Question 2: Which meal plan is the most popular among guests?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77C35-3B8D-9810-7DC7-3EF7A92D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7" y="2013002"/>
            <a:ext cx="15316200" cy="3968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E2360-5A3B-DD04-FBB1-64FCA577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6799995"/>
            <a:ext cx="9677400" cy="29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1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3400" dirty="0"/>
              <a:t>Question 3: What is the average price per room for reservations involving children?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FEE9D-597F-14F1-DF12-19F029B9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6006"/>
            <a:ext cx="14478000" cy="4684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FDC95-E92C-90B9-A450-6C467F7C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819899"/>
            <a:ext cx="10287000" cy="241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6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C535-3754-B05F-0D6C-BC4F3E33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9" y="419100"/>
            <a:ext cx="17477071" cy="1106906"/>
          </a:xfrm>
        </p:spPr>
        <p:txBody>
          <a:bodyPr>
            <a:normAutofit/>
          </a:bodyPr>
          <a:lstStyle/>
          <a:p>
            <a:r>
              <a:rPr lang="en-GB" sz="4000" dirty="0"/>
              <a:t>Question 4: How many reservations were made for the year 2018?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4304-C8A8-AAEC-914C-9D7DC8A1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05100"/>
            <a:ext cx="16989391" cy="53480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Z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q"/>
            </a:pP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A6C5B-D8EF-7081-E39F-DC799B10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7037636"/>
            <a:ext cx="8229600" cy="1814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197CE-0BC7-0A9C-D14A-8DE880EE7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90700"/>
            <a:ext cx="15087600" cy="42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4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</TotalTime>
  <Words>864</Words>
  <Application>Microsoft Office PowerPoint</Application>
  <PresentationFormat>Custom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Calibri</vt:lpstr>
      <vt:lpstr>Century Gothic</vt:lpstr>
      <vt:lpstr>Lucida Sans Unicode</vt:lpstr>
      <vt:lpstr>Times New Roman</vt:lpstr>
      <vt:lpstr>Wingdings</vt:lpstr>
      <vt:lpstr>Office Theme</vt:lpstr>
      <vt:lpstr>               Hotel Reservation Analysis                                                                          Using Structured Query Language (SQL)   </vt:lpstr>
      <vt:lpstr>        INTRODUCTION</vt:lpstr>
      <vt:lpstr>        Dataset Description</vt:lpstr>
      <vt:lpstr>    Questions</vt:lpstr>
      <vt:lpstr>  Import the CSV file to MYSQL workbench</vt:lpstr>
      <vt:lpstr>Question 1: What is the total number of reservations in the dataset?</vt:lpstr>
      <vt:lpstr>Question 2: Which meal plan is the most popular among guests?</vt:lpstr>
      <vt:lpstr>Question 3: What is the average price per room for reservations involving children?</vt:lpstr>
      <vt:lpstr>Question 4: How many reservations were made for the year 2018?</vt:lpstr>
      <vt:lpstr>Question 5: What is the most commonly booked room type?</vt:lpstr>
      <vt:lpstr>Question 6: How many reservations fall on a weekend (no_of_weekend_nights &gt; 0)?</vt:lpstr>
      <vt:lpstr>Question 7: What is the highest and lowest lead time for reservations?</vt:lpstr>
      <vt:lpstr>Question 8: What is the most common market segment type for reservations?</vt:lpstr>
      <vt:lpstr>Question 9: How many reservations have a booking status of "Confirmed"?</vt:lpstr>
      <vt:lpstr>Question 10: What is the total number of adults and children across all reservations?</vt:lpstr>
      <vt:lpstr>Question 11: What is the average number of weekend nights for reservations involving children?</vt:lpstr>
      <vt:lpstr>Question 12: How many reservations were made in each month of the year?</vt:lpstr>
      <vt:lpstr>Question 13: What is the average number of nights (both weekend and weekday) spent by guests for each room type?</vt:lpstr>
      <vt:lpstr>Question 14: For reservations involving children, what is the most common room type, and what is the average price for that room type?</vt:lpstr>
      <vt:lpstr>Question 15: Find the market segment type that generates the highest average price per room.?</vt:lpstr>
      <vt:lpstr>Solutions to the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</dc:title>
  <dc:creator>NZURUMIKE IFECHUKWU</dc:creator>
  <cp:keywords>DAFRMcycgrc,BAEiOyd4TC4</cp:keywords>
  <cp:lastModifiedBy>Nzurumike Obianuju</cp:lastModifiedBy>
  <cp:revision>15</cp:revision>
  <dcterms:created xsi:type="dcterms:W3CDTF">2022-11-06T19:47:35Z</dcterms:created>
  <dcterms:modified xsi:type="dcterms:W3CDTF">2024-05-18T12:56:25Z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2022-11-06T00:00:00Z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2022-11-06T00:00:00Z</vt:filetime>
  </property>
</Properties>
</file>