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80" r:id="rId10"/>
    <p:sldId id="279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38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B1E63-C5C5-4C16-9994-0BA8FA712557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CEBA-3763-4ED0-BC1E-19FD32A7C6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73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7CEBA-3763-4ED0-BC1E-19FD32A7C6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1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пространство, Космическое пространство, транспорт, планет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8F6F609-F822-4C02-8829-5F234A781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8110" y="3090910"/>
            <a:ext cx="6875777" cy="676179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>
                    <a:lumMod val="95000"/>
                  </a:schemeClr>
                </a:solidFill>
              </a:rPr>
              <a:t>IBM Data Science Capstone Project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BAD95C21-F973-8B90-53E1-954169963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5004520" y="6340397"/>
            <a:ext cx="2182959" cy="59924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August 2025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8FEDE35B-1B7F-9802-F6F2-D572A900AE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7" name="Подзаголовок 4">
            <a:extLst>
              <a:ext uri="{FF2B5EF4-FFF2-40B4-BE49-F238E27FC236}">
                <a16:creationId xmlns:a16="http://schemas.microsoft.com/office/drawing/2014/main" id="{8787C56A-4176-88DC-2585-3755C49B067F}"/>
              </a:ext>
            </a:extLst>
          </p:cNvPr>
          <p:cNvSpPr txBox="1">
            <a:spLocks/>
          </p:cNvSpPr>
          <p:nvPr/>
        </p:nvSpPr>
        <p:spPr>
          <a:xfrm rot="10800000" flipV="1">
            <a:off x="11800113" y="6499676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704EE40-3575-C038-5A68-BA8931AC5FA3}"/>
              </a:ext>
            </a:extLst>
          </p:cNvPr>
          <p:cNvSpPr txBox="1">
            <a:spLocks/>
          </p:cNvSpPr>
          <p:nvPr/>
        </p:nvSpPr>
        <p:spPr>
          <a:xfrm>
            <a:off x="0" y="1926771"/>
            <a:ext cx="12192000" cy="13573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  <a:latin typeface="SpaceX" panose="02000600000000000000" pitchFamily="2" charset="0"/>
              </a:rPr>
              <a:t>SpaceX Falcon-9</a:t>
            </a:r>
            <a:br>
              <a:rPr lang="en-US" sz="2400" dirty="0">
                <a:solidFill>
                  <a:schemeClr val="bg1"/>
                </a:solidFill>
                <a:latin typeface="SpaceX" panose="02000600000000000000" pitchFamily="2" charset="0"/>
              </a:rPr>
            </a:br>
            <a:endParaRPr lang="en-US" sz="1100" dirty="0">
              <a:solidFill>
                <a:schemeClr val="bg1"/>
              </a:solidFill>
              <a:latin typeface="SpaceX" panose="02000600000000000000" pitchFamily="2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SpaceX" panose="02000600000000000000" pitchFamily="2" charset="0"/>
              </a:rPr>
              <a:t>First stage landing prediction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E5C46D-716C-3541-D060-B025EB07C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7683749-5B8A-D743-D39A-BC671122841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1489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oleil Bk" panose="02000503000000020004" pitchFamily="50" charset="0"/>
              </a:rPr>
              <a:t>EDA with Visualization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B787EC-30B7-F4F3-60E3-0800FC11E75A}"/>
              </a:ext>
            </a:extLst>
          </p:cNvPr>
          <p:cNvSpPr txBox="1"/>
          <p:nvPr/>
        </p:nvSpPr>
        <p:spPr>
          <a:xfrm>
            <a:off x="1714501" y="5704694"/>
            <a:ext cx="4218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Plot Payload vs Orbit type</a:t>
            </a: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96D1A521-A51D-FC64-302A-338A5F0EA6B2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9614C-3936-9BF1-4C30-F7C5037E1F7C}"/>
              </a:ext>
            </a:extLst>
          </p:cNvPr>
          <p:cNvSpPr txBox="1"/>
          <p:nvPr/>
        </p:nvSpPr>
        <p:spPr>
          <a:xfrm>
            <a:off x="6863442" y="5700377"/>
            <a:ext cx="4435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Show yearly trend of launch success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B62E4F-1663-F425-FB68-545892336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044" y="2040298"/>
            <a:ext cx="3649693" cy="327407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A82669-99C9-EB6D-EBAD-DA62E944C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095" y="2115431"/>
            <a:ext cx="3599000" cy="322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073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0F405-E56C-2964-EC85-0BB0D1262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92DAE66-C512-E756-B46B-7EA576E6C528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oleil Bk" panose="02000503000000020004" pitchFamily="50" charset="0"/>
              </a:rPr>
              <a:t>EDA with SQL Results</a:t>
            </a:r>
            <a:endParaRPr lang="en-US" sz="3500" dirty="0">
              <a:solidFill>
                <a:schemeClr val="bg1"/>
              </a:solidFill>
              <a:latin typeface="Soleil Bk" panose="02000503000000020004" pitchFamily="50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635393-0D74-F29B-B963-0FC6D2E32E79}"/>
              </a:ext>
            </a:extLst>
          </p:cNvPr>
          <p:cNvSpPr txBox="1"/>
          <p:nvPr/>
        </p:nvSpPr>
        <p:spPr>
          <a:xfrm>
            <a:off x="609600" y="213633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Average payload mass per booster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First successful landing date on ground pad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Launch sites with highest success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Missions with specific payload ranges</a:t>
            </a: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CAD76867-F23A-52BC-AA20-B4DA00A3A474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11</a:t>
            </a:r>
          </a:p>
        </p:txBody>
      </p:sp>
      <p:pic>
        <p:nvPicPr>
          <p:cNvPr id="5" name="Рисунок 4" descr="Изображение выглядит как Шрифт, Графика, логотип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FFFE169-7C18-22B3-AC04-C02F05A76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52188"/>
            <a:ext cx="1684965" cy="7856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7CBC11-03AF-7AA8-13A6-A8B1016F7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829" y="2108687"/>
            <a:ext cx="4114800" cy="2657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A1DE8D-DC64-CBC5-54FF-231190FA789B}"/>
              </a:ext>
            </a:extLst>
          </p:cNvPr>
          <p:cNvSpPr txBox="1"/>
          <p:nvPr/>
        </p:nvSpPr>
        <p:spPr>
          <a:xfrm>
            <a:off x="6966856" y="4981170"/>
            <a:ext cx="4386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Display the names of the unique launch sites in the space mission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816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48A9D-559A-14D3-5416-79B739956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5722439-4FBB-4C26-69D7-830ACD054B1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oleil Bk" panose="02000503000000020004" pitchFamily="50" charset="0"/>
              </a:rPr>
              <a:t>EDA with SQL Results</a:t>
            </a:r>
            <a:endParaRPr lang="en-US" sz="3500" dirty="0">
              <a:solidFill>
                <a:schemeClr val="bg1"/>
              </a:solidFill>
              <a:latin typeface="Soleil Bk" panose="02000503000000020004" pitchFamily="50" charset="0"/>
            </a:endParaRP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41109A1E-BE67-5851-1E29-5A86432BD190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12</a:t>
            </a:r>
          </a:p>
        </p:txBody>
      </p:sp>
      <p:pic>
        <p:nvPicPr>
          <p:cNvPr id="2" name="Рисунок 1" descr="Изображение выглядит как Шрифт, Графика, логотип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D330585-E863-51FC-7BD4-92E00D9A9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8680"/>
            <a:ext cx="1684965" cy="7856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0ED6CD-D4AF-6F32-4555-6878CC03F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3" y="2158479"/>
            <a:ext cx="4746171" cy="2881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357676-1C1F-1820-67A2-9A5F3192A56A}"/>
              </a:ext>
            </a:extLst>
          </p:cNvPr>
          <p:cNvSpPr txBox="1"/>
          <p:nvPr/>
        </p:nvSpPr>
        <p:spPr>
          <a:xfrm>
            <a:off x="805542" y="5203762"/>
            <a:ext cx="47461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Display 5 records where launch sites begin with the string 'CCA'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EEB3C1C-8A4E-97A8-3BD1-BDCC85B16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1736" y="3678190"/>
            <a:ext cx="4704721" cy="13618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FB74962-38C6-7208-9E0F-3A414C693073}"/>
              </a:ext>
            </a:extLst>
          </p:cNvPr>
          <p:cNvSpPr txBox="1"/>
          <p:nvPr/>
        </p:nvSpPr>
        <p:spPr>
          <a:xfrm>
            <a:off x="6681736" y="5203761"/>
            <a:ext cx="49224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Display the total payload mass carried by boosters launched by NASA (CRS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11070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8C0F0-4AA0-6440-E3AA-B0B61DBF3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4555185-5D54-F38D-3C4C-8D025E2CEBB8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oleil Bk" panose="02000503000000020004" pitchFamily="50" charset="0"/>
              </a:rPr>
              <a:t>EDA with SQL Results</a:t>
            </a:r>
            <a:endParaRPr lang="en-US" sz="3500" dirty="0">
              <a:solidFill>
                <a:schemeClr val="bg1"/>
              </a:solidFill>
              <a:latin typeface="Soleil Bk" panose="02000503000000020004" pitchFamily="50" charset="0"/>
            </a:endParaRP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975BC64B-D07B-99FF-CC80-E92D496DCA83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13</a:t>
            </a:r>
          </a:p>
        </p:txBody>
      </p:sp>
      <p:pic>
        <p:nvPicPr>
          <p:cNvPr id="2" name="Рисунок 1" descr="Изображение выглядит как Шрифт, Графика, логотип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9A0FD83-ABC9-4E50-607A-E82678B4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8680"/>
            <a:ext cx="1684965" cy="7856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53999C-C098-284D-3C95-54965C80B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41" y="2027847"/>
            <a:ext cx="4746171" cy="1326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000D6A-79B0-853F-B599-6309A7F7DE72}"/>
              </a:ext>
            </a:extLst>
          </p:cNvPr>
          <p:cNvSpPr txBox="1"/>
          <p:nvPr/>
        </p:nvSpPr>
        <p:spPr>
          <a:xfrm>
            <a:off x="707572" y="3492869"/>
            <a:ext cx="4844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Display average payload mass carried by booster version F9 v1.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9385807-C1D5-187A-EC8B-EC7CE92AF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910" y="1807097"/>
            <a:ext cx="4742827" cy="15467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81ED8E-8253-01F8-CE73-E3BCB44B4E01}"/>
              </a:ext>
            </a:extLst>
          </p:cNvPr>
          <p:cNvSpPr txBox="1"/>
          <p:nvPr/>
        </p:nvSpPr>
        <p:spPr>
          <a:xfrm>
            <a:off x="6640910" y="3507161"/>
            <a:ext cx="48441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List the date when the first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succesful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landing outcome in ground pad was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acheived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.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6DCC99A-BA15-6FC5-2941-E154101A8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4951" y="4219836"/>
            <a:ext cx="4746171" cy="16982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D79C71-A419-33B3-F6C0-8C425C5A4FC1}"/>
              </a:ext>
            </a:extLst>
          </p:cNvPr>
          <p:cNvSpPr txBox="1"/>
          <p:nvPr/>
        </p:nvSpPr>
        <p:spPr>
          <a:xfrm>
            <a:off x="2312593" y="5998680"/>
            <a:ext cx="7630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List the names of the boosters which have success in drone ship and have payload mass greater than 4000 but less than 6000 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0910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FA334-046C-46EC-585D-9CF17E5CD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16D130A-A463-335D-BA00-BF5AF59078C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oleil Bk" panose="02000503000000020004" pitchFamily="50" charset="0"/>
              </a:rPr>
              <a:t>EDA with SQL Results</a:t>
            </a:r>
            <a:endParaRPr lang="en-US" sz="3500" dirty="0">
              <a:solidFill>
                <a:schemeClr val="bg1"/>
              </a:solidFill>
              <a:latin typeface="Soleil Bk" panose="02000503000000020004" pitchFamily="50" charset="0"/>
            </a:endParaRP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CCB3C4A7-01AD-32B4-9708-B1585139859D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14</a:t>
            </a:r>
          </a:p>
        </p:txBody>
      </p:sp>
      <p:pic>
        <p:nvPicPr>
          <p:cNvPr id="2" name="Рисунок 1" descr="Изображение выглядит как Шрифт, Графика, логотип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FDA8E3C-B6E1-0D6C-C8E0-B25A3CB7A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8680"/>
            <a:ext cx="1684965" cy="7856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CCD78E-9FF3-E957-DC44-85F45F1C9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633793"/>
            <a:ext cx="4447514" cy="1143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3D4720-54D3-7CD9-03DA-E7BED127250C}"/>
              </a:ext>
            </a:extLst>
          </p:cNvPr>
          <p:cNvSpPr txBox="1"/>
          <p:nvPr/>
        </p:nvSpPr>
        <p:spPr>
          <a:xfrm>
            <a:off x="489857" y="2976045"/>
            <a:ext cx="45672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List the total number of successful and failure mission outcome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E06D05C-A2E4-DD59-9C65-15A28929B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515" y="1570038"/>
            <a:ext cx="4477335" cy="28120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3254F4-BF4F-F785-E13E-7D5FA86728D2}"/>
              </a:ext>
            </a:extLst>
          </p:cNvPr>
          <p:cNvSpPr txBox="1"/>
          <p:nvPr/>
        </p:nvSpPr>
        <p:spPr>
          <a:xfrm>
            <a:off x="6901543" y="4559844"/>
            <a:ext cx="4575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List the names of the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booster_versions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which have carried the maximum payload mass. Use a subquery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0E160B7-7410-72EF-EC2F-60691CC82C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815357"/>
            <a:ext cx="4447513" cy="166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1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41E81A-EDD7-EAAB-BD4E-A77F482D9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792A74A-7AE5-2B86-787C-C5B3713704A9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Soleil Bk" panose="02000503000000020004" pitchFamily="50" charset="0"/>
              </a:rPr>
              <a:t>EDA with SQL Results</a:t>
            </a:r>
            <a:endParaRPr lang="en-US" sz="3500" dirty="0">
              <a:solidFill>
                <a:schemeClr val="bg1"/>
              </a:solidFill>
              <a:latin typeface="Soleil Bk" panose="02000503000000020004" pitchFamily="50" charset="0"/>
            </a:endParaRP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C0B146A4-E9D9-2DC3-D080-1F2C3AEFEF40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15</a:t>
            </a:r>
          </a:p>
        </p:txBody>
      </p:sp>
      <p:pic>
        <p:nvPicPr>
          <p:cNvPr id="2" name="Рисунок 1" descr="Изображение выглядит как Шрифт, Графика, логотип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19DEBB4-A9F1-8291-D34D-40C0B11C0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8680"/>
            <a:ext cx="1684965" cy="7856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602274-9CCF-6046-3EF3-05D85B5D5231}"/>
              </a:ext>
            </a:extLst>
          </p:cNvPr>
          <p:cNvSpPr txBox="1"/>
          <p:nvPr/>
        </p:nvSpPr>
        <p:spPr>
          <a:xfrm>
            <a:off x="555173" y="3900547"/>
            <a:ext cx="53231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List the records which will display the month names, failure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landing_outcomes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in drone ship,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booster versions,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launch_site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for the months in year 2015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09232D-58A6-893B-652E-09E7C3436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2" y="1782875"/>
            <a:ext cx="4876800" cy="182879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B4D2E17-AC01-15D6-9E63-56F4F72D9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059" y="1782875"/>
            <a:ext cx="4876800" cy="16461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E4FF8A-3D8C-B474-6B51-EFA35FF928C6}"/>
              </a:ext>
            </a:extLst>
          </p:cNvPr>
          <p:cNvSpPr txBox="1"/>
          <p:nvPr/>
        </p:nvSpPr>
        <p:spPr>
          <a:xfrm>
            <a:off x="6662059" y="3854380"/>
            <a:ext cx="4909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Rank the count of successful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landing_outcomes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between the date 04-06-2010 and 20-03-2017 in descending order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61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D3E26-DAB4-F39F-B81F-C0E0E271F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F80E0E5-F5C1-1530-A401-660EEE579EF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oleil Bk" panose="02000503000000020004" pitchFamily="50" charset="0"/>
              </a:rPr>
              <a:t>Interactive Analysis with Folium &amp; </a:t>
            </a:r>
            <a:r>
              <a:rPr lang="en-US" sz="3600" dirty="0" err="1">
                <a:solidFill>
                  <a:schemeClr val="bg1">
                    <a:lumMod val="95000"/>
                  </a:schemeClr>
                </a:solidFill>
                <a:latin typeface="Soleil Bk" panose="02000503000000020004" pitchFamily="50" charset="0"/>
              </a:rPr>
              <a:t>Plotly</a:t>
            </a:r>
            <a:endParaRPr lang="en-US" sz="3600" dirty="0">
              <a:solidFill>
                <a:schemeClr val="bg1">
                  <a:lumMod val="95000"/>
                </a:schemeClr>
              </a:solidFill>
              <a:latin typeface="Soleil Bk" panose="02000503000000020004" pitchFamily="50" charset="0"/>
            </a:endParaRP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53C3AE66-E855-C7AC-0874-A036C522020F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16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77C0B3-F17F-86E8-6723-779192DB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940" y="1784035"/>
            <a:ext cx="9812119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39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02C6E-D765-F78D-2F74-DA897E9EF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1AE6291-14E3-4360-5B26-4987A7BE672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oleil Bk" panose="02000503000000020004" pitchFamily="50" charset="0"/>
              </a:rPr>
              <a:t>Machine Learning Classification Models</a:t>
            </a: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24B8F418-9309-BC3E-6A44-0AD9A143CC9F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84EF6E-7A9B-3763-1E38-1F2C641A392C}"/>
              </a:ext>
            </a:extLst>
          </p:cNvPr>
          <p:cNvSpPr txBox="1"/>
          <p:nvPr/>
        </p:nvSpPr>
        <p:spPr>
          <a:xfrm>
            <a:off x="609600" y="2696840"/>
            <a:ext cx="114626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We output the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GridSearchCV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object for logistic regression. We display the best parameters using the data attribute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best_params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_ and the accuracy on the validation data using the data attribute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best_score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_.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BBDEC3-C6BB-470A-EEE7-202B6F102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3532675"/>
            <a:ext cx="10650436" cy="523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0D5136-BACC-C3CD-86C0-6798A448EA9A}"/>
              </a:ext>
            </a:extLst>
          </p:cNvPr>
          <p:cNvSpPr txBox="1"/>
          <p:nvPr/>
        </p:nvSpPr>
        <p:spPr>
          <a:xfrm>
            <a:off x="859971" y="4548470"/>
            <a:ext cx="10650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Best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accuracy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: 84% —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Decision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Tree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Payload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mass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orbit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type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and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launch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site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are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key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dirty="0" err="1">
                <a:solidFill>
                  <a:schemeClr val="bg1">
                    <a:lumMod val="95000"/>
                  </a:schemeClr>
                </a:solidFill>
              </a:rPr>
              <a:t>predictors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042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2D168-79D4-5A21-CCEB-B8E7DDAFD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3105156-CEB8-615D-FF8C-0D9C39968DF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Soleil Bk" panose="02000503000000020004" pitchFamily="50" charset="0"/>
              </a:rPr>
              <a:t>Machine Learning Classification Models</a:t>
            </a: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BE274EE3-2EC9-7DD7-2F63-9906D8580582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18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B980309-1ECC-1F2C-3FD6-87D9C26E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135" y="1570038"/>
            <a:ext cx="6182922" cy="465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25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2B9951-539A-F1C4-BA75-3EDDBC656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небо, ракета, облако, транспорт">
            <a:extLst>
              <a:ext uri="{FF2B5EF4-FFF2-40B4-BE49-F238E27FC236}">
                <a16:creationId xmlns:a16="http://schemas.microsoft.com/office/drawing/2014/main" id="{C4E981B6-D14C-55CB-FA0B-E86512389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1D73F60-7C8D-6AB1-DE44-F26906E54F9B}"/>
              </a:ext>
            </a:extLst>
          </p:cNvPr>
          <p:cNvSpPr txBox="1">
            <a:spLocks/>
          </p:cNvSpPr>
          <p:nvPr/>
        </p:nvSpPr>
        <p:spPr>
          <a:xfrm>
            <a:off x="250373" y="3256002"/>
            <a:ext cx="46917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oleil Bk" panose="02000503000000020004" pitchFamily="50" charset="0"/>
              </a:rPr>
              <a:t>Conclusion</a:t>
            </a: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5D533CA1-8D8E-6D29-C05E-C8E2B9DFEBAD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029592-3435-2DB0-57C3-226CDA896F8B}"/>
              </a:ext>
            </a:extLst>
          </p:cNvPr>
          <p:cNvSpPr txBox="1"/>
          <p:nvPr/>
        </p:nvSpPr>
        <p:spPr>
          <a:xfrm>
            <a:off x="87085" y="4399002"/>
            <a:ext cx="6161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Launch </a:t>
            </a:r>
            <a:r>
              <a:rPr lang="ru-RU" dirty="0" err="1">
                <a:solidFill>
                  <a:schemeClr val="bg1"/>
                </a:solidFill>
              </a:rPr>
              <a:t>site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and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payload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mass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strongly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influence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landing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success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chemeClr val="bg1"/>
                </a:solidFill>
              </a:rPr>
              <a:t>Certain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orbit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types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yield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higher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success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rates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Interactive </a:t>
            </a:r>
            <a:r>
              <a:rPr lang="ru-RU" dirty="0" err="1">
                <a:solidFill>
                  <a:schemeClr val="bg1"/>
                </a:solidFill>
              </a:rPr>
              <a:t>tools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and</a:t>
            </a:r>
            <a:r>
              <a:rPr lang="ru-RU" dirty="0">
                <a:solidFill>
                  <a:schemeClr val="bg1"/>
                </a:solidFill>
              </a:rPr>
              <a:t> ML </a:t>
            </a:r>
            <a:r>
              <a:rPr lang="ru-RU" dirty="0" err="1">
                <a:solidFill>
                  <a:schemeClr val="bg1"/>
                </a:solidFill>
              </a:rPr>
              <a:t>models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provide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actionable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insights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for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future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launches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9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chemeClr val="bg1">
                    <a:lumMod val="95000"/>
                  </a:schemeClr>
                </a:solidFill>
                <a:latin typeface="Soleil Bk" panose="02000503000000020004" pitchFamily="50" charset="0"/>
              </a:rPr>
              <a:t>O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Soleil Bk" panose="02000503000000020004" pitchFamily="50" charset="0"/>
              </a:rPr>
              <a:t>utline</a:t>
            </a:r>
            <a:endParaRPr sz="4800" dirty="0">
              <a:solidFill>
                <a:schemeClr val="bg1">
                  <a:lumMod val="95000"/>
                </a:schemeClr>
              </a:solidFill>
              <a:latin typeface="Soleil Bk" panose="02000503000000020004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1709057"/>
            <a:ext cx="4942116" cy="3004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chemeClr val="bg1">
                    <a:lumMod val="85000"/>
                  </a:schemeClr>
                </a:solidFill>
                <a:latin typeface="Soleil" panose="02000503030000020004" pitchFamily="50" charset="0"/>
              </a:rPr>
              <a:t>Executive Summary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85000"/>
                  </a:schemeClr>
                </a:solidFill>
                <a:latin typeface="Soleil" panose="02000503030000020004" pitchFamily="50" charset="0"/>
              </a:rPr>
              <a:t>Introduction</a:t>
            </a:r>
          </a:p>
          <a:p>
            <a:pPr marL="0" indent="0">
              <a:buNone/>
            </a:pPr>
            <a:r>
              <a:rPr dirty="0">
                <a:solidFill>
                  <a:schemeClr val="bg1">
                    <a:lumMod val="85000"/>
                  </a:schemeClr>
                </a:solidFill>
                <a:latin typeface="Soleil" panose="02000503030000020004" pitchFamily="50" charset="0"/>
              </a:rPr>
              <a:t>Methodology</a:t>
            </a:r>
            <a:endParaRPr lang="en-US" dirty="0">
              <a:solidFill>
                <a:schemeClr val="bg1">
                  <a:lumMod val="85000"/>
                </a:schemeClr>
              </a:solidFill>
              <a:latin typeface="Soleil" panose="02000503030000020004" pitchFamily="50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oleil" panose="02000503030000020004" pitchFamily="50" charset="0"/>
              </a:rPr>
              <a:t>Results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oleil" panose="02000503030000020004" pitchFamily="50" charset="0"/>
              </a:rPr>
              <a:t>Conclusion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Soleil" panose="02000503030000020004" pitchFamily="50" charset="0"/>
            </a:endParaRPr>
          </a:p>
          <a:p>
            <a:endParaRPr lang="en-US" dirty="0">
              <a:solidFill>
                <a:schemeClr val="bg1"/>
              </a:solidFill>
              <a:latin typeface="Soleil" panose="02000503030000020004" pitchFamily="50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95000"/>
                </a:schemeClr>
              </a:solidFill>
              <a:latin typeface="Soleil" panose="02000503030000020004" pitchFamily="50" charset="0"/>
            </a:endParaRPr>
          </a:p>
        </p:txBody>
      </p:sp>
      <p:sp>
        <p:nvSpPr>
          <p:cNvPr id="13" name="Подзаголовок 4">
            <a:extLst>
              <a:ext uri="{FF2B5EF4-FFF2-40B4-BE49-F238E27FC236}">
                <a16:creationId xmlns:a16="http://schemas.microsoft.com/office/drawing/2014/main" id="{7BC2EB8A-1B49-F268-758D-53A134B4BACF}"/>
              </a:ext>
            </a:extLst>
          </p:cNvPr>
          <p:cNvSpPr txBox="1">
            <a:spLocks/>
          </p:cNvSpPr>
          <p:nvPr/>
        </p:nvSpPr>
        <p:spPr>
          <a:xfrm rot="10800000" flipV="1">
            <a:off x="11800113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DD543-DF70-6E3B-15CE-25048E56F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5B6097C-7597-332C-B0C6-66BA5FD1673F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oleil Bk" panose="02000503000000020004" pitchFamily="50" charset="0"/>
              </a:rPr>
              <a:t>Appendix &amp; Resources</a:t>
            </a: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46020D3A-3CA3-B064-B494-9ECA3C3FF77E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71DA3F-0087-7300-688F-F8F3861E0C3C}"/>
              </a:ext>
            </a:extLst>
          </p:cNvPr>
          <p:cNvSpPr txBox="1"/>
          <p:nvPr/>
        </p:nvSpPr>
        <p:spPr>
          <a:xfrm>
            <a:off x="609599" y="4461418"/>
            <a:ext cx="79901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chemeClr val="bg1"/>
                </a:solidFill>
              </a:rPr>
              <a:t>GitHub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Repository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https://github.com/o-boro/Final-project-Space-X-Falcon-9-</a:t>
            </a: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Data </a:t>
            </a:r>
            <a:r>
              <a:rPr lang="ru-RU" dirty="0" err="1">
                <a:solidFill>
                  <a:schemeClr val="bg1"/>
                </a:solidFill>
              </a:rPr>
              <a:t>sources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ru-RU" dirty="0" err="1">
                <a:solidFill>
                  <a:schemeClr val="bg1"/>
                </a:solidFill>
              </a:rPr>
              <a:t>SpaceX</a:t>
            </a:r>
            <a:r>
              <a:rPr lang="ru-RU" dirty="0">
                <a:solidFill>
                  <a:schemeClr val="bg1"/>
                </a:solidFill>
              </a:rPr>
              <a:t> API, Wikipedia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Libraries</a:t>
            </a:r>
            <a:r>
              <a:rPr lang="ru-RU" dirty="0">
                <a:solidFill>
                  <a:schemeClr val="bg1"/>
                </a:solidFill>
              </a:rPr>
              <a:t>: </a:t>
            </a:r>
            <a:r>
              <a:rPr lang="ru-RU" dirty="0" err="1">
                <a:solidFill>
                  <a:schemeClr val="bg1"/>
                </a:solidFill>
              </a:rPr>
              <a:t>Pandas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Matplotlib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Seaborn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Folium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Plotly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Dash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ru-RU" dirty="0" err="1">
                <a:solidFill>
                  <a:schemeClr val="bg1"/>
                </a:solidFill>
              </a:rPr>
              <a:t>Scikit-learn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21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15AD1-23AF-A85F-CC4D-8BCF985CE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336B-0078-8F53-8092-E374E7399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43" y="1417638"/>
            <a:ext cx="6085114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for your time and attention!</a:t>
            </a:r>
            <a:endParaRPr dirty="0"/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1ADF73F5-F1DD-C24A-A962-47AA18FF83B5}"/>
              </a:ext>
            </a:extLst>
          </p:cNvPr>
          <p:cNvSpPr txBox="1">
            <a:spLocks/>
          </p:cNvSpPr>
          <p:nvPr/>
        </p:nvSpPr>
        <p:spPr>
          <a:xfrm rot="10800000" flipV="1">
            <a:off x="11800113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22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99022F-5FA4-D8B7-A4CF-20FBF598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742" y="2560638"/>
            <a:ext cx="4544059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4">
            <a:extLst>
              <a:ext uri="{FF2B5EF4-FFF2-40B4-BE49-F238E27FC236}">
                <a16:creationId xmlns:a16="http://schemas.microsoft.com/office/drawing/2014/main" id="{7EFA7A11-2F96-6BEC-D4DC-9380D5B764FA}"/>
              </a:ext>
            </a:extLst>
          </p:cNvPr>
          <p:cNvSpPr txBox="1">
            <a:spLocks/>
          </p:cNvSpPr>
          <p:nvPr/>
        </p:nvSpPr>
        <p:spPr>
          <a:xfrm rot="10800000" flipV="1">
            <a:off x="11800113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3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4B7D797-70FE-296C-0DCA-953E3894C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Soleil Bk" panose="02000503000000020004" pitchFamily="50" charset="0"/>
              </a:rPr>
              <a:t>Executive Summary</a:t>
            </a:r>
            <a:endParaRPr sz="4800" dirty="0">
              <a:solidFill>
                <a:schemeClr val="bg1"/>
              </a:solidFill>
              <a:latin typeface="Soleil Bk" panose="02000503000000020004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41ED5-90F3-C828-A840-EA4AF99022C1}"/>
              </a:ext>
            </a:extLst>
          </p:cNvPr>
          <p:cNvSpPr txBox="1"/>
          <p:nvPr/>
        </p:nvSpPr>
        <p:spPr>
          <a:xfrm>
            <a:off x="402772" y="1964149"/>
            <a:ext cx="7685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oleil Lt" panose="02000503000000020003" pitchFamily="50" charset="0"/>
              </a:rPr>
              <a:t>This project explores the historical launch data of SpaceX’s Falcon 9 to understand and predict first stage landing outcomes</a:t>
            </a:r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DF66C5-8810-2421-76A7-D2C456E8F1E8}"/>
              </a:ext>
            </a:extLst>
          </p:cNvPr>
          <p:cNvSpPr txBox="1"/>
          <p:nvPr/>
        </p:nvSpPr>
        <p:spPr>
          <a:xfrm>
            <a:off x="402772" y="3467782"/>
            <a:ext cx="738051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oleil Lt" panose="02000503000000020003" pitchFamily="50" charset="0"/>
              </a:rPr>
              <a:t>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oleil Lt" panose="02000503000000020003" pitchFamily="50" charset="0"/>
              </a:rPr>
              <a:t>Data collection (SpaceX API, Wikipedia)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oleil Lt" panose="02000503000000020003" pitchFamily="50" charset="0"/>
              </a:rPr>
              <a:t>Cleaning &amp; transformation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oleil Lt" panose="02000503000000020003" pitchFamily="50" charset="0"/>
              </a:rPr>
              <a:t>EDA (SQL &amp; visuals)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oleil Lt" panose="02000503000000020003" pitchFamily="50" charset="0"/>
              </a:rPr>
              <a:t>Interactive maps &amp; dashboards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Soleil Lt" panose="02000503000000020003" pitchFamily="50" charset="0"/>
              </a:rPr>
              <a:t>ML classification models</a:t>
            </a:r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97ECFA23-02AD-3DED-7421-FF0562F39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365" y="3973998"/>
            <a:ext cx="932775" cy="102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>
            <a:extLst>
              <a:ext uri="{FF2B5EF4-FFF2-40B4-BE49-F238E27FC236}">
                <a16:creationId xmlns:a16="http://schemas.microsoft.com/office/drawing/2014/main" id="{07FAC0C1-A018-1B76-B925-A3790F49E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8998" y="4997255"/>
            <a:ext cx="934544" cy="88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 descr="Изображение выглядит как Шрифт, Графика, логотип, типограф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72AC76D-DA50-7336-5691-701BDC211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500" y="3135085"/>
            <a:ext cx="1684965" cy="785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небо, транспорт, на открытом воздухе, ракета">
            <a:extLst>
              <a:ext uri="{FF2B5EF4-FFF2-40B4-BE49-F238E27FC236}">
                <a16:creationId xmlns:a16="http://schemas.microsoft.com/office/drawing/2014/main" id="{070054A9-1762-4A96-21DE-8ACBFF89A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093840B2-0BEB-A09C-7FF5-BE77E87E9013}"/>
              </a:ext>
            </a:extLst>
          </p:cNvPr>
          <p:cNvSpPr txBox="1">
            <a:spLocks/>
          </p:cNvSpPr>
          <p:nvPr/>
        </p:nvSpPr>
        <p:spPr>
          <a:xfrm rot="10800000" flipV="1">
            <a:off x="11800113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4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1DE4248-48CE-F3D1-7E0C-E57640DD407C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Soleil Bk" panose="02000503000000020004" pitchFamily="50" charset="0"/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BD169-D96A-7D68-FC1C-A242788B7885}"/>
              </a:ext>
            </a:extLst>
          </p:cNvPr>
          <p:cNvSpPr txBox="1"/>
          <p:nvPr/>
        </p:nvSpPr>
        <p:spPr>
          <a:xfrm>
            <a:off x="228599" y="2136613"/>
            <a:ext cx="61830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SpaceX, founded in 2002, has transformed the aerospace industry by pioneering reusable rockets.</a:t>
            </a:r>
            <a:br>
              <a:rPr lang="en-US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Falcon 9, its flagship launch vehicle, is designed to significantly reduce the cost of spaceflight while maintaining high reliability.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8BFF33-675D-1978-9325-9BE71B6A9194}"/>
              </a:ext>
            </a:extLst>
          </p:cNvPr>
          <p:cNvSpPr txBox="1"/>
          <p:nvPr/>
        </p:nvSpPr>
        <p:spPr>
          <a:xfrm>
            <a:off x="315685" y="36952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We study historical data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trends in mission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Predict landing success probability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116B8A0-8996-1992-D5FA-2F73FE920904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solidFill>
                  <a:schemeClr val="bg1"/>
                </a:solidFill>
                <a:latin typeface="Soleil Bk" panose="02000503000000020004" pitchFamily="50" charset="0"/>
              </a:rPr>
              <a:t>Methodology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43F0EB-481C-E11C-191D-0E2EBCE9E353}"/>
              </a:ext>
            </a:extLst>
          </p:cNvPr>
          <p:cNvSpPr txBox="1"/>
          <p:nvPr/>
        </p:nvSpPr>
        <p:spPr>
          <a:xfrm>
            <a:off x="609600" y="2106884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Collect data from SpaceX API &amp; Wikipedia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Data Wrangling: cleaning, feature engineering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EDA with Visualization &amp; SQL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Interactive Analysis with Folium &amp;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Plotly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Machine Learning Classification Models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67DBB1B-1FF2-6C98-A59C-7841F5243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9920" y="1"/>
            <a:ext cx="3472080" cy="6858000"/>
          </a:xfrm>
          <a:prstGeom prst="rect">
            <a:avLst/>
          </a:prstGeom>
        </p:spPr>
      </p:pic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A2FC20E0-90B5-EE06-1547-91117217299D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F5CA6-92B8-6811-52C5-464BB8CDB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3059121-8C09-695B-50E4-85A757B6EAB6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09254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chemeClr val="bg1"/>
                </a:solidFill>
                <a:latin typeface="Soleil Bk" panose="02000503000000020004" pitchFamily="50" charset="0"/>
              </a:rPr>
              <a:t>Data Collection &amp; Wrangling Methodology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76B710-46BE-36B9-4BB5-F413D459553B}"/>
              </a:ext>
            </a:extLst>
          </p:cNvPr>
          <p:cNvSpPr txBox="1"/>
          <p:nvPr/>
        </p:nvSpPr>
        <p:spPr>
          <a:xfrm>
            <a:off x="609600" y="21363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Sources: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SpaceX REST API</a:t>
            </a: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Wikipedia Launch Records</a:t>
            </a:r>
          </a:p>
          <a:p>
            <a:endParaRPr lang="ru-RU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Steps: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API request &amp; JSON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HTML table extraction via Beautiful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Merge datasets, standardize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Create target variable "Landing Success"</a:t>
            </a: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A44AC3A5-1D7F-C274-7487-BB836F456D55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6</a:t>
            </a:r>
            <a:endParaRPr lang="ru-RU" sz="16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BB55FEE-015D-D355-FDA9-192F07A3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7127" y="4389286"/>
            <a:ext cx="3111379" cy="19008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E100A6-7F89-761B-FCDE-B061650EF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486" y="2185403"/>
            <a:ext cx="3069771" cy="20078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18921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5CC64B-F471-EF34-D55E-4F7A1235C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422F5AF-E51C-EE35-8B81-C61135BF27F7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1489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>
                <a:solidFill>
                  <a:schemeClr val="bg1"/>
                </a:solidFill>
                <a:latin typeface="Soleil Bk" panose="02000503000000020004" pitchFamily="50" charset="0"/>
              </a:rPr>
              <a:t>EDA &amp; Interactive Visual Analytics Methodology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FC791A-724D-2D24-3F77-1D6A66BD9862}"/>
              </a:ext>
            </a:extLst>
          </p:cNvPr>
          <p:cNvSpPr txBox="1"/>
          <p:nvPr/>
        </p:nvSpPr>
        <p:spPr>
          <a:xfrm>
            <a:off x="217714" y="2044898"/>
            <a:ext cx="3962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Visualization: Matplotlib, Seaborn for trends &amp;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SQL queries for targeted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Folium maps for geographic visualization of launch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Plotly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Dash for interactive dashboards</a:t>
            </a:r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46E572A9-077A-0CDB-65F6-EC613E3AFEB5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7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CAC05F-171B-CBBB-E608-F60322A4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851" y="4191001"/>
            <a:ext cx="9148291" cy="176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1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D200D3-413A-4DFA-7EDE-489A17C6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36E56E6-3F37-0DA5-8370-43EEDE7D29C3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1489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oleil Bk" panose="02000503000000020004" pitchFamily="50" charset="0"/>
              </a:rPr>
              <a:t>EDA with Visualization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5A92CD-9D87-FA06-FC4F-19603934F0D9}"/>
              </a:ext>
            </a:extLst>
          </p:cNvPr>
          <p:cNvSpPr txBox="1"/>
          <p:nvPr/>
        </p:nvSpPr>
        <p:spPr>
          <a:xfrm>
            <a:off x="1556656" y="3700514"/>
            <a:ext cx="10439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Success rates vary by launch site: CCAFS LC-40 — 60%, KSC LC-39A and VAFB SLC-4E — 77%</a:t>
            </a: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31AFCF4D-3492-D6F1-03EA-812C2D1BD841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8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A4C19E1-09BB-072C-9B63-4279B0D1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93" y="1915717"/>
            <a:ext cx="8909957" cy="17305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E004AF-B57D-CEC1-6BC5-B81098AD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93" y="4196137"/>
            <a:ext cx="8909958" cy="17616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9572CA3-17CC-AE5B-BE72-73C7F9CF36C8}"/>
              </a:ext>
            </a:extLst>
          </p:cNvPr>
          <p:cNvSpPr txBox="1"/>
          <p:nvPr/>
        </p:nvSpPr>
        <p:spPr>
          <a:xfrm>
            <a:off x="1556656" y="6123185"/>
            <a:ext cx="10439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Plot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FlightNumber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vs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LaunchSite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using 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catplot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 with x=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FlightNumber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, y=Launch Site, hue=class.</a:t>
            </a:r>
          </a:p>
        </p:txBody>
      </p:sp>
    </p:spTree>
    <p:extLst>
      <p:ext uri="{BB962C8B-B14F-4D97-AF65-F5344CB8AC3E}">
        <p14:creationId xmlns:p14="http://schemas.microsoft.com/office/powerpoint/2010/main" val="203679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93D6FF-7823-0B93-99C1-0F1921D7C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1A3FD40C-33E9-A14E-9920-7A4B80DAE159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111489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Soleil Bk" panose="02000503000000020004" pitchFamily="50" charset="0"/>
              </a:rPr>
              <a:t>EDA with Visualization Results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046796-A987-0B94-C1AA-D333D9839AF0}"/>
              </a:ext>
            </a:extLst>
          </p:cNvPr>
          <p:cNvSpPr txBox="1"/>
          <p:nvPr/>
        </p:nvSpPr>
        <p:spPr>
          <a:xfrm>
            <a:off x="1556656" y="3700514"/>
            <a:ext cx="10439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Check for correlation between launch site and payload mass.</a:t>
            </a:r>
          </a:p>
        </p:txBody>
      </p:sp>
      <p:sp>
        <p:nvSpPr>
          <p:cNvPr id="4" name="Подзаголовок 4">
            <a:extLst>
              <a:ext uri="{FF2B5EF4-FFF2-40B4-BE49-F238E27FC236}">
                <a16:creationId xmlns:a16="http://schemas.microsoft.com/office/drawing/2014/main" id="{517334B2-A6C0-4DC0-2ADA-80A16DCE33FD}"/>
              </a:ext>
            </a:extLst>
          </p:cNvPr>
          <p:cNvSpPr txBox="1">
            <a:spLocks/>
          </p:cNvSpPr>
          <p:nvPr/>
        </p:nvSpPr>
        <p:spPr>
          <a:xfrm rot="10800000" flipV="1">
            <a:off x="11702142" y="6513512"/>
            <a:ext cx="391887" cy="2242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/>
              <a:t>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47403-03FA-89E0-4AC0-93EE2015764E}"/>
              </a:ext>
            </a:extLst>
          </p:cNvPr>
          <p:cNvSpPr txBox="1"/>
          <p:nvPr/>
        </p:nvSpPr>
        <p:spPr>
          <a:xfrm>
            <a:off x="1556656" y="6123185"/>
            <a:ext cx="10439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  <a:latin typeface="Soleil Lt" panose="02000503000000020003" pitchFamily="50" charset="0"/>
              </a:rPr>
              <a:t>Show success rate by orbit type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363BAE-2A8E-D831-F2FC-6BA2B9DF5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93" y="1773280"/>
            <a:ext cx="8931392" cy="173055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9A1AD6-6996-8D4D-A205-0B5CCEEDC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269" y="4246288"/>
            <a:ext cx="8943005" cy="17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35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679</Words>
  <Application>Microsoft Office PowerPoint</Application>
  <PresentationFormat>Широкоэкранный</PresentationFormat>
  <Paragraphs>111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Soleil</vt:lpstr>
      <vt:lpstr>Soleil Bk</vt:lpstr>
      <vt:lpstr>Soleil Lt</vt:lpstr>
      <vt:lpstr>SpaceX</vt:lpstr>
      <vt:lpstr>Office Theme</vt:lpstr>
      <vt:lpstr>IBM Data Science Capstone Project</vt:lpstr>
      <vt:lpstr>Outline</vt:lpstr>
      <vt:lpstr>Executive Summary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Thank you for your time and attention!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Sasha</dc:creator>
  <cp:keywords/>
  <dc:description>generated using python-pptx</dc:description>
  <cp:lastModifiedBy>Александр Борозенец</cp:lastModifiedBy>
  <cp:revision>16</cp:revision>
  <dcterms:created xsi:type="dcterms:W3CDTF">2013-01-27T09:14:16Z</dcterms:created>
  <dcterms:modified xsi:type="dcterms:W3CDTF">2025-08-11T20:17:13Z</dcterms:modified>
  <cp:category/>
</cp:coreProperties>
</file>