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public.tableau.com/app/profile/olga.demchenko/viz/FinalProjectvar_4byOlgaDemchenko/Dashboard1?publish=yes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рисунок&#10;&#10;Автоматически созданное описание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006" y="2651316"/>
            <a:ext cx="361348" cy="3011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883090" y="55013"/>
            <a:ext cx="2414100" cy="4951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0" lIns="45000" spcFirstLastPara="1" rIns="45000" wrap="square" tIns="10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Команда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Вопрос → Формат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Понимание задачи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</a:t>
            </a:r>
            <a:r>
              <a:rPr b="1" lang="ru-R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Тестирование и поддержка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Пользователи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ru-R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Контекст и формат взаимодействия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Данные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36425" y="3676900"/>
            <a:ext cx="4282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Макет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hlinkClick r:id="rId4"/>
              </a:rPr>
              <a:t>https://public.tableau.com/app/profile/olga.demchenko/viz/FinalProjectvar_4byOlgaDemchenko/Dashboard1?publish=yes</a:t>
            </a:r>
            <a:r>
              <a:rPr b="1" lang="ru-RU" sz="1000">
                <a:latin typeface="Calibri"/>
                <a:ea typeface="Calibri"/>
                <a:cs typeface="Calibri"/>
                <a:sym typeface="Calibri"/>
              </a:rPr>
              <a:t> Ссылка на дашборд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Вопросы и </a:t>
            </a:r>
            <a:r>
              <a:rPr b="1" lang="ru-R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Бизнес-решения</a:t>
            </a:r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148746" y="102728"/>
            <a:ext cx="374945" cy="344599"/>
            <a:chOff x="1603270" y="2291281"/>
            <a:chExt cx="619822" cy="520196"/>
          </a:xfrm>
        </p:grpSpPr>
        <p:sp>
          <p:nvSpPr>
            <p:cNvPr id="109" name="Google Shape;109;p13"/>
            <p:cNvSpPr/>
            <p:nvPr/>
          </p:nvSpPr>
          <p:spPr>
            <a:xfrm>
              <a:off x="1690197" y="2406203"/>
              <a:ext cx="457849" cy="335256"/>
            </a:xfrm>
            <a:custGeom>
              <a:rect b="b" l="l" r="r" t="t"/>
              <a:pathLst>
                <a:path extrusionOk="0" h="335255" w="457849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723010" y="2714241"/>
              <a:ext cx="27521" cy="27521"/>
            </a:xfrm>
            <a:custGeom>
              <a:rect b="b" l="l" r="r" t="t"/>
              <a:pathLst>
                <a:path extrusionOk="0" h="27520" w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761188" y="2745617"/>
              <a:ext cx="27521" cy="27521"/>
            </a:xfrm>
            <a:custGeom>
              <a:rect b="b" l="l" r="r" t="t"/>
              <a:pathLst>
                <a:path extrusionOk="0" h="27520" w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805240" y="2769547"/>
              <a:ext cx="25019" cy="25019"/>
            </a:xfrm>
            <a:custGeom>
              <a:rect b="b" l="l" r="r" t="t"/>
              <a:pathLst>
                <a:path extrusionOk="0" h="25019" w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853494" y="2785130"/>
              <a:ext cx="22517" cy="22517"/>
            </a:xfrm>
            <a:custGeom>
              <a:rect b="b" l="l" r="r" t="t"/>
              <a:pathLst>
                <a:path extrusionOk="0" h="22517" w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039194" y="2329572"/>
              <a:ext cx="27521" cy="27521"/>
            </a:xfrm>
            <a:custGeom>
              <a:rect b="b" l="l" r="r" t="t"/>
              <a:pathLst>
                <a:path extrusionOk="0" h="27520" w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996739" y="2307270"/>
              <a:ext cx="25019" cy="25019"/>
            </a:xfrm>
            <a:custGeom>
              <a:rect b="b" l="l" r="r" t="t"/>
              <a:pathLst>
                <a:path extrusionOk="0" h="25019" w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951133" y="2294336"/>
              <a:ext cx="22517" cy="22517"/>
            </a:xfrm>
            <a:custGeom>
              <a:rect b="b" l="l" r="r" t="t"/>
              <a:pathLst>
                <a:path extrusionOk="0" h="22517" w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034170" y="2321304"/>
              <a:ext cx="70053" cy="70053"/>
            </a:xfrm>
            <a:custGeom>
              <a:rect b="b" l="l" r="r" t="t"/>
              <a:pathLst>
                <a:path extrusionOk="0" h="70053" w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683903" y="2671572"/>
              <a:ext cx="60046" cy="60046"/>
            </a:xfrm>
            <a:custGeom>
              <a:rect b="b" l="l" r="r" t="t"/>
              <a:pathLst>
                <a:path extrusionOk="0" h="60045" w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737132" y="2291281"/>
              <a:ext cx="186392" cy="83814"/>
            </a:xfrm>
            <a:custGeom>
              <a:rect b="b" l="l" r="r" t="t"/>
              <a:pathLst>
                <a:path extrusionOk="0" h="83813" w="186392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904071" y="2676374"/>
              <a:ext cx="231426" cy="135103"/>
            </a:xfrm>
            <a:custGeom>
              <a:rect b="b" l="l" r="r" t="t"/>
              <a:pathLst>
                <a:path extrusionOk="0" h="135102" w="231426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603270" y="2357465"/>
              <a:ext cx="157620" cy="297727"/>
            </a:xfrm>
            <a:custGeom>
              <a:rect b="b" l="l" r="r" t="t"/>
              <a:pathLst>
                <a:path extrusionOk="0" h="297726" w="157620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062970" y="2368220"/>
              <a:ext cx="160122" cy="287719"/>
            </a:xfrm>
            <a:custGeom>
              <a:rect b="b" l="l" r="r" t="t"/>
              <a:pathLst>
                <a:path extrusionOk="0" h="287719" w="160122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7368745" y="93077"/>
            <a:ext cx="363610" cy="398182"/>
            <a:chOff x="15197546" y="3271490"/>
            <a:chExt cx="1476384" cy="1476384"/>
          </a:xfrm>
        </p:grpSpPr>
        <p:sp>
          <p:nvSpPr>
            <p:cNvPr id="124" name="Google Shape;124;p13"/>
            <p:cNvSpPr/>
            <p:nvPr/>
          </p:nvSpPr>
          <p:spPr>
            <a:xfrm>
              <a:off x="15674995" y="3391749"/>
              <a:ext cx="500065" cy="404815"/>
            </a:xfrm>
            <a:custGeom>
              <a:rect b="b" l="l" r="r" t="t"/>
              <a:pathLst>
                <a:path extrusionOk="0" h="404814" w="500065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6364365" y="4652623"/>
              <a:ext cx="190501" cy="71438"/>
            </a:xfrm>
            <a:custGeom>
              <a:rect b="b" l="l" r="r" t="t"/>
              <a:pathLst>
                <a:path extrusionOk="0" h="71437" w="190501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5840487" y="4652623"/>
              <a:ext cx="190501" cy="71438"/>
            </a:xfrm>
            <a:custGeom>
              <a:rect b="b" l="l" r="r" t="t"/>
              <a:pathLst>
                <a:path extrusionOk="0" h="71437" w="190501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5316609" y="4652623"/>
              <a:ext cx="190501" cy="71438"/>
            </a:xfrm>
            <a:custGeom>
              <a:rect b="b" l="l" r="r" t="t"/>
              <a:pathLst>
                <a:path extrusionOk="0" h="71437" w="190501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6078613" y="4152557"/>
              <a:ext cx="238126" cy="47625"/>
            </a:xfrm>
            <a:custGeom>
              <a:rect b="b" l="l" r="r" t="t"/>
              <a:pathLst>
                <a:path extrusionOk="0" h="47625" w="238126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5554735" y="4152557"/>
              <a:ext cx="238126" cy="47625"/>
            </a:xfrm>
            <a:custGeom>
              <a:rect b="b" l="l" r="r" t="t"/>
              <a:pathLst>
                <a:path extrusionOk="0" h="47625" w="238126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5197546" y="3271490"/>
              <a:ext cx="1476384" cy="1476384"/>
            </a:xfrm>
            <a:custGeom>
              <a:rect b="b" l="l" r="r" t="t"/>
              <a:pathLst>
                <a:path extrusionOk="0" h="1476383" w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6078613" y="4152557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6173864" y="4152557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6269114" y="4152557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5554735" y="4152557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5649986" y="4152557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5745236" y="4152557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3"/>
          <p:cNvGrpSpPr/>
          <p:nvPr/>
        </p:nvGrpSpPr>
        <p:grpSpPr>
          <a:xfrm>
            <a:off x="158318" y="1835926"/>
            <a:ext cx="355593" cy="346804"/>
            <a:chOff x="7392402" y="6759977"/>
            <a:chExt cx="1032942" cy="919942"/>
          </a:xfrm>
        </p:grpSpPr>
        <p:sp>
          <p:nvSpPr>
            <p:cNvPr id="138" name="Google Shape;138;p13"/>
            <p:cNvSpPr/>
            <p:nvPr/>
          </p:nvSpPr>
          <p:spPr>
            <a:xfrm>
              <a:off x="7392402" y="6759977"/>
              <a:ext cx="783655" cy="630331"/>
            </a:xfrm>
            <a:custGeom>
              <a:rect b="b" l="l" r="r" t="t"/>
              <a:pathLst>
                <a:path extrusionOk="0" h="630330" w="783654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030487" y="7201476"/>
              <a:ext cx="51108" cy="170360"/>
            </a:xfrm>
            <a:custGeom>
              <a:rect b="b" l="l" r="r" t="t"/>
              <a:pathLst>
                <a:path extrusionOk="0" h="170359" w="51107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545726" y="7202912"/>
              <a:ext cx="34072" cy="34072"/>
            </a:xfrm>
            <a:custGeom>
              <a:rect b="b" l="l" r="r" t="t"/>
              <a:pathLst>
                <a:path extrusionOk="0" h="34071" w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613870" y="7202912"/>
              <a:ext cx="34072" cy="34072"/>
            </a:xfrm>
            <a:custGeom>
              <a:rect b="b" l="l" r="r" t="t"/>
              <a:pathLst>
                <a:path extrusionOk="0" h="34071" w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682013" y="7202912"/>
              <a:ext cx="34072" cy="34072"/>
            </a:xfrm>
            <a:custGeom>
              <a:rect b="b" l="l" r="r" t="t"/>
              <a:pathLst>
                <a:path extrusionOk="0" h="34071" w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602541" y="7315503"/>
              <a:ext cx="136288" cy="119252"/>
            </a:xfrm>
            <a:custGeom>
              <a:rect b="b" l="l" r="r" t="t"/>
              <a:pathLst>
                <a:path extrusionOk="0" h="119251" w="136287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677703" y="7475488"/>
              <a:ext cx="425899" cy="34072"/>
            </a:xfrm>
            <a:custGeom>
              <a:rect b="b" l="l" r="r" t="t"/>
              <a:pathLst>
                <a:path extrusionOk="0" h="34071" w="425899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902578" y="7492524"/>
              <a:ext cx="17036" cy="17036"/>
            </a:xfrm>
            <a:custGeom>
              <a:rect b="b" l="l" r="r" t="t"/>
              <a:pathLst>
                <a:path extrusionOk="0" h="120000" w="120000">
                  <a:moveTo>
                    <a:pt x="6361" y="0"/>
                  </a:moveTo>
                  <a:lnTo>
                    <a:pt x="0" y="0"/>
                  </a:lnTo>
                  <a:lnTo>
                    <a:pt x="6361" y="9242"/>
                  </a:lnTo>
                  <a:close/>
                </a:path>
              </a:pathLst>
            </a:custGeom>
            <a:solidFill>
              <a:srgbClr val="F0BC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914265" y="6913301"/>
              <a:ext cx="511079" cy="732547"/>
            </a:xfrm>
            <a:custGeom>
              <a:rect b="b" l="l" r="r" t="t"/>
              <a:pathLst>
                <a:path extrusionOk="0" h="732546" w="511079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92402" y="7373272"/>
              <a:ext cx="306647" cy="306647"/>
            </a:xfrm>
            <a:custGeom>
              <a:rect b="b" l="l" r="r" t="t"/>
              <a:pathLst>
                <a:path extrusionOk="0" h="306647" w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460546" y="7441416"/>
              <a:ext cx="170360" cy="170360"/>
            </a:xfrm>
            <a:custGeom>
              <a:rect b="b" l="l" r="r" t="t"/>
              <a:pathLst>
                <a:path extrusionOk="0" h="170359" w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018245" y="7404802"/>
              <a:ext cx="34072" cy="34072"/>
            </a:xfrm>
            <a:custGeom>
              <a:rect b="b" l="l" r="r" t="t"/>
              <a:pathLst>
                <a:path extrusionOk="0" h="34071" w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3"/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51" name="Google Shape;151;p13"/>
            <p:cNvSpPr/>
            <p:nvPr/>
          </p:nvSpPr>
          <p:spPr>
            <a:xfrm>
              <a:off x="7234992" y="3520837"/>
              <a:ext cx="420467" cy="310541"/>
            </a:xfrm>
            <a:custGeom>
              <a:rect b="b" l="l" r="r" t="t"/>
              <a:pathLst>
                <a:path extrusionOk="0" h="310541" w="420467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38182" y="3608778"/>
              <a:ext cx="219852" cy="43970"/>
            </a:xfrm>
            <a:custGeom>
              <a:rect b="b" l="l" r="r" t="t"/>
              <a:pathLst>
                <a:path extrusionOk="0" h="43970" w="219852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438182" y="3696719"/>
              <a:ext cx="219852" cy="43970"/>
            </a:xfrm>
            <a:custGeom>
              <a:rect b="b" l="l" r="r" t="t"/>
              <a:pathLst>
                <a:path extrusionOk="0" h="43970" w="219852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394211" y="3784660"/>
              <a:ext cx="43970" cy="43970"/>
            </a:xfrm>
            <a:custGeom>
              <a:rect b="b" l="l" r="r" t="t"/>
              <a:pathLst>
                <a:path extrusionOk="0" h="43970" w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482152" y="3784660"/>
              <a:ext cx="43970" cy="43970"/>
            </a:xfrm>
            <a:custGeom>
              <a:rect b="b" l="l" r="r" t="t"/>
              <a:pathLst>
                <a:path extrusionOk="0" h="43970" w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570093" y="3784660"/>
              <a:ext cx="43970" cy="43970"/>
            </a:xfrm>
            <a:custGeom>
              <a:rect b="b" l="l" r="r" t="t"/>
              <a:pathLst>
                <a:path extrusionOk="0" h="43970" w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58773" y="3432896"/>
              <a:ext cx="703527" cy="703527"/>
            </a:xfrm>
            <a:custGeom>
              <a:rect b="b" l="l" r="r" t="t"/>
              <a:pathLst>
                <a:path extrusionOk="0" h="703527" w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294950" y="3564807"/>
              <a:ext cx="1363084" cy="1231173"/>
            </a:xfrm>
            <a:custGeom>
              <a:rect b="b" l="l" r="r" t="t"/>
              <a:pathLst>
                <a:path extrusionOk="0" h="1231172" w="1363084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Изображение выглядит как рисунок&#10;&#10;Автоматически созданное описание" id="159" name="Google Shape;1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4771" y="2767690"/>
            <a:ext cx="226594" cy="188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рисунок&#10;&#10;Автоматически созданное описание" id="160" name="Google Shape;16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5572" y="5078479"/>
            <a:ext cx="450665" cy="37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95576" y="102463"/>
            <a:ext cx="383747" cy="321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объект, часы&#10;&#10;Автоматически созданное описание" id="162" name="Google Shape;16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4748" y="108852"/>
            <a:ext cx="487038" cy="405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>
            <a:off x="140000" y="595680"/>
            <a:ext cx="21627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отдела аналитики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Демченко Ольга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Визуализация, сбор требований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4960653" y="487309"/>
            <a:ext cx="2246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Для принятия оптимальных решений о 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будущей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работе приложения необходимо отследить изменения основных метрик в процессе использования приложения, а также изучить вовлеченность пользователей.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Дашбордом будут пользоваться:</a:t>
            </a:r>
            <a:endParaRPr sz="10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Calibri"/>
              <a:buChar char="-"/>
            </a:pPr>
            <a:r>
              <a:rPr lang="ru-RU" sz="10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Руководитель отдела аналитики</a:t>
            </a:r>
            <a:endParaRPr sz="10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5509600" y="5298300"/>
            <a:ext cx="65472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-"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отдела аналитики хочет отслеживать изменения метрик и принимать на их основе оптимальные решения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Необходимо понять как обстоят дела с использованием приложения и 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вовлеченностью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пользователей в использование приложения и покупку шаблонов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Дашборд смотрят раз в месяц руководитель отдела аналитики на компьютере.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138825" y="2115188"/>
            <a:ext cx="23301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кол-во людей, посетивших приложение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кол-во людей, купивших шаблоны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общий доход на каждого пользователя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2537374" y="563869"/>
            <a:ext cx="233001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 основных метрик (CR, Revenue, ARPU, ARPPU).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пользователей по странам и 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соответствующее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им распределение пользователей, купивших шаблоны. Общий доход по странам.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дохода для всех пользователей в виде барплотов для оценки медианных значений и разбросов дохода на каждого пользователя.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13"/>
          <p:cNvGrpSpPr/>
          <p:nvPr/>
        </p:nvGrpSpPr>
        <p:grpSpPr>
          <a:xfrm>
            <a:off x="149832" y="3699279"/>
            <a:ext cx="314800" cy="411027"/>
            <a:chOff x="5092107" y="9552749"/>
            <a:chExt cx="1347455" cy="1606581"/>
          </a:xfrm>
        </p:grpSpPr>
        <p:sp>
          <p:nvSpPr>
            <p:cNvPr id="171" name="Google Shape;171;p13"/>
            <p:cNvSpPr/>
            <p:nvPr/>
          </p:nvSpPr>
          <p:spPr>
            <a:xfrm>
              <a:off x="5195757" y="10226477"/>
              <a:ext cx="466427" cy="466427"/>
            </a:xfrm>
            <a:custGeom>
              <a:rect b="b" l="l" r="r" t="t"/>
              <a:pathLst>
                <a:path extrusionOk="0" h="466426" w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195757" y="10796554"/>
              <a:ext cx="777378" cy="259126"/>
            </a:xfrm>
            <a:custGeom>
              <a:rect b="b" l="l" r="r" t="t"/>
              <a:pathLst>
                <a:path extrusionOk="0" h="259125" w="777377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558534" y="9785962"/>
              <a:ext cx="414602" cy="207301"/>
            </a:xfrm>
            <a:custGeom>
              <a:rect b="b" l="l" r="r" t="t"/>
              <a:pathLst>
                <a:path extrusionOk="0" h="207300" w="414601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092107" y="9552749"/>
              <a:ext cx="1347455" cy="1606581"/>
            </a:xfrm>
            <a:custGeom>
              <a:rect b="b" l="l" r="r" t="t"/>
              <a:pathLst>
                <a:path extrusionOk="0" h="1606581" w="1347455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325320" y="10278302"/>
              <a:ext cx="207301" cy="362776"/>
            </a:xfrm>
            <a:custGeom>
              <a:rect b="b" l="l" r="r" t="t"/>
              <a:pathLst>
                <a:path extrusionOk="0" h="362776" w="207300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195757" y="10071001"/>
              <a:ext cx="777378" cy="673728"/>
            </a:xfrm>
            <a:custGeom>
              <a:rect b="b" l="l" r="r" t="t"/>
              <a:pathLst>
                <a:path extrusionOk="0" h="673727" w="77737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195757" y="10796554"/>
              <a:ext cx="51825" cy="51825"/>
            </a:xfrm>
            <a:custGeom>
              <a:rect b="b" l="l" r="r" t="t"/>
              <a:pathLst>
                <a:path extrusionOk="0" h="51825" w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299408" y="10796554"/>
              <a:ext cx="362776" cy="51825"/>
            </a:xfrm>
            <a:custGeom>
              <a:rect b="b" l="l" r="r" t="t"/>
              <a:pathLst>
                <a:path extrusionOk="0" h="51825" w="362776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195757" y="10900204"/>
              <a:ext cx="51825" cy="51825"/>
            </a:xfrm>
            <a:custGeom>
              <a:rect b="b" l="l" r="r" t="t"/>
              <a:pathLst>
                <a:path extrusionOk="0" h="51825" w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299408" y="10900204"/>
              <a:ext cx="362776" cy="51825"/>
            </a:xfrm>
            <a:custGeom>
              <a:rect b="b" l="l" r="r" t="t"/>
              <a:pathLst>
                <a:path extrusionOk="0" h="51825" w="362776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195757" y="11003854"/>
              <a:ext cx="51825" cy="51825"/>
            </a:xfrm>
            <a:custGeom>
              <a:rect b="b" l="l" r="r" t="t"/>
              <a:pathLst>
                <a:path extrusionOk="0" h="51825" w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714009" y="11003854"/>
              <a:ext cx="51825" cy="51825"/>
            </a:xfrm>
            <a:custGeom>
              <a:rect b="b" l="l" r="r" t="t"/>
              <a:pathLst>
                <a:path extrusionOk="0" h="51825" w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817660" y="11003854"/>
              <a:ext cx="51825" cy="51825"/>
            </a:xfrm>
            <a:custGeom>
              <a:rect b="b" l="l" r="r" t="t"/>
              <a:pathLst>
                <a:path extrusionOk="0" h="51825" w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921310" y="11003854"/>
              <a:ext cx="51825" cy="51825"/>
            </a:xfrm>
            <a:custGeom>
              <a:rect b="b" l="l" r="r" t="t"/>
              <a:pathLst>
                <a:path extrusionOk="0" h="51825" w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299408" y="11003854"/>
              <a:ext cx="362776" cy="51825"/>
            </a:xfrm>
            <a:custGeom>
              <a:rect b="b" l="l" r="r" t="t"/>
              <a:pathLst>
                <a:path extrusionOk="0" h="51825" w="362776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14009" y="10900204"/>
              <a:ext cx="259126" cy="51825"/>
            </a:xfrm>
            <a:custGeom>
              <a:rect b="b" l="l" r="r" t="t"/>
              <a:pathLst>
                <a:path extrusionOk="0" h="51825" w="2591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14009" y="10796554"/>
              <a:ext cx="259126" cy="51825"/>
            </a:xfrm>
            <a:custGeom>
              <a:rect b="b" l="l" r="r" t="t"/>
              <a:pathLst>
                <a:path extrusionOk="0" h="51825" w="2591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558534" y="9760050"/>
              <a:ext cx="414602" cy="51825"/>
            </a:xfrm>
            <a:custGeom>
              <a:rect b="b" l="l" r="r" t="t"/>
              <a:pathLst>
                <a:path extrusionOk="0" h="51825" w="414601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558534" y="9967351"/>
              <a:ext cx="414602" cy="51825"/>
            </a:xfrm>
            <a:custGeom>
              <a:rect b="b" l="l" r="r" t="t"/>
              <a:pathLst>
                <a:path extrusionOk="0" h="51825" w="414601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558534" y="9863700"/>
              <a:ext cx="181388" cy="51825"/>
            </a:xfrm>
            <a:custGeom>
              <a:rect b="b" l="l" r="r" t="t"/>
              <a:pathLst>
                <a:path extrusionOk="0" h="51825" w="181388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5791747" y="9863700"/>
              <a:ext cx="181388" cy="51825"/>
            </a:xfrm>
            <a:custGeom>
              <a:rect b="b" l="l" r="r" t="t"/>
              <a:pathLst>
                <a:path extrusionOk="0" h="51825" w="181388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7339288" y="542250"/>
            <a:ext cx="23301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данного дашборта облегчит работу руководителю отдела аналитики. Позволит вовремя оценивать изменения основных метрик и степень вовлеченности пользователей в приложение.</a:t>
            </a:r>
            <a:endParaRPr b="0" sz="1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950" y="4321000"/>
            <a:ext cx="3341526" cy="2402875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