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25442B-8716-42C6-94E9-A3D14114B225}">
  <a:tblStyle styleId="{CA25442B-8716-42C6-94E9-A3D14114B22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Roboto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-italic.fntdata"/><Relationship Id="rId21" Type="http://schemas.openxmlformats.org/officeDocument/2006/relationships/slide" Target="slides/slide15.xml"/><Relationship Id="rId43" Type="http://schemas.openxmlformats.org/officeDocument/2006/relationships/font" Target="fonts/Robot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b1b87df4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9b1b87df4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9b1b87df4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9b1b87df4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b1b87df4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9b1b87df4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9b1b87df4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9b1b87df4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9b1b87df4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9b1b87df4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9b1b87df4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9b1b87df4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9b1b87df4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9b1b87df4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b1b87df4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9b1b87df4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9b1b87df4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9b1b87df4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9b1b87df4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9b1b87df4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aba69126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aba69126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9b1b87df4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9b1b87df4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9b1b87df4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9b1b87df4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9b1b87df4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9b1b87df4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9b1b87df4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9b1b87df4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9b1b87df4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9b1b87df4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9b1b87df48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9b1b87df48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9b1b87df48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9b1b87df48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9b1b87df4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9b1b87df4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9b1b87df48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9b1b87df48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9b1b87df4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9b1b87df4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9b1b87df4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9b1b87df4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9b1b87df48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9b1b87df48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9b1b87df48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9b1b87df48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9b1b87df48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9b1b87df48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9b1b87df48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9b1b87df48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9b1b87df48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9b1b87df48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9b1b87df48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9b1b87df48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9b1b87df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9b1b87df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9b1b87df4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9b1b87df4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b1b87df4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9b1b87df4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b1b87df4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b1b87df4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b1b87df4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b1b87df4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9b1b87df4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9b1b87df4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Leads de Plano de Saúde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correlação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3081" r="0" t="0"/>
          <a:stretch/>
        </p:blipFill>
        <p:spPr>
          <a:xfrm>
            <a:off x="0" y="1159550"/>
            <a:ext cx="5015176" cy="38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>
            <p:ph idx="4294967295" type="body"/>
          </p:nvPr>
        </p:nvSpPr>
        <p:spPr>
          <a:xfrm>
            <a:off x="5203300" y="1229975"/>
            <a:ext cx="36291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Utilização da matriz de correlação PhiK para encontrar possíveis correlações nas variáveis categóricas.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correlação</a:t>
            </a:r>
            <a:endParaRPr/>
          </a:p>
        </p:txBody>
      </p:sp>
      <p:sp>
        <p:nvSpPr>
          <p:cNvPr id="150" name="Google Shape;150;p23"/>
          <p:cNvSpPr txBox="1"/>
          <p:nvPr>
            <p:ph idx="4294967295" type="body"/>
          </p:nvPr>
        </p:nvSpPr>
        <p:spPr>
          <a:xfrm>
            <a:off x="7279500" y="1229975"/>
            <a:ext cx="1552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Verificação de </a:t>
            </a:r>
            <a:r>
              <a:rPr lang="pt-BR"/>
              <a:t>significância</a:t>
            </a:r>
            <a:r>
              <a:rPr lang="pt-BR"/>
              <a:t> estatística das features  e da  correlação global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550" y="1076225"/>
            <a:ext cx="4898502" cy="3747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 rotWithShape="1">
          <a:blip r:embed="rId4">
            <a:alphaModFix/>
          </a:blip>
          <a:srcRect b="5802" l="1894" r="5255" t="0"/>
          <a:stretch/>
        </p:blipFill>
        <p:spPr>
          <a:xfrm>
            <a:off x="4889950" y="1187950"/>
            <a:ext cx="2373850" cy="311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Distribuição das variáveis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City_code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 b="0" l="0" r="0" t="2066"/>
          <a:stretch/>
        </p:blipFill>
        <p:spPr>
          <a:xfrm>
            <a:off x="152400" y="1560775"/>
            <a:ext cx="8839199" cy="26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Distribuição das variáveis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Health_Indicator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38" y="1530775"/>
            <a:ext cx="8680724" cy="269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Distribuição das variáveis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Holding_Policy_Duration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3044"/>
          <a:stretch/>
        </p:blipFill>
        <p:spPr>
          <a:xfrm>
            <a:off x="152400" y="1560775"/>
            <a:ext cx="8839199" cy="272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Distribuição das variáveis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Region_Code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FF00"/>
              </a:highlight>
            </a:endParaRPr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150" y="1542862"/>
            <a:ext cx="6759700" cy="34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Distribuição das variáveis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Lower_Age</a:t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488" y="1436825"/>
            <a:ext cx="6445024" cy="350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Distribuição das variáveis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Upper_Age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126" y="1408825"/>
            <a:ext cx="6477748" cy="35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Distribuição das variáveis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Reco_Policy_Cat</a:t>
            </a:r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 b="0" l="0" r="0" t="1883"/>
          <a:stretch/>
        </p:blipFill>
        <p:spPr>
          <a:xfrm>
            <a:off x="1375825" y="1469575"/>
            <a:ext cx="6392351" cy="349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Distribuição das variáveis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Reco_Policy_Premium</a:t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413" y="1376363"/>
            <a:ext cx="6505175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do problema</a:t>
            </a:r>
            <a:endParaRPr sz="2755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Reco_Policy_Premium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Outliers</a:t>
            </a: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 rotWithShape="1">
          <a:blip r:embed="rId3">
            <a:alphaModFix/>
          </a:blip>
          <a:srcRect b="0" l="2629" r="0" t="0"/>
          <a:stretch/>
        </p:blipFill>
        <p:spPr>
          <a:xfrm>
            <a:off x="0" y="1661725"/>
            <a:ext cx="5256399" cy="241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/>
          <p:nvPr>
            <p:ph idx="4294967295" type="body"/>
          </p:nvPr>
        </p:nvSpPr>
        <p:spPr>
          <a:xfrm>
            <a:off x="5203300" y="1534775"/>
            <a:ext cx="36291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Primeiro quartil:</a:t>
            </a:r>
            <a:r>
              <a:rPr b="1" lang="pt-BR"/>
              <a:t> </a:t>
            </a:r>
            <a:r>
              <a:rPr lang="pt-BR"/>
              <a:t>18096.0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Terceiro quartil: </a:t>
            </a:r>
            <a:r>
              <a:rPr lang="pt-BR"/>
              <a:t>9248.0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Interquartil range: </a:t>
            </a:r>
            <a:r>
              <a:rPr lang="pt-BR"/>
              <a:t>8848.0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 Limite inferior:</a:t>
            </a:r>
            <a:r>
              <a:rPr lang="pt-BR"/>
              <a:t> -4024.0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Limite superior: </a:t>
            </a:r>
            <a:r>
              <a:rPr lang="pt-BR"/>
              <a:t>31368.0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Existem 821 outliers em Reco_Policy_Premium, representando 1.61% dos valores, ou seja, uma quantidade significativa.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 treinamento pode apresentar melhores resultados se for realizada a </a:t>
            </a:r>
            <a:r>
              <a:rPr b="1" lang="pt-BR"/>
              <a:t>remoção</a:t>
            </a:r>
            <a:r>
              <a:rPr lang="pt-BR"/>
              <a:t> ou ao tentar </a:t>
            </a:r>
            <a:r>
              <a:rPr b="1" lang="pt-BR"/>
              <a:t>redimensionalização</a:t>
            </a:r>
            <a:r>
              <a:rPr lang="pt-BR"/>
              <a:t> da feature.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Mensuração das variáveis categóricas</a:t>
            </a:r>
            <a:endParaRPr/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5839"/>
            <a:ext cx="9144000" cy="2941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Mensuração das variáveis categóricas</a:t>
            </a:r>
            <a:endParaRPr/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826" y="1444950"/>
            <a:ext cx="9187651" cy="28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exploratória de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conclusões</a:t>
            </a:r>
            <a:endParaRPr/>
          </a:p>
        </p:txBody>
      </p:sp>
      <p:sp>
        <p:nvSpPr>
          <p:cNvPr id="225" name="Google Shape;225;p35"/>
          <p:cNvSpPr txBox="1"/>
          <p:nvPr>
            <p:ph idx="4294967295" type="body"/>
          </p:nvPr>
        </p:nvSpPr>
        <p:spPr>
          <a:xfrm>
            <a:off x="311700" y="1610975"/>
            <a:ext cx="8463000" cy="31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Não há diferenças significativas entre o número de respostas e os valores das variáveis nos dados categóricos.</a:t>
            </a:r>
            <a:endParaRPr sz="140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Holding_Policy_Duration é, na verdade, uma variável numérica discreta. o Pandas o interpreta como objeto pois há uma string "14+". </a:t>
            </a:r>
            <a:endParaRPr sz="140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Os valores Health_Indicator são distribuidos de forma desigual.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Limpeza e preparação da base de dados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Preparação da base de dados</a:t>
            </a:r>
            <a:endParaRPr/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Encoding de features binárias: </a:t>
            </a:r>
            <a:endParaRPr b="1" sz="1800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1800"/>
              <a:t>Is_Spouse: Yes/No →1 / 0</a:t>
            </a:r>
            <a:endParaRPr sz="18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800"/>
              <a:t>Reco_Insurance_Type: Individual/Joint → 1 / 0</a:t>
            </a:r>
            <a:endParaRPr sz="18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800"/>
              <a:t>Accomodation_Type: Owned/Rented → 0 / 1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800"/>
              <a:t>Feature engineer: </a:t>
            </a:r>
            <a:endParaRPr b="1" sz="1800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1800"/>
              <a:t>Criação de uma nova feature chamada Age_Gap </a:t>
            </a:r>
            <a:endParaRPr sz="1800"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1800"/>
              <a:t>Age_Gap = Upper_age - Lower_Age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800"/>
              <a:t>Dados nulos:</a:t>
            </a:r>
            <a:endParaRPr b="1" sz="1800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1800"/>
              <a:t>Holding_Policy_Type: Nulo → Zero</a:t>
            </a:r>
            <a:endParaRPr sz="18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800"/>
              <a:t>Holding_Policy_Duration: Nulo → Zero</a:t>
            </a:r>
            <a:endParaRPr sz="18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800"/>
              <a:t>Health_Indicator: Nulo → Moda</a:t>
            </a:r>
            <a:endParaRPr sz="1800"/>
          </a:p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50"/>
              <a:t>T</a:t>
            </a:r>
            <a:r>
              <a:rPr b="1" lang="pt-BR" sz="1250"/>
              <a:t>ipo de dado: </a:t>
            </a:r>
            <a:endParaRPr b="1" sz="1250"/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SzPts val="1250"/>
              <a:buChar char="●"/>
            </a:pPr>
            <a:r>
              <a:rPr lang="pt-BR" sz="1250"/>
              <a:t>Holding_Policy_Duration: object → int64 </a:t>
            </a:r>
            <a:endParaRPr sz="12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pt-BR" sz="1250"/>
              <a:t>Transformação "14+" →"15"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pt-BR" sz="1250"/>
              <a:t>City_Code: object → int64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pt-BR" sz="1250"/>
              <a:t>Reco_Policy_Premium: float64 → int64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50"/>
              <a:t>Agrupamento de variáveis em bins e tratamento com OneHotEncoder:</a:t>
            </a:r>
            <a:endParaRPr b="1" sz="1250"/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SzPts val="1250"/>
              <a:buChar char="●"/>
            </a:pPr>
            <a:r>
              <a:rPr lang="pt-BR" sz="1250"/>
              <a:t>Health_Indicator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pt-BR" sz="1250"/>
              <a:t>Reco_Policy_Groups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pt-BR" sz="1250"/>
              <a:t>City_Group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pt-BR" sz="1250"/>
              <a:t>Region_Group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pt-BR" sz="1250"/>
              <a:t>Holding_Policy_Type (somente OneHotEncoder)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250"/>
              <a:t>Remoção dos outliers de Reco_Policy_Premium</a:t>
            </a:r>
            <a:endParaRPr b="1" sz="125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Preparação da base de dados</a:t>
            </a:r>
            <a:endParaRPr/>
          </a:p>
        </p:txBody>
      </p:sp>
      <p:sp>
        <p:nvSpPr>
          <p:cNvPr id="243" name="Google Shape;243;p38"/>
          <p:cNvSpPr txBox="1"/>
          <p:nvPr>
            <p:ph idx="1" type="body"/>
          </p:nvPr>
        </p:nvSpPr>
        <p:spPr>
          <a:xfrm>
            <a:off x="311700" y="11537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50"/>
              <a:t>Scaling e rebalanceamento de dataset:</a:t>
            </a:r>
            <a:endParaRPr b="1" sz="1250"/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SzPts val="1250"/>
              <a:buChar char="●"/>
            </a:pPr>
            <a:r>
              <a:rPr lang="pt-BR" sz="1250"/>
              <a:t>RobustScaler como estratégia de scaling</a:t>
            </a:r>
            <a:endParaRPr b="1"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pt-BR" sz="1250"/>
              <a:t>Utilização do RandomOverSampling do método de variáveis ​​de destino e o Borderline SMOTE, para oversampling.</a:t>
            </a:r>
            <a:endParaRPr sz="1250"/>
          </a:p>
        </p:txBody>
      </p:sp>
      <p:graphicFrame>
        <p:nvGraphicFramePr>
          <p:cNvPr id="244" name="Google Shape;244;p38"/>
          <p:cNvGraphicFramePr/>
          <p:nvPr/>
        </p:nvGraphicFramePr>
        <p:xfrm>
          <a:off x="473625" y="231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{CA25442B-8716-42C6-94E9-A3D14114B225}</a:tableStyleId>
              </a:tblPr>
              <a:tblGrid>
                <a:gridCol w="1969000"/>
                <a:gridCol w="6389675"/>
              </a:tblGrid>
              <a:tr h="133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Dataset name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Description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original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The original dataset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create_age_gap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datasets substituting 'upper age' with an 'age_gap' feature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numeric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Dataset converted to numeric data only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categoricals_binned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Numeric dataset, but now with the categorical features binned in limited values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one_hot_encoded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categoricals_binned, but now with the features one hot encoded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outliers_removed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Same as one_hot_encoded, but with the outliers in Reco_Policy_Premium removed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one_hot_encoded_rescaled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Same as one_hot_encoded, but with the outliers in rebalanced using the Robust Scaler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oversampled+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Same as one_hot_encoded_rescaled using the random oversampler for rebalance the dataset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oversampled-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Same as outliers_removed using the random oversampler for rebalance the dataset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smoted+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Same as one_hot_encoded_rescaled using the BorderlineSMOTE for rebalance the dataset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smoted-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Same as outliers_removed using the random oversampler for rebalance the dataset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Reco_Policy_Cat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Encoded value using the BorderlineSMOTE for rebalance the dataset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Treinamento e validação dos modelos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 de comparação</a:t>
            </a:r>
            <a:endParaRPr/>
          </a:p>
        </p:txBody>
      </p:sp>
      <p:sp>
        <p:nvSpPr>
          <p:cNvPr id="255" name="Google Shape;255;p40"/>
          <p:cNvSpPr txBox="1"/>
          <p:nvPr>
            <p:ph idx="4294967295" type="body"/>
          </p:nvPr>
        </p:nvSpPr>
        <p:spPr>
          <a:xfrm>
            <a:off x="311700" y="848975"/>
            <a:ext cx="84630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pt-BR" sz="1500"/>
              <a:t>Foram feitas comparações tanto em relação aos modelos quanto aos datasets. </a:t>
            </a:r>
            <a:endParaRPr sz="1500"/>
          </a:p>
        </p:txBody>
      </p:sp>
      <p:sp>
        <p:nvSpPr>
          <p:cNvPr id="256" name="Google Shape;256;p40"/>
          <p:cNvSpPr txBox="1"/>
          <p:nvPr>
            <p:ph idx="4294967295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Modelos comparados: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KNN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Naive Bayes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SVM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Decision Trees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Extra Trees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Randon Forest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AdaBoost</a:t>
            </a:r>
            <a:endParaRPr b="1"/>
          </a:p>
        </p:txBody>
      </p:sp>
      <p:sp>
        <p:nvSpPr>
          <p:cNvPr id="257" name="Google Shape;257;p40"/>
          <p:cNvSpPr txBox="1"/>
          <p:nvPr>
            <p:ph idx="4294967295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Dataset comparados: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Numeric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Categoricals_binned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One_hot_encoded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Outliers_removed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One_hot_encoded_rescaled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Oversampled+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Oversampled-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Smoted+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Smoted-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highlight>
                <a:srgbClr val="FFFF00"/>
              </a:highlight>
            </a:endParaRPr>
          </a:p>
        </p:txBody>
      </p:sp>
      <p:sp>
        <p:nvSpPr>
          <p:cNvPr id="258" name="Google Shape;258;p40"/>
          <p:cNvSpPr txBox="1"/>
          <p:nvPr>
            <p:ph idx="4294967295" type="body"/>
          </p:nvPr>
        </p:nvSpPr>
        <p:spPr>
          <a:xfrm>
            <a:off x="311700" y="3973175"/>
            <a:ext cx="84630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pt-BR" sz="1500"/>
              <a:t>Após teste inicial com cada modelo e cada dataset, foram escolhidos os três modelos com melhores métricas para refinamento.</a:t>
            </a:r>
            <a:endParaRPr sz="1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Analisando os resultados</a:t>
            </a:r>
            <a:endParaRPr/>
          </a:p>
        </p:txBody>
      </p:sp>
      <p:graphicFrame>
        <p:nvGraphicFramePr>
          <p:cNvPr id="264" name="Google Shape;264;p41"/>
          <p:cNvGraphicFramePr/>
          <p:nvPr/>
        </p:nvGraphicFramePr>
        <p:xfrm>
          <a:off x="42863" y="94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{CA25442B-8716-42C6-94E9-A3D14114B225}</a:tableStyleId>
              </a:tblPr>
              <a:tblGrid>
                <a:gridCol w="1103375"/>
                <a:gridCol w="611150"/>
                <a:gridCol w="1108300"/>
                <a:gridCol w="991725"/>
                <a:gridCol w="1420925"/>
                <a:gridCol w="1132625"/>
                <a:gridCol w="830175"/>
                <a:gridCol w="760550"/>
                <a:gridCol w="574025"/>
                <a:gridCol w="525425"/>
              </a:tblGrid>
              <a:tr h="42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numeric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categoricals_binned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one_hot_encoded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one_hot_encoded_rescaled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outliers_removed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oversampled+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oversampled-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smoted+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smoted-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14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KNN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713.107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709.348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709.421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714.679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711.671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620.337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612.765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615.133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651.036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4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Naive Bayes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749.122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749.859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749.367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725.169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750.774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529.834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534.287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735.051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634.644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4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SVM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760.373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760.373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760.373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760.373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760.388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523.806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506.463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669.177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505.067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4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Decision Tree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664.095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638.840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642.304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642.206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645.001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730.800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732.454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682.478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730.237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4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Extra Trees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749.687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737.035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720.943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720.943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719.761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833.425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833.730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758.404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786.722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4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Random Forest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755.558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749.220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748.459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748.459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749.775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832.407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829.640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770.783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805.545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4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AdaBoost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759.440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759.907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759.858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759.882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760.238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562.060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557.643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756.028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817.929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5" name="Google Shape;265;p41"/>
          <p:cNvSpPr txBox="1"/>
          <p:nvPr>
            <p:ph idx="4294967295" type="body"/>
          </p:nvPr>
        </p:nvSpPr>
        <p:spPr>
          <a:xfrm>
            <a:off x="6900" y="3744575"/>
            <a:ext cx="84630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Resultados apresentados:</a:t>
            </a:r>
            <a:endParaRPr sz="1500"/>
          </a:p>
          <a:p>
            <a:pPr indent="-323850" lvl="0" marL="457200" rtl="0" algn="l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Média de cross validation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Scoring: Acurácia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55"/>
              <a:t>Classificação de leads de plano de saúde</a:t>
            </a:r>
            <a:endParaRPr sz="27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Insurance Lead Prediction Raw Data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44"/>
              <a:t>Fonte: Kaggle</a:t>
            </a:r>
            <a:endParaRPr sz="1644"/>
          </a:p>
        </p:txBody>
      </p:sp>
      <p:sp>
        <p:nvSpPr>
          <p:cNvPr id="96" name="Google Shape;96;p15"/>
          <p:cNvSpPr txBox="1"/>
          <p:nvPr>
            <p:ph idx="4294967295" type="body"/>
          </p:nvPr>
        </p:nvSpPr>
        <p:spPr>
          <a:xfrm>
            <a:off x="311700" y="1382375"/>
            <a:ext cx="8463000" cy="3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450"/>
              <a:t>Uma apólice de seguro de saúde é recomendada a um potencial cliente quando ele acessa um site de seguros e, se a pessoa optar por preencher um formulário para se inscrever, é considerada um resultado positivo (classificado como lead). </a:t>
            </a:r>
            <a:endParaRPr sz="14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1450"/>
              <a:t>Outras características do problema:</a:t>
            </a:r>
            <a:endParaRPr sz="1450"/>
          </a:p>
          <a:p>
            <a:pPr indent="-32067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50"/>
              <a:buChar char="●"/>
            </a:pPr>
            <a:r>
              <a:rPr lang="pt-BR" sz="1450"/>
              <a:t>Classificação binária</a:t>
            </a:r>
            <a:endParaRPr sz="1450"/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pt-BR" sz="1450"/>
              <a:t>Dados tabulares</a:t>
            </a:r>
            <a:endParaRPr sz="1450"/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pt-BR" sz="1450"/>
              <a:t>Classe de resultado positivo → Lead →  1</a:t>
            </a:r>
            <a:endParaRPr sz="1450"/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pt-BR" sz="1450"/>
              <a:t>Classe de resultado negativo → 0</a:t>
            </a:r>
            <a:endParaRPr sz="14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Analisando os resultados</a:t>
            </a:r>
            <a:endParaRPr/>
          </a:p>
        </p:txBody>
      </p:sp>
      <p:graphicFrame>
        <p:nvGraphicFramePr>
          <p:cNvPr id="271" name="Google Shape;271;p42"/>
          <p:cNvGraphicFramePr/>
          <p:nvPr/>
        </p:nvGraphicFramePr>
        <p:xfrm>
          <a:off x="42863" y="94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{CA25442B-8716-42C6-94E9-A3D14114B225}</a:tableStyleId>
              </a:tblPr>
              <a:tblGrid>
                <a:gridCol w="1103375"/>
                <a:gridCol w="611150"/>
                <a:gridCol w="1108300"/>
                <a:gridCol w="991725"/>
                <a:gridCol w="1420925"/>
                <a:gridCol w="1132625"/>
                <a:gridCol w="830175"/>
                <a:gridCol w="760550"/>
                <a:gridCol w="574025"/>
                <a:gridCol w="525425"/>
              </a:tblGrid>
              <a:tr h="42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numeric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categoricals_binned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one_hot_encoded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one_hot_encoded_rescaled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outliers_removed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oversampled+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oversampled-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smoted+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smoted-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14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KNN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713.107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709.348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709.421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714.679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711.671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620.337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612.765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615.133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651.036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4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Naive Bayes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749.122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749.859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749.367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725.169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750.774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529.834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534.287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735.051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634.644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4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SVM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760.373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760.373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760.373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760.373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760.388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523.806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506.463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669.177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505.067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4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Decision Tree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664.095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638.840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642.304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642.206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645.001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730.800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732.454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682.478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730.237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4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Extra Trees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749.687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737.035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720.943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720.943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719.761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833.425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833.730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758.404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786.722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4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Random Forest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755.558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749.220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748.459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748.459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749.775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832.407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829.640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770.783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805.545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4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AdaBoost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759.440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759.907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759.858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759.882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760.238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562.060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557.643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756.028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817.929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72" name="Google Shape;272;p42"/>
          <p:cNvSpPr txBox="1"/>
          <p:nvPr>
            <p:ph idx="4294967295" type="body"/>
          </p:nvPr>
        </p:nvSpPr>
        <p:spPr>
          <a:xfrm>
            <a:off x="6900" y="3744575"/>
            <a:ext cx="8463000" cy="12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Escolha de três diferentes modelos para refinamento:</a:t>
            </a:r>
            <a:endParaRPr sz="1500"/>
          </a:p>
          <a:p>
            <a:pPr indent="-323850" lvl="0" marL="457200" rtl="0" algn="l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Extra Trees with the 'oversampled-' dataset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Random Forest with the 'oversampled+' dataset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AdaBoost with the 'smoted-' dataset</a:t>
            </a:r>
            <a:endParaRPr sz="15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Extra Trees</a:t>
            </a:r>
            <a:endParaRPr/>
          </a:p>
        </p:txBody>
      </p:sp>
      <p:sp>
        <p:nvSpPr>
          <p:cNvPr id="278" name="Google Shape;278;p43"/>
          <p:cNvSpPr txBox="1"/>
          <p:nvPr>
            <p:ph idx="4294967295" type="body"/>
          </p:nvPr>
        </p:nvSpPr>
        <p:spPr>
          <a:xfrm>
            <a:off x="311700" y="1001375"/>
            <a:ext cx="4155600" cy="31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Dataset:</a:t>
            </a:r>
            <a:r>
              <a:rPr lang="pt-BR" sz="1400"/>
              <a:t> '</a:t>
            </a:r>
            <a:r>
              <a:rPr lang="pt-BR" sz="1500"/>
              <a:t>oversampled-</a:t>
            </a:r>
            <a:r>
              <a:rPr lang="pt-BR" sz="1400"/>
              <a:t>'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pt-BR" sz="1400"/>
              <a:t>Ponto de partida: </a:t>
            </a:r>
            <a:r>
              <a:rPr b="1" lang="pt-BR" sz="1787">
                <a:solidFill>
                  <a:schemeClr val="accent4"/>
                </a:solidFill>
              </a:rPr>
              <a:t>0.833</a:t>
            </a:r>
            <a:endParaRPr b="1" sz="1787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pt-BR" sz="1400"/>
              <a:t>Ajustes realizados com objetivo de melhorar acurácia: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400"/>
              <a:t>Utilização de grid search para encontrar os melhores valores para os hiperparametros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400"/>
              <a:t>max_depth=50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400"/>
              <a:t>n_estimators=1000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400"/>
              <a:t>n_jobs=-1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pt-BR" sz="1529"/>
              <a:t>Resultado após refinamento: </a:t>
            </a:r>
            <a:r>
              <a:rPr b="1" lang="pt-BR" sz="1787">
                <a:solidFill>
                  <a:schemeClr val="accent4"/>
                </a:solidFill>
              </a:rPr>
              <a:t>0.90</a:t>
            </a:r>
            <a:endParaRPr b="1" sz="1529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9" name="Google Shape;279;p43"/>
          <p:cNvGraphicFramePr/>
          <p:nvPr/>
        </p:nvGraphicFramePr>
        <p:xfrm>
          <a:off x="381000" y="353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{CA25442B-8716-42C6-94E9-A3D14114B225}</a:tableStyleId>
              </a:tblPr>
              <a:tblGrid>
                <a:gridCol w="1677350"/>
                <a:gridCol w="1677350"/>
                <a:gridCol w="1677350"/>
                <a:gridCol w="1677350"/>
                <a:gridCol w="16773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Extra Trees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Precision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Recall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f1-score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Support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0.87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7581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7640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Accuracy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15221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Macro avg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15221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Weighted avg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15221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80" name="Google Shape;28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300" y="362375"/>
            <a:ext cx="4314750" cy="306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Extra Trees</a:t>
            </a:r>
            <a:endParaRPr/>
          </a:p>
        </p:txBody>
      </p:sp>
      <p:sp>
        <p:nvSpPr>
          <p:cNvPr id="286" name="Google Shape;286;p44"/>
          <p:cNvSpPr txBox="1"/>
          <p:nvPr>
            <p:ph idx="4294967295" type="body"/>
          </p:nvPr>
        </p:nvSpPr>
        <p:spPr>
          <a:xfrm>
            <a:off x="311700" y="1001375"/>
            <a:ext cx="4155600" cy="31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Dataset:</a:t>
            </a:r>
            <a:r>
              <a:rPr lang="pt-BR" sz="1400"/>
              <a:t> '</a:t>
            </a:r>
            <a:r>
              <a:rPr lang="pt-BR" sz="1500"/>
              <a:t>oversampled-</a:t>
            </a:r>
            <a:r>
              <a:rPr lang="pt-BR" sz="1400"/>
              <a:t>'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pt-BR" sz="1400"/>
              <a:t>Ponto de partida: </a:t>
            </a:r>
            <a:r>
              <a:rPr b="1" lang="pt-BR" sz="1787">
                <a:solidFill>
                  <a:schemeClr val="accent4"/>
                </a:solidFill>
              </a:rPr>
              <a:t>0.833</a:t>
            </a:r>
            <a:endParaRPr b="1" sz="1787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pt-BR" sz="1400"/>
              <a:t>Ajustes realizados com objetivo de melhorar acurácia: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400"/>
              <a:t>Utilização de grid search para encontrar os melhores valores para os hiperparametros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400"/>
              <a:t>max_depth=50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400"/>
              <a:t>n_estimators=1000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400"/>
              <a:t>n_jobs=-1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pt-BR" sz="1529"/>
              <a:t>Resultado após refinamento: </a:t>
            </a:r>
            <a:r>
              <a:rPr b="1" lang="pt-BR" sz="1787">
                <a:solidFill>
                  <a:schemeClr val="accent4"/>
                </a:solidFill>
              </a:rPr>
              <a:t>0.90</a:t>
            </a:r>
            <a:endParaRPr b="1" sz="1529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425" y="333925"/>
            <a:ext cx="3286125" cy="47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Random Forest</a:t>
            </a:r>
            <a:endParaRPr/>
          </a:p>
        </p:txBody>
      </p:sp>
      <p:sp>
        <p:nvSpPr>
          <p:cNvPr id="293" name="Google Shape;293;p45"/>
          <p:cNvSpPr txBox="1"/>
          <p:nvPr>
            <p:ph idx="4294967295" type="body"/>
          </p:nvPr>
        </p:nvSpPr>
        <p:spPr>
          <a:xfrm>
            <a:off x="311700" y="1001375"/>
            <a:ext cx="3641100" cy="31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Dataset:</a:t>
            </a:r>
            <a:r>
              <a:rPr lang="pt-BR" sz="1400"/>
              <a:t> '</a:t>
            </a:r>
            <a:r>
              <a:rPr lang="pt-BR" sz="1500"/>
              <a:t>oversampled+</a:t>
            </a:r>
            <a:r>
              <a:rPr lang="pt-BR" sz="1400"/>
              <a:t>'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pt-BR" sz="1400"/>
              <a:t>Ponto de partida: </a:t>
            </a:r>
            <a:r>
              <a:rPr b="1" lang="pt-BR" sz="1787">
                <a:solidFill>
                  <a:schemeClr val="accent4"/>
                </a:solidFill>
              </a:rPr>
              <a:t>0.832</a:t>
            </a:r>
            <a:endParaRPr b="1" sz="1787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pt-BR" sz="1400"/>
              <a:t>Ajustes realizados com objetivo de melhorar acurácia: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400"/>
              <a:t>Utilização de grid search para encontrar os melhores valores para os hiperparametros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400"/>
              <a:t>max_depth=50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400"/>
              <a:t>n_estimators=</a:t>
            </a:r>
            <a:r>
              <a:rPr lang="pt-BR" sz="1400"/>
              <a:t>10</a:t>
            </a:r>
            <a:r>
              <a:rPr lang="pt-BR" sz="1400"/>
              <a:t>00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400"/>
              <a:t>n_jobs=-1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400"/>
              <a:t>oob_score=True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pt-BR" sz="1529"/>
              <a:t>Resultado após refinamento: </a:t>
            </a:r>
            <a:r>
              <a:rPr b="1" lang="pt-BR" sz="1787">
                <a:solidFill>
                  <a:schemeClr val="accent4"/>
                </a:solidFill>
              </a:rPr>
              <a:t>0.91</a:t>
            </a:r>
            <a:endParaRPr b="1" sz="1787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4" name="Google Shape;294;p45"/>
          <p:cNvGraphicFramePr/>
          <p:nvPr/>
        </p:nvGraphicFramePr>
        <p:xfrm>
          <a:off x="371475" y="368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{CA25442B-8716-42C6-94E9-A3D14114B225}</a:tableStyleId>
              </a:tblPr>
              <a:tblGrid>
                <a:gridCol w="1747200"/>
                <a:gridCol w="1664000"/>
                <a:gridCol w="1664000"/>
                <a:gridCol w="1664000"/>
                <a:gridCol w="16640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Random Forest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Precision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Recall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f1-score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Support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0.88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7680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7790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Accuracy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15470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Macro avg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15470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Weighted avg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15470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95" name="Google Shape;295;p45"/>
          <p:cNvPicPr preferRelativeResize="0"/>
          <p:nvPr/>
        </p:nvPicPr>
        <p:blipFill rotWithShape="1">
          <a:blip r:embed="rId3">
            <a:alphaModFix/>
          </a:blip>
          <a:srcRect b="0" l="0" r="0" t="3688"/>
          <a:stretch/>
        </p:blipFill>
        <p:spPr>
          <a:xfrm>
            <a:off x="3940447" y="486200"/>
            <a:ext cx="4834229" cy="311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Random Forest</a:t>
            </a:r>
            <a:endParaRPr/>
          </a:p>
        </p:txBody>
      </p:sp>
      <p:sp>
        <p:nvSpPr>
          <p:cNvPr id="301" name="Google Shape;301;p46"/>
          <p:cNvSpPr txBox="1"/>
          <p:nvPr>
            <p:ph idx="4294967295" type="body"/>
          </p:nvPr>
        </p:nvSpPr>
        <p:spPr>
          <a:xfrm>
            <a:off x="311700" y="1001375"/>
            <a:ext cx="3641100" cy="31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Dataset:</a:t>
            </a:r>
            <a:r>
              <a:rPr lang="pt-BR" sz="1400"/>
              <a:t> '</a:t>
            </a:r>
            <a:r>
              <a:rPr lang="pt-BR" sz="1500"/>
              <a:t>oversampled+</a:t>
            </a:r>
            <a:r>
              <a:rPr lang="pt-BR" sz="1400"/>
              <a:t>'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pt-BR" sz="1400"/>
              <a:t>Ponto de partida: </a:t>
            </a:r>
            <a:r>
              <a:rPr b="1" lang="pt-BR" sz="1787">
                <a:solidFill>
                  <a:schemeClr val="accent4"/>
                </a:solidFill>
              </a:rPr>
              <a:t>0.832</a:t>
            </a:r>
            <a:endParaRPr b="1" sz="1787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pt-BR" sz="1400"/>
              <a:t>Ajustes realizados com objetivo de melhorar acurácia: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400"/>
              <a:t>Utilização de grid search para encontrar os melhores valores para os hiperparametros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400"/>
              <a:t>max_depth=50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400"/>
              <a:t>n_estimators=1000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400"/>
              <a:t>n_jobs=-1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400"/>
              <a:t>oob_score=True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pt-BR" sz="1529"/>
              <a:t>Resultado após refinamento: </a:t>
            </a:r>
            <a:r>
              <a:rPr b="1" lang="pt-BR" sz="1787">
                <a:solidFill>
                  <a:schemeClr val="accent4"/>
                </a:solidFill>
              </a:rPr>
              <a:t>0.91</a:t>
            </a:r>
            <a:endParaRPr b="1" sz="1787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199" y="138375"/>
            <a:ext cx="3168450" cy="483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AdaBoost</a:t>
            </a:r>
            <a:endParaRPr/>
          </a:p>
        </p:txBody>
      </p:sp>
      <p:sp>
        <p:nvSpPr>
          <p:cNvPr id="308" name="Google Shape;308;p47"/>
          <p:cNvSpPr txBox="1"/>
          <p:nvPr>
            <p:ph idx="4294967295" type="body"/>
          </p:nvPr>
        </p:nvSpPr>
        <p:spPr>
          <a:xfrm>
            <a:off x="311700" y="1001375"/>
            <a:ext cx="4184100" cy="31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Dataset:</a:t>
            </a:r>
            <a:r>
              <a:rPr lang="pt-BR" sz="1400"/>
              <a:t> 'smoted-'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pt-BR" sz="1400"/>
              <a:t>Ponto de partida: </a:t>
            </a:r>
            <a:r>
              <a:rPr b="1" lang="pt-BR" sz="1787">
                <a:solidFill>
                  <a:schemeClr val="accent4"/>
                </a:solidFill>
              </a:rPr>
              <a:t>0.817</a:t>
            </a:r>
            <a:endParaRPr b="1" sz="1787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pt-BR" sz="1400"/>
              <a:t>Ajustes realizados com objetivo de melhorar acurácia: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400"/>
              <a:t>Utilização de grid search para encontrar os melhores valores para os hiperparametros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400"/>
              <a:t>n_estimators=600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400"/>
              <a:t>random_state</a:t>
            </a:r>
            <a:r>
              <a:rPr lang="pt-BR" sz="1400"/>
              <a:t>=1216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pt-BR" sz="1529"/>
              <a:t>Resultado após refinamento: </a:t>
            </a:r>
            <a:r>
              <a:rPr b="1" lang="pt-BR" sz="1787">
                <a:solidFill>
                  <a:schemeClr val="accent4"/>
                </a:solidFill>
              </a:rPr>
              <a:t>0.80</a:t>
            </a:r>
            <a:endParaRPr b="1" sz="1787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9" name="Google Shape;309;p47"/>
          <p:cNvGraphicFramePr/>
          <p:nvPr/>
        </p:nvGraphicFramePr>
        <p:xfrm>
          <a:off x="387900" y="375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{CA25442B-8716-42C6-94E9-A3D14114B225}</a:tableStyleId>
              </a:tblPr>
              <a:tblGrid>
                <a:gridCol w="1735875"/>
                <a:gridCol w="1653200"/>
                <a:gridCol w="1653200"/>
                <a:gridCol w="1653200"/>
                <a:gridCol w="16532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AdaBoost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Precision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Recall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f1-score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Support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7581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0.70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7640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Accuracy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15221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Macro avg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15221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Weighted avg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15221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 de dados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11700" y="1229975"/>
            <a:ext cx="84630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Instâncias do dataset e seus atributos</a:t>
            </a:r>
            <a:endParaRPr/>
          </a:p>
        </p:txBody>
      </p:sp>
      <p:graphicFrame>
        <p:nvGraphicFramePr>
          <p:cNvPr id="103" name="Google Shape;103;p16"/>
          <p:cNvGraphicFramePr/>
          <p:nvPr/>
        </p:nvGraphicFramePr>
        <p:xfrm>
          <a:off x="208300" y="165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{CA25442B-8716-42C6-94E9-A3D14114B225}</a:tableStyleId>
              </a:tblPr>
              <a:tblGrid>
                <a:gridCol w="1675175"/>
                <a:gridCol w="5416750"/>
                <a:gridCol w="727700"/>
                <a:gridCol w="850175"/>
              </a:tblGrid>
              <a:tr h="188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Variable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Definition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Non-Null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Dtype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88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City_Code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Code for the City of the customers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50882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object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Region_Code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Code for the Region of the customers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50882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int64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Accomodation_Type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Customer Owns or Rents the house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50882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object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Reco_Insurance_Type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Joint or Individual type for the recommended insurance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50882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object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Upper_Age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Maximum age of the customer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50882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int64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Lower_Age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Minimum age of the customer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50882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int64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Is_Spouse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If the customers are married to each other (in case of joint insurance)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50882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object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Health_Indicator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Encoded values for health of the customer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39191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object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Holding_Policy_Duration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Duration (in years) of holding policy (a policy that customer has already subscribed to with the company)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30631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object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Holding_Policy_Type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Type of holding policy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30631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float64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Reco_Policy_Cat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Encoded value for recommended health insurance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50882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int64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Reco_Policy_Premium Annual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Premium for the recommended health insurance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50882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float64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Response (Target)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 or 0 if the customer show interest in the recommended policy or not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50882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int64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 de dados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229975"/>
            <a:ext cx="84630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Instâncias do dataset e seus atributos</a:t>
            </a:r>
            <a:endParaRPr/>
          </a:p>
        </p:txBody>
      </p:sp>
      <p:graphicFrame>
        <p:nvGraphicFramePr>
          <p:cNvPr id="110" name="Google Shape;110;p17"/>
          <p:cNvGraphicFramePr/>
          <p:nvPr/>
        </p:nvGraphicFramePr>
        <p:xfrm>
          <a:off x="208300" y="165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{CA25442B-8716-42C6-94E9-A3D14114B225}</a:tableStyleId>
              </a:tblPr>
              <a:tblGrid>
                <a:gridCol w="1675175"/>
                <a:gridCol w="5416750"/>
                <a:gridCol w="727700"/>
                <a:gridCol w="850175"/>
              </a:tblGrid>
              <a:tr h="188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Variable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Definition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Non-Null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Dtype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88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City_Code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Code for the City of the customers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50882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object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Region_Code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Code for the Region of the customers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50882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int64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Accomodation_Type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Customer Owns or Rents the house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50882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object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Reco_Insurance_Type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Joint or Individual type for the recommended insurance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50882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object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Upper_Age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Maximum age of the customer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50882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int64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Lower_Age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Minimum age of the customer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50882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int64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Is_Spouse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If the customers are married to each other (in case of joint insurance)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50882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object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Health_Indicator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Encoded values for health of the customer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39191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object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214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Holding_Policy_Duration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Duration (in years) of holding policy (a policy that customer has already subscribed to with the company)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30631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object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188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Holding_Policy_Type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Type of holding policy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30631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float64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188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Reco_Policy_Cat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Encoded value for recommended health insurance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50882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int64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Reco_Policy_Premium Annual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Premium for the recommended health insurance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50882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float64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Response (Target)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 or 0 if the customer show interest in the recommended policy or not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50882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int64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 de dados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975"/>
            <a:ext cx="84630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Instâncias do dataset e seus atributos</a:t>
            </a:r>
            <a:endParaRPr/>
          </a:p>
        </p:txBody>
      </p:sp>
      <p:graphicFrame>
        <p:nvGraphicFramePr>
          <p:cNvPr id="117" name="Google Shape;117;p18"/>
          <p:cNvGraphicFramePr/>
          <p:nvPr/>
        </p:nvGraphicFramePr>
        <p:xfrm>
          <a:off x="311700" y="165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{CA25442B-8716-42C6-94E9-A3D14114B225}</a:tableStyleId>
              </a:tblPr>
              <a:tblGrid>
                <a:gridCol w="1609725"/>
                <a:gridCol w="5334000"/>
                <a:gridCol w="952500"/>
                <a:gridCol w="447675"/>
              </a:tblGrid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Variable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Definition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% of NaN values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Dtype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City_Code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Code for the City of the customers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object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Region_Code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Code for the Region of the customers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int64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Accomodation_Type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Customer Owns or Rents the house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object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Reco_Insurance_Type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Joint or Individual type for the recommended insurance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object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Upper_Age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Maximum age of the customer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int64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Lower_Age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Minimum age of the customer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int64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Is_Spouse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If the customers are married to each other (in case of joint insurance)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object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Health_Indicator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Encoded values for health of the customer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22.97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object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Holding_Policy_Duration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Duration (in years) of holding policy (a policy that customer has already subscribed to with the company)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39.79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object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Holding_Policy_Type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Type of holding policy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39.79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float64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Reco_Policy_Cat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Encoded value for recommended health insurance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int64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Reco_Policy_Premium Annual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Premium for the recommended health insurance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float64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Response (Target)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 or 0 if the customer show interest in the recommended policy or not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int64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 de dados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975"/>
            <a:ext cx="84630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Verificação de balanceamento do target</a:t>
            </a:r>
            <a:endParaRPr/>
          </a:p>
        </p:txBody>
      </p:sp>
      <p:sp>
        <p:nvSpPr>
          <p:cNvPr id="124" name="Google Shape;124;p19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Nota-se que a base é desbalanceada.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Será necessário adotar estratégias para lidar com essa característica do dataset.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" y="1866650"/>
            <a:ext cx="4171951" cy="26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exploratória de dados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correlação</a:t>
            </a:r>
            <a:endParaRPr/>
          </a:p>
        </p:txBody>
      </p:sp>
      <p:sp>
        <p:nvSpPr>
          <p:cNvPr id="136" name="Google Shape;136;p21"/>
          <p:cNvSpPr txBox="1"/>
          <p:nvPr>
            <p:ph idx="4294967295" type="body"/>
          </p:nvPr>
        </p:nvSpPr>
        <p:spPr>
          <a:xfrm>
            <a:off x="5203300" y="1229975"/>
            <a:ext cx="36291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Entre as variáveis numéricas, a que apresenta maior correlação com o target (Response) é a </a:t>
            </a:r>
            <a:r>
              <a:rPr lang="pt-BR">
                <a:solidFill>
                  <a:schemeClr val="accent4"/>
                </a:solidFill>
              </a:rPr>
              <a:t>categoria da apólice recomenda</a:t>
            </a:r>
            <a:r>
              <a:rPr lang="pt-BR"/>
              <a:t> (Reco_Policy_Cat)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1739" r="0" t="0"/>
          <a:stretch/>
        </p:blipFill>
        <p:spPr>
          <a:xfrm>
            <a:off x="311700" y="1094675"/>
            <a:ext cx="4433476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