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0B8"/>
    <a:srgbClr val="00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0C3EE-DF8B-4894-A481-4FD768FA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B9AC86-C9A1-4107-A743-6A12347D0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82EF62-50A5-48ED-A63C-997BABDC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C412B9-67F0-476C-8756-E50F638F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E39FA-FFD4-4A10-BE00-D2790F22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76962-1F61-43B2-B6B4-483538D9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8F138A-ADDA-4BE1-B41A-C35100B7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90080-712F-4ADD-B7B9-1EB036B2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F4F177-1C4A-4D3E-806D-EE081B91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E97932-CDD2-4D2B-BB89-DA002152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6F97FB-3533-40BE-B168-CB3E02176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73A871-730A-4D8D-A1EB-00158952E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FA73CD-3282-4A21-8616-EC3CF505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B9708-93A6-476C-9664-DA5BD596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EBAE92-BEB6-42F2-897B-2B576B5B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53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CE85E-A9A1-4598-A345-D0B1F078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FC85D-0A3D-483E-8F96-4FE138DF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DE466-B1EF-4028-8A8B-A73DA545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F4B75E-CECD-4A3D-9742-D80ED953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FBC83-FD54-4141-AE46-2B1C897C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FCC7A-27F8-4C18-96F1-0444168B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90236E-CBF5-4CB0-A61C-7FB81786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20E77-BAA0-4746-BFC2-170F56A4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B236B-FCEE-4AB7-A7E3-9AC4D7C6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1A53E-E2D0-476F-8A1A-EC48B859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7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8446E-C387-4F96-809F-94ED3EAD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5110A-C1B5-4C9C-B6B5-C539CBF9B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662187-BE98-436A-BF11-8DA8FA31C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D61AD-4D13-4AE7-9A99-9B01385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9CA7A6-B71F-4F48-83C9-D5147561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9A5DE-8C40-4732-8137-6352B938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24411-2B56-4120-8CE0-226344D5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25D85-697C-4A23-8563-299EA6B4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0CCE13-2EE0-4088-89B8-0FDF01A2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05AA13-82C1-47BD-B3E8-8946AC426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ADB42E-4BC5-4249-86A4-56DF0DC24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1DC8A0-4C02-4016-AEF9-3EF8DB4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9D9BAA-5D26-4D60-B40B-320E621B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A5AB2F-A02F-4986-9965-1BFB2D6B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9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365BC-190F-45EE-A2D5-FBF0D2CE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200965-9A0A-48B8-8CEB-612832B5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7EE7BC-F416-424B-A674-F21D14FF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54E4C-9E34-4554-845A-C5B6E34A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E4A7A3-3765-4207-9957-18A475E4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9260A4-2535-4F1C-8E0E-90378353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A48CF9-ECCC-4826-A560-4FC9CF36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5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11DB9-F302-4E6D-950A-18F2F3DF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3B695-5331-4059-A2B1-8D2E9070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2D6DC-F97F-4A4F-889E-6FA633E1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C266DA-9A74-477A-BE4B-7F5EA024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B5EF14-4DDF-4F60-B4E1-73D48FE8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72AFF9-EBCF-4EDC-816F-7AE92F0D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1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69E12-6476-467F-A32B-2DE474AA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1D4D4B-B24E-4461-B527-298FBEADB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BAD2FF-EF20-4DE4-B3C3-646D67B0A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BDE1F-6105-421D-AADA-B161AABF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792B2-B754-4BBB-9E8B-16056A68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080C5B-959C-41D0-86A2-B762DB9B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802FA-C463-40BF-A7A2-F6FE5E29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53D88-0B3B-4FE3-B277-699F7B4F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7D525C-3587-47B7-A0D7-F1E11219A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9E34-E7F1-47A7-A449-33715739789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76DEC6-5869-4C0B-8FC4-4FA836E58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98E7C-540F-465A-A60C-3DDB5C7B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8A84-AFCA-4BF9-89A2-2990C4A0E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4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microsoft.com/office/2007/relationships/media" Target="../media/media3.m4a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audio" Target="../media/media4.m4a"/><Relationship Id="rId11" Type="http://schemas.openxmlformats.org/officeDocument/2006/relationships/image" Target="../media/image5.png"/><Relationship Id="rId5" Type="http://schemas.microsoft.com/office/2007/relationships/media" Target="../media/media4.m4a"/><Relationship Id="rId10" Type="http://schemas.openxmlformats.org/officeDocument/2006/relationships/image" Target="../media/image7.png"/><Relationship Id="rId4" Type="http://schemas.openxmlformats.org/officeDocument/2006/relationships/audio" Target="../media/media3.m4a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C44794-3E47-4B8F-847C-EF1660A56798}"/>
              </a:ext>
            </a:extLst>
          </p:cNvPr>
          <p:cNvSpPr/>
          <p:nvPr/>
        </p:nvSpPr>
        <p:spPr>
          <a:xfrm>
            <a:off x="585894" y="549193"/>
            <a:ext cx="11020212" cy="547395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n>
                  <a:solidFill>
                    <a:srgbClr val="00FFDC"/>
                  </a:solidFill>
                </a:ln>
                <a:solidFill>
                  <a:schemeClr val="accent1"/>
                </a:solidFill>
                <a:latin typeface="a_FuturicaBlack" panose="020B0902020204090304" pitchFamily="34" charset="-52"/>
              </a:rPr>
              <a:t>VERIFICATION</a:t>
            </a:r>
          </a:p>
          <a:p>
            <a:pPr algn="ctr"/>
            <a:endParaRPr lang="en-US" dirty="0">
              <a:solidFill>
                <a:schemeClr val="accent1"/>
              </a:solidFill>
              <a:latin typeface="a_FuturicaBlack" panose="020B0902020204090304" pitchFamily="34" charset="-52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a_FuturicaBlack" panose="020B0902020204090304" pitchFamily="34" charset="-52"/>
              </a:rPr>
              <a:t>and</a:t>
            </a:r>
          </a:p>
          <a:p>
            <a:pPr algn="ctr"/>
            <a:endParaRPr lang="en-US" dirty="0">
              <a:solidFill>
                <a:schemeClr val="accent1"/>
              </a:solidFill>
              <a:latin typeface="a_FuturicaBlack" panose="020B0902020204090304" pitchFamily="34" charset="-52"/>
            </a:endParaRPr>
          </a:p>
          <a:p>
            <a:pPr algn="ctr"/>
            <a:r>
              <a:rPr lang="en-US" sz="9600" dirty="0">
                <a:ln>
                  <a:solidFill>
                    <a:srgbClr val="00FFDC"/>
                  </a:solidFill>
                </a:ln>
                <a:solidFill>
                  <a:schemeClr val="accent1"/>
                </a:solidFill>
                <a:latin typeface="a_FuturicaBlack" panose="020B0902020204090304" pitchFamily="34" charset="-52"/>
              </a:rPr>
              <a:t>VALIDATION</a:t>
            </a:r>
            <a:endParaRPr lang="ru-RU" sz="9600" dirty="0">
              <a:ln>
                <a:solidFill>
                  <a:srgbClr val="00FFDC"/>
                </a:solidFill>
              </a:ln>
              <a:solidFill>
                <a:schemeClr val="accent1"/>
              </a:solidFill>
              <a:latin typeface="a_FuturicaBlack" panose="020B09020202040903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8092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6FC40D1F-FD72-41F1-9A50-12BD48A07589}"/>
              </a:ext>
            </a:extLst>
          </p:cNvPr>
          <p:cNvSpPr/>
          <p:nvPr/>
        </p:nvSpPr>
        <p:spPr>
          <a:xfrm>
            <a:off x="149014" y="1133039"/>
            <a:ext cx="4003040" cy="5480065"/>
          </a:xfrm>
          <a:prstGeom prst="roundRect">
            <a:avLst/>
          </a:prstGeom>
          <a:noFill/>
          <a:ln w="444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C44794-3E47-4B8F-847C-EF1660A56798}"/>
              </a:ext>
            </a:extLst>
          </p:cNvPr>
          <p:cNvSpPr/>
          <p:nvPr/>
        </p:nvSpPr>
        <p:spPr>
          <a:xfrm>
            <a:off x="585897" y="1339186"/>
            <a:ext cx="3127691" cy="55181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NEW</a:t>
            </a:r>
            <a:endParaRPr lang="ru-RU" sz="2800" dirty="0">
              <a:solidFill>
                <a:schemeClr val="accent1"/>
              </a:solidFill>
              <a:latin typeface="a_FuturicaBlack" panose="020B0902020204090304" pitchFamily="34" charset="-52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86C90CC-8FE7-4FE3-ACF3-58AAA9F7614D}"/>
              </a:ext>
            </a:extLst>
          </p:cNvPr>
          <p:cNvSpPr/>
          <p:nvPr/>
        </p:nvSpPr>
        <p:spPr>
          <a:xfrm>
            <a:off x="585895" y="244896"/>
            <a:ext cx="11020210" cy="8054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ЖИЗНЕННЫЙ ЦИКЛ БАГА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506778C-672B-4A1E-A5E3-D723835B0A92}"/>
              </a:ext>
            </a:extLst>
          </p:cNvPr>
          <p:cNvSpPr/>
          <p:nvPr/>
        </p:nvSpPr>
        <p:spPr>
          <a:xfrm>
            <a:off x="4635412" y="3385700"/>
            <a:ext cx="6970691" cy="298399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u="sng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</a:rPr>
              <a:t>КАК ПРИМЕНИТЬ НАШИ ЗНАНИЯ?</a:t>
            </a:r>
          </a:p>
          <a:p>
            <a:pPr algn="ctr"/>
            <a:endParaRPr lang="ru-RU" i="1" u="sng" dirty="0">
              <a:solidFill>
                <a:schemeClr val="accent1"/>
              </a:solidFill>
            </a:endParaRP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тестировщик описал баг, шаги, ожидаемый/фактический результат, а разработчик баг пофиксил. Нам нужно верифицировать фикс бага. Фактически у нас есть </a:t>
            </a:r>
            <a:r>
              <a:rPr lang="ru-RU" i="1" dirty="0">
                <a:solidFill>
                  <a:schemeClr val="accent1"/>
                </a:solidFill>
              </a:rPr>
              <a:t>«требование»</a:t>
            </a:r>
            <a:r>
              <a:rPr lang="ru-RU" dirty="0">
                <a:solidFill>
                  <a:schemeClr val="accent1"/>
                </a:solidFill>
              </a:rPr>
              <a:t> – «ожидаемый результат» (</a:t>
            </a:r>
            <a:r>
              <a:rPr lang="en-US" dirty="0">
                <a:solidFill>
                  <a:schemeClr val="accent1"/>
                </a:solidFill>
              </a:rPr>
              <a:t>expected result)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И нам нужно убедиться, что наш функционал исправен, то есть соответствует требованиям. </a:t>
            </a: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Если соответствует – верификация прошла успешно.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756B96D-2DA1-4977-AA2C-82EE261DC1F2}"/>
              </a:ext>
            </a:extLst>
          </p:cNvPr>
          <p:cNvSpPr/>
          <p:nvPr/>
        </p:nvSpPr>
        <p:spPr>
          <a:xfrm>
            <a:off x="4635412" y="1339186"/>
            <a:ext cx="6970691" cy="15750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</a:rPr>
              <a:t>VERIFIED – </a:t>
            </a:r>
            <a:r>
              <a:rPr lang="ru-RU" sz="2400" b="1" u="sng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</a:rPr>
              <a:t>ПРОВЕРЕН</a:t>
            </a: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тестировщик повторно тестирует баг после его исправления разработчиком. Если баг исправлен, то присваивается статус «проверено»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B963ABC-00DA-4E91-ADA2-45418C1E0B4B}"/>
              </a:ext>
            </a:extLst>
          </p:cNvPr>
          <p:cNvSpPr/>
          <p:nvPr/>
        </p:nvSpPr>
        <p:spPr>
          <a:xfrm>
            <a:off x="585896" y="2362443"/>
            <a:ext cx="3127691" cy="55181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ASSIGNED</a:t>
            </a:r>
            <a:endParaRPr lang="ru-RU" sz="2800" dirty="0">
              <a:solidFill>
                <a:schemeClr val="accent1"/>
              </a:solidFill>
              <a:latin typeface="a_FuturicaBlack" panose="020B0902020204090304" pitchFamily="34" charset="-52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D148A0-88F5-4A92-85F6-7C38FA6ABB33}"/>
              </a:ext>
            </a:extLst>
          </p:cNvPr>
          <p:cNvSpPr/>
          <p:nvPr/>
        </p:nvSpPr>
        <p:spPr>
          <a:xfrm>
            <a:off x="585895" y="3385700"/>
            <a:ext cx="3127691" cy="55181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FIXED</a:t>
            </a:r>
            <a:endParaRPr lang="ru-RU" sz="2800" dirty="0">
              <a:solidFill>
                <a:schemeClr val="accent1"/>
              </a:solidFill>
              <a:latin typeface="a_FuturicaBlack" panose="020B0902020204090304" pitchFamily="34" charset="-52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D4AD996-CE8C-44DA-B493-A189EF830A62}"/>
              </a:ext>
            </a:extLst>
          </p:cNvPr>
          <p:cNvSpPr/>
          <p:nvPr/>
        </p:nvSpPr>
        <p:spPr>
          <a:xfrm>
            <a:off x="585888" y="4621790"/>
            <a:ext cx="3127691" cy="55181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rgbClr val="00FFDC"/>
                  </a:solidFill>
                </a:ln>
                <a:solidFill>
                  <a:schemeClr val="accent1"/>
                </a:solidFill>
                <a:latin typeface="a_FuturicaBlack" panose="020B0902020204090304" pitchFamily="34" charset="-52"/>
              </a:rPr>
              <a:t>VERIFIED</a:t>
            </a:r>
            <a:endParaRPr lang="ru-RU" sz="2800" dirty="0">
              <a:ln>
                <a:solidFill>
                  <a:srgbClr val="00FFDC"/>
                </a:solidFill>
              </a:ln>
              <a:solidFill>
                <a:schemeClr val="accent1"/>
              </a:solidFill>
              <a:latin typeface="a_FuturicaBlack" panose="020B0902020204090304" pitchFamily="34" charset="-52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02664F8-6A78-42FD-A154-48680249BEB7}"/>
              </a:ext>
            </a:extLst>
          </p:cNvPr>
          <p:cNvSpPr/>
          <p:nvPr/>
        </p:nvSpPr>
        <p:spPr>
          <a:xfrm>
            <a:off x="585889" y="5817880"/>
            <a:ext cx="3127691" cy="55181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CLOSED</a:t>
            </a:r>
            <a:endParaRPr lang="ru-RU" sz="2800" dirty="0">
              <a:solidFill>
                <a:schemeClr val="accent1"/>
              </a:solidFill>
              <a:latin typeface="a_FuturicaBlack" panose="020B0902020204090304" pitchFamily="34" charset="-52"/>
            </a:endParaRP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B3D2DD97-3403-49C2-971E-7AD6DF7C72A2}"/>
              </a:ext>
            </a:extLst>
          </p:cNvPr>
          <p:cNvSpPr/>
          <p:nvPr/>
        </p:nvSpPr>
        <p:spPr>
          <a:xfrm>
            <a:off x="1943152" y="1932928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6E7B9081-80CF-43FC-B625-66611BE00D53}"/>
              </a:ext>
            </a:extLst>
          </p:cNvPr>
          <p:cNvSpPr/>
          <p:nvPr/>
        </p:nvSpPr>
        <p:spPr>
          <a:xfrm>
            <a:off x="1943151" y="2956423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4EB4B997-1C8C-44AB-A2CE-1D0B0F9996FB}"/>
              </a:ext>
            </a:extLst>
          </p:cNvPr>
          <p:cNvSpPr/>
          <p:nvPr/>
        </p:nvSpPr>
        <p:spPr>
          <a:xfrm>
            <a:off x="1943150" y="3979442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BF6317DC-F514-4906-96FA-D1F9C7654189}"/>
              </a:ext>
            </a:extLst>
          </p:cNvPr>
          <p:cNvSpPr/>
          <p:nvPr/>
        </p:nvSpPr>
        <p:spPr>
          <a:xfrm>
            <a:off x="1943150" y="5388365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D9523DC2-599F-4DAB-B58F-ABE34DFEB58E}"/>
              </a:ext>
            </a:extLst>
          </p:cNvPr>
          <p:cNvSpPr/>
          <p:nvPr/>
        </p:nvSpPr>
        <p:spPr>
          <a:xfrm>
            <a:off x="358986" y="4408957"/>
            <a:ext cx="3547429" cy="977484"/>
          </a:xfrm>
          <a:prstGeom prst="ellipse">
            <a:avLst/>
          </a:prstGeom>
          <a:noFill/>
          <a:ln w="1143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C8163E0E-3673-4B55-B136-241F41B96052}"/>
              </a:ext>
            </a:extLst>
          </p:cNvPr>
          <p:cNvSpPr/>
          <p:nvPr/>
        </p:nvSpPr>
        <p:spPr>
          <a:xfrm rot="3456582">
            <a:off x="3749876" y="820588"/>
            <a:ext cx="395416" cy="895519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3" grpId="0" animBg="1"/>
      <p:bldP spid="6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86C90CC-8FE7-4FE3-ACF3-58AAA9F7614D}"/>
              </a:ext>
            </a:extLst>
          </p:cNvPr>
          <p:cNvSpPr/>
          <p:nvPr/>
        </p:nvSpPr>
        <p:spPr>
          <a:xfrm>
            <a:off x="585895" y="244896"/>
            <a:ext cx="11020210" cy="8054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Примеры из жизни…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506778C-672B-4A1E-A5E3-D723835B0A92}"/>
              </a:ext>
            </a:extLst>
          </p:cNvPr>
          <p:cNvSpPr/>
          <p:nvPr/>
        </p:nvSpPr>
        <p:spPr>
          <a:xfrm>
            <a:off x="585895" y="4164227"/>
            <a:ext cx="5223234" cy="244887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Проверяем наличие деталей, все ли они есть в наличии.</a:t>
            </a:r>
          </a:p>
          <a:p>
            <a:pPr algn="ctr"/>
            <a:endParaRPr lang="ru-RU" dirty="0">
              <a:solidFill>
                <a:schemeClr val="accent1"/>
              </a:solidFill>
            </a:endParaRP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Соответствуют ли спецификации материалы, как они подогнаны по высоте, длине, ширине, глубине.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756B96D-2DA1-4977-AA2C-82EE261DC1F2}"/>
              </a:ext>
            </a:extLst>
          </p:cNvPr>
          <p:cNvSpPr/>
          <p:nvPr/>
        </p:nvSpPr>
        <p:spPr>
          <a:xfrm>
            <a:off x="585894" y="1592495"/>
            <a:ext cx="11020209" cy="99659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</a:rPr>
              <a:t>Конструирование автомобиля, велосипеда, трактора, посудомойки, шкафа, смартфона, кружки, тарелки, вилки, </a:t>
            </a:r>
            <a:r>
              <a:rPr lang="ru-RU" sz="2400" b="1" dirty="0">
                <a:ln>
                  <a:solidFill>
                    <a:schemeClr val="accent1">
                      <a:alpha val="20000"/>
                    </a:schemeClr>
                  </a:solidFill>
                </a:ln>
                <a:solidFill>
                  <a:srgbClr val="19C0B8">
                    <a:alpha val="20000"/>
                  </a:srgbClr>
                </a:solidFill>
              </a:rPr>
              <a:t>вибратора</a:t>
            </a:r>
            <a:r>
              <a:rPr lang="ru-RU" sz="2400" b="1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</a:rPr>
              <a:t>…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A34ACEC-9D15-46C6-B393-63ED53E35347}"/>
              </a:ext>
            </a:extLst>
          </p:cNvPr>
          <p:cNvSpPr/>
          <p:nvPr/>
        </p:nvSpPr>
        <p:spPr>
          <a:xfrm>
            <a:off x="6526305" y="4164227"/>
            <a:ext cx="5079798" cy="244887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Как все эти детали соответствуют </a:t>
            </a:r>
            <a:r>
              <a:rPr lang="ru-RU" dirty="0" err="1">
                <a:solidFill>
                  <a:schemeClr val="accent1"/>
                </a:solidFill>
              </a:rPr>
              <a:t>хотелкам</a:t>
            </a:r>
            <a:r>
              <a:rPr lang="ru-RU" dirty="0">
                <a:solidFill>
                  <a:schemeClr val="accent1"/>
                </a:solidFill>
              </a:rPr>
              <a:t> клиента.</a:t>
            </a: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Сможет ли ребёнок попить из кружки. Сможем ли мы 10 человек запихнуть в автомобиль. Получится ли помыть в посудомойке кастрюлю, которая грязная уже две недели стоит.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0DFFE43B-D733-4B2B-978D-C955C05A8784}"/>
              </a:ext>
            </a:extLst>
          </p:cNvPr>
          <p:cNvSpPr/>
          <p:nvPr/>
        </p:nvSpPr>
        <p:spPr>
          <a:xfrm>
            <a:off x="585895" y="3426823"/>
            <a:ext cx="5223234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ВЕРИФИКАЦИЯ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50A86240-39EA-4E63-A22A-ACF88EC34F78}"/>
              </a:ext>
            </a:extLst>
          </p:cNvPr>
          <p:cNvSpPr/>
          <p:nvPr/>
        </p:nvSpPr>
        <p:spPr>
          <a:xfrm>
            <a:off x="6526305" y="3426823"/>
            <a:ext cx="5079798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5573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C44794-3E47-4B8F-847C-EF1660A56798}"/>
              </a:ext>
            </a:extLst>
          </p:cNvPr>
          <p:cNvSpPr/>
          <p:nvPr/>
        </p:nvSpPr>
        <p:spPr>
          <a:xfrm>
            <a:off x="2060786" y="164516"/>
            <a:ext cx="7562426" cy="144894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chemeClr val="accent2">
                    <a:lumMod val="50000"/>
                  </a:schemeClr>
                </a:solidFill>
                <a:latin typeface="Resident Evil 7(RUS BY LYAJKA)" panose="02000500000000000000" pitchFamily="2" charset="-52"/>
              </a:rPr>
              <a:t>VERILIDATION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634866-E4A7-4F6E-A40E-E6292548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732" y="1613456"/>
            <a:ext cx="6468533" cy="3631087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0ADFA3-E321-490F-96C8-2412E7D00547}"/>
              </a:ext>
            </a:extLst>
          </p:cNvPr>
          <p:cNvSpPr/>
          <p:nvPr/>
        </p:nvSpPr>
        <p:spPr>
          <a:xfrm>
            <a:off x="2060786" y="5244543"/>
            <a:ext cx="7562426" cy="144894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chemeClr val="accent2">
                    <a:lumMod val="50000"/>
                  </a:schemeClr>
                </a:solidFill>
                <a:latin typeface="Resident Evil 7(RUS BY LYAJKA)" panose="02000500000000000000" pitchFamily="2" charset="-52"/>
              </a:rPr>
              <a:t>VARITICATION</a:t>
            </a:r>
          </a:p>
        </p:txBody>
      </p:sp>
    </p:spTree>
    <p:extLst>
      <p:ext uri="{BB962C8B-B14F-4D97-AF65-F5344CB8AC3E}">
        <p14:creationId xmlns:p14="http://schemas.microsoft.com/office/powerpoint/2010/main" val="22534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F4D48A-D3D9-4A15-8EE1-59C5E2D48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90" y="463126"/>
            <a:ext cx="8897620" cy="5931747"/>
          </a:xfrm>
          <a:prstGeom prst="rect">
            <a:avLst/>
          </a:prstGeom>
          <a:ln w="1143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Yes we can">
            <a:hlinkClick r:id="" action="ppaction://media"/>
            <a:extLst>
              <a:ext uri="{FF2B5EF4-FFF2-40B4-BE49-F238E27FC236}">
                <a16:creationId xmlns:a16="http://schemas.microsoft.com/office/drawing/2014/main" id="{9A991F92-C775-4022-9832-3C8CEF617C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03467" y="31241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9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8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C44794-3E47-4B8F-847C-EF1660A56798}"/>
              </a:ext>
            </a:extLst>
          </p:cNvPr>
          <p:cNvSpPr/>
          <p:nvPr/>
        </p:nvSpPr>
        <p:spPr>
          <a:xfrm>
            <a:off x="2423160" y="420500"/>
            <a:ext cx="7345679" cy="10493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19C0B8">
                      <a:alpha val="8000"/>
                    </a:srgbClr>
                  </a:solidFill>
                </a:ln>
                <a:solidFill>
                  <a:schemeClr val="accent1">
                    <a:alpha val="10000"/>
                  </a:schemeClr>
                </a:solidFill>
                <a:latin typeface="a_FuturicaBlack" panose="020B0902020204090304" pitchFamily="34" charset="-52"/>
              </a:rPr>
              <a:t>help me translate this sh*t</a:t>
            </a:r>
            <a:endParaRPr lang="ru-RU" sz="2400" dirty="0">
              <a:ln>
                <a:solidFill>
                  <a:srgbClr val="19C0B8">
                    <a:alpha val="8000"/>
                  </a:srgbClr>
                </a:solidFill>
              </a:ln>
              <a:solidFill>
                <a:schemeClr val="accent1">
                  <a:alpha val="10000"/>
                </a:schemeClr>
              </a:solidFill>
              <a:latin typeface="a_FuturicaBlack" panose="020B0902020204090304" pitchFamily="3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157BED-BA10-4B9F-B781-DAFB022828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2374" y="1772178"/>
            <a:ext cx="4667250" cy="1552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109A81-2D10-46E0-B3D5-4010AB3DC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724" y="3970760"/>
            <a:ext cx="5924550" cy="1571625"/>
          </a:xfrm>
          <a:prstGeom prst="rect">
            <a:avLst/>
          </a:prstGeom>
        </p:spPr>
      </p:pic>
      <p:pic>
        <p:nvPicPr>
          <p:cNvPr id="7" name="Verification">
            <a:hlinkClick r:id="" action="ppaction://media"/>
            <a:extLst>
              <a:ext uri="{FF2B5EF4-FFF2-40B4-BE49-F238E27FC236}">
                <a16:creationId xmlns:a16="http://schemas.microsoft.com/office/drawing/2014/main" id="{DCE4E5A5-1D7E-4F24-ABF3-75CA294009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058399" y="1938866"/>
            <a:ext cx="609600" cy="609600"/>
          </a:xfrm>
          <a:prstGeom prst="rect">
            <a:avLst/>
          </a:prstGeom>
        </p:spPr>
      </p:pic>
      <p:pic>
        <p:nvPicPr>
          <p:cNvPr id="8" name="Validation">
            <a:hlinkClick r:id="" action="ppaction://media"/>
            <a:extLst>
              <a:ext uri="{FF2B5EF4-FFF2-40B4-BE49-F238E27FC236}">
                <a16:creationId xmlns:a16="http://schemas.microsoft.com/office/drawing/2014/main" id="{C2DF0250-16C6-4996-9622-BDA48924849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058399" y="4451772"/>
            <a:ext cx="609600" cy="609600"/>
          </a:xfrm>
          <a:prstGeom prst="rect">
            <a:avLst/>
          </a:prstGeom>
        </p:spPr>
      </p:pic>
      <p:pic>
        <p:nvPicPr>
          <p:cNvPr id="9" name="Rotaru">
            <a:hlinkClick r:id="" action="ppaction://media"/>
            <a:extLst>
              <a:ext uri="{FF2B5EF4-FFF2-40B4-BE49-F238E27FC236}">
                <a16:creationId xmlns:a16="http://schemas.microsoft.com/office/drawing/2014/main" id="{B8E50B62-4E82-486D-86F2-E8C11058F76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91199" y="588359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4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C44794-3E47-4B8F-847C-EF1660A56798}"/>
              </a:ext>
            </a:extLst>
          </p:cNvPr>
          <p:cNvSpPr/>
          <p:nvPr/>
        </p:nvSpPr>
        <p:spPr>
          <a:xfrm>
            <a:off x="701040" y="1516910"/>
            <a:ext cx="11020212" cy="209461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Verification </a:t>
            </a:r>
            <a:r>
              <a:rPr lang="en-US" sz="4000" dirty="0">
                <a:solidFill>
                  <a:schemeClr val="accent1"/>
                </a:solidFill>
              </a:rPr>
              <a:t>- </a:t>
            </a:r>
            <a:r>
              <a:rPr lang="en-US" sz="4000" u="sng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</a:rPr>
              <a:t>confirmation by examination and through provision of objective evidence</a:t>
            </a:r>
            <a:r>
              <a:rPr lang="en-US" sz="40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sz="4000" dirty="0">
                <a:solidFill>
                  <a:schemeClr val="accent1"/>
                </a:solidFill>
              </a:rPr>
              <a:t>that specified requirements have been fulfilled.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DE0F78-0C9F-42E8-8958-F5359279B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06658"/>
            <a:ext cx="1876213" cy="1321334"/>
          </a:xfrm>
          <a:prstGeom prst="rect">
            <a:avLst/>
          </a:prstGeom>
          <a:ln w="698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7AB163-ACF1-44AB-BE2B-AB561C243605}"/>
              </a:ext>
            </a:extLst>
          </p:cNvPr>
          <p:cNvSpPr/>
          <p:nvPr/>
        </p:nvSpPr>
        <p:spPr>
          <a:xfrm>
            <a:off x="701040" y="3793067"/>
            <a:ext cx="11020212" cy="267983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Validation </a:t>
            </a:r>
            <a:r>
              <a:rPr lang="en-US" sz="4000" dirty="0">
                <a:solidFill>
                  <a:schemeClr val="accent1"/>
                </a:solidFill>
              </a:rPr>
              <a:t>- </a:t>
            </a:r>
            <a:r>
              <a:rPr lang="en-US" sz="4000" u="sng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</a:rPr>
              <a:t>confirmation by examination and through provision of objective evidence</a:t>
            </a:r>
            <a:r>
              <a:rPr lang="en-US" sz="4000" dirty="0">
                <a:solidFill>
                  <a:schemeClr val="accent1"/>
                </a:solidFill>
              </a:rPr>
              <a:t> that the requirements for a specific intended use or application have been fulfilled.</a:t>
            </a:r>
          </a:p>
        </p:txBody>
      </p:sp>
      <p:pic>
        <p:nvPicPr>
          <p:cNvPr id="6" name="Rotaru">
            <a:hlinkClick r:id="" action="ppaction://media"/>
            <a:extLst>
              <a:ext uri="{FF2B5EF4-FFF2-40B4-BE49-F238E27FC236}">
                <a16:creationId xmlns:a16="http://schemas.microsoft.com/office/drawing/2014/main" id="{0C87B292-7191-4577-8CE8-1CA6B25718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610425" y="3850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522D97-9632-4694-8C7F-CFE5834B8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828675"/>
            <a:ext cx="7239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C44794-3E47-4B8F-847C-EF1660A56798}"/>
              </a:ext>
            </a:extLst>
          </p:cNvPr>
          <p:cNvSpPr/>
          <p:nvPr/>
        </p:nvSpPr>
        <p:spPr>
          <a:xfrm>
            <a:off x="585893" y="549194"/>
            <a:ext cx="5361093" cy="8054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ВЕРИФИКАЦИЯ</a:t>
            </a: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Процесс проверки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86C90CC-8FE7-4FE3-ACF3-58AAA9F7614D}"/>
              </a:ext>
            </a:extLst>
          </p:cNvPr>
          <p:cNvSpPr/>
          <p:nvPr/>
        </p:nvSpPr>
        <p:spPr>
          <a:xfrm>
            <a:off x="6245015" y="549194"/>
            <a:ext cx="5361093" cy="8054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ВАЛИДАЦИЯ</a:t>
            </a: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Процесс проверки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4C88E07-44E1-4AAA-A4DB-4A9CC4E87CDB}"/>
              </a:ext>
            </a:extLst>
          </p:cNvPr>
          <p:cNvSpPr/>
          <p:nvPr/>
        </p:nvSpPr>
        <p:spPr>
          <a:xfrm>
            <a:off x="531706" y="2332831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документацию, дизайн, архитектуру, код, тест-кейсы, чек-листы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506778C-672B-4A1E-A5E3-D723835B0A92}"/>
              </a:ext>
            </a:extLst>
          </p:cNvPr>
          <p:cNvSpPr/>
          <p:nvPr/>
        </p:nvSpPr>
        <p:spPr>
          <a:xfrm>
            <a:off x="6245011" y="2338645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конечный продукт (ПО)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8932DF6-5FD2-46A3-A155-E09F76DB5D15}"/>
              </a:ext>
            </a:extLst>
          </p:cNvPr>
          <p:cNvSpPr/>
          <p:nvPr/>
        </p:nvSpPr>
        <p:spPr>
          <a:xfrm>
            <a:off x="585891" y="3979052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на требования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756B96D-2DA1-4977-AA2C-82EE261DC1F2}"/>
              </a:ext>
            </a:extLst>
          </p:cNvPr>
          <p:cNvSpPr/>
          <p:nvPr/>
        </p:nvSpPr>
        <p:spPr>
          <a:xfrm>
            <a:off x="6245012" y="3979052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на потребности клиента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3EF71FB-8264-43CF-8098-044CAB860C19}"/>
              </a:ext>
            </a:extLst>
          </p:cNvPr>
          <p:cNvSpPr/>
          <p:nvPr/>
        </p:nvSpPr>
        <p:spPr>
          <a:xfrm>
            <a:off x="3415452" y="1615012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ЧТО ПРОВЕРЯЕМ?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154A9E9-BAC9-48AC-BE0E-AF3E60720C71}"/>
              </a:ext>
            </a:extLst>
          </p:cNvPr>
          <p:cNvSpPr/>
          <p:nvPr/>
        </p:nvSpPr>
        <p:spPr>
          <a:xfrm>
            <a:off x="3415452" y="3254474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НА ЧТО ОПИРАЕМСЯ?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ED7580A-6320-4BFD-88AA-BC4B72A9351A}"/>
              </a:ext>
            </a:extLst>
          </p:cNvPr>
          <p:cNvSpPr/>
          <p:nvPr/>
        </p:nvSpPr>
        <p:spPr>
          <a:xfrm>
            <a:off x="3415453" y="4926374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КАК ОСУЩЕСТВИТЬ?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6633E7A-21DC-456A-AEFE-3606D30F2A90}"/>
              </a:ext>
            </a:extLst>
          </p:cNvPr>
          <p:cNvSpPr/>
          <p:nvPr/>
        </p:nvSpPr>
        <p:spPr>
          <a:xfrm>
            <a:off x="585892" y="5660116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статическое тестирование – запуск кода не предполагается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058188F-EFE1-4A33-99E8-F730CE0B6A8B}"/>
              </a:ext>
            </a:extLst>
          </p:cNvPr>
          <p:cNvSpPr/>
          <p:nvPr/>
        </p:nvSpPr>
        <p:spPr>
          <a:xfrm>
            <a:off x="6245013" y="5650952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динамическое тестирование – включает в себя запуск кода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7269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C44794-3E47-4B8F-847C-EF1660A56798}"/>
              </a:ext>
            </a:extLst>
          </p:cNvPr>
          <p:cNvSpPr/>
          <p:nvPr/>
        </p:nvSpPr>
        <p:spPr>
          <a:xfrm>
            <a:off x="585893" y="549194"/>
            <a:ext cx="5361093" cy="8054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ВЕРИФИКАЦИЯ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86C90CC-8FE7-4FE3-ACF3-58AAA9F7614D}"/>
              </a:ext>
            </a:extLst>
          </p:cNvPr>
          <p:cNvSpPr/>
          <p:nvPr/>
        </p:nvSpPr>
        <p:spPr>
          <a:xfrm>
            <a:off x="6245015" y="549194"/>
            <a:ext cx="5361093" cy="8054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ВАЛИДАЦИЯ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8932DF6-5FD2-46A3-A155-E09F76DB5D15}"/>
              </a:ext>
            </a:extLst>
          </p:cNvPr>
          <p:cNvSpPr/>
          <p:nvPr/>
        </p:nvSpPr>
        <p:spPr>
          <a:xfrm>
            <a:off x="585891" y="1778594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удовлетворение требований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756B96D-2DA1-4977-AA2C-82EE261DC1F2}"/>
              </a:ext>
            </a:extLst>
          </p:cNvPr>
          <p:cNvSpPr/>
          <p:nvPr/>
        </p:nvSpPr>
        <p:spPr>
          <a:xfrm>
            <a:off x="2070488" y="3926357"/>
            <a:ext cx="2314269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рабочий элемент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6633E7A-21DC-456A-AEFE-3606D30F2A90}"/>
              </a:ext>
            </a:extLst>
          </p:cNvPr>
          <p:cNvSpPr/>
          <p:nvPr/>
        </p:nvSpPr>
        <p:spPr>
          <a:xfrm>
            <a:off x="585892" y="5459596"/>
            <a:ext cx="5361093" cy="74663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демонстрация того, как рабочий элемент соответствует установленным требования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058188F-EFE1-4A33-99E8-F730CE0B6A8B}"/>
              </a:ext>
            </a:extLst>
          </p:cNvPr>
          <p:cNvSpPr/>
          <p:nvPr/>
        </p:nvSpPr>
        <p:spPr>
          <a:xfrm>
            <a:off x="6245013" y="5459596"/>
            <a:ext cx="5361093" cy="73747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демонстрация того, как рабочий элемент может использоваться для решения задач клиента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06D127C-413A-4F01-8978-412856851AF6}"/>
              </a:ext>
            </a:extLst>
          </p:cNvPr>
          <p:cNvSpPr/>
          <p:nvPr/>
        </p:nvSpPr>
        <p:spPr>
          <a:xfrm>
            <a:off x="6245011" y="1788114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удовлетворение пользователя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1FAF85E-EFAE-40C7-9F86-51E0F2CF817A}"/>
              </a:ext>
            </a:extLst>
          </p:cNvPr>
          <p:cNvSpPr/>
          <p:nvPr/>
        </p:nvSpPr>
        <p:spPr>
          <a:xfrm>
            <a:off x="2084330" y="2976231"/>
            <a:ext cx="2314269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требования</a:t>
            </a:r>
            <a:endParaRPr lang="ru-RU" dirty="0">
              <a:ln>
                <a:solidFill>
                  <a:schemeClr val="accent1"/>
                </a:solidFill>
              </a:ln>
              <a:solidFill>
                <a:srgbClr val="19C0B8"/>
              </a:solidFill>
              <a:latin typeface="a_FuturicaBlack" panose="020B0902020204090304" pitchFamily="34" charset="-52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10853D8F-5F33-4632-B175-C197AE0F589D}"/>
              </a:ext>
            </a:extLst>
          </p:cNvPr>
          <p:cNvSpPr/>
          <p:nvPr/>
        </p:nvSpPr>
        <p:spPr>
          <a:xfrm>
            <a:off x="1549941" y="2606148"/>
            <a:ext cx="3355362" cy="2226414"/>
          </a:xfrm>
          <a:prstGeom prst="ellipse">
            <a:avLst/>
          </a:prstGeom>
          <a:noFill/>
          <a:ln w="889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blipFill>
                <a:blip r:embed="rId3">
                  <a:alphaModFix amt="45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2172C01C-FCE1-44D8-8463-534DCD86A18B}"/>
              </a:ext>
            </a:extLst>
          </p:cNvPr>
          <p:cNvSpPr/>
          <p:nvPr/>
        </p:nvSpPr>
        <p:spPr>
          <a:xfrm>
            <a:off x="2624531" y="3555290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408616A8-B334-4222-B85D-2326631D4CCD}"/>
              </a:ext>
            </a:extLst>
          </p:cNvPr>
          <p:cNvSpPr/>
          <p:nvPr/>
        </p:nvSpPr>
        <p:spPr>
          <a:xfrm rot="10800000">
            <a:off x="3479457" y="3544875"/>
            <a:ext cx="413173" cy="42951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400A91E-29C0-4F5E-AC49-392FB11678BB}"/>
              </a:ext>
            </a:extLst>
          </p:cNvPr>
          <p:cNvSpPr/>
          <p:nvPr/>
        </p:nvSpPr>
        <p:spPr>
          <a:xfrm>
            <a:off x="3558251" y="3467058"/>
            <a:ext cx="2314269" cy="546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accent1"/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тестирование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5649FB3-B213-4BD0-9A14-03077AD075DF}"/>
              </a:ext>
            </a:extLst>
          </p:cNvPr>
          <p:cNvSpPr/>
          <p:nvPr/>
        </p:nvSpPr>
        <p:spPr>
          <a:xfrm>
            <a:off x="7807246" y="3940640"/>
            <a:ext cx="2314269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рабочий элемент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8F6DE46-774C-407E-9E07-79BB26EBBCF8}"/>
              </a:ext>
            </a:extLst>
          </p:cNvPr>
          <p:cNvSpPr/>
          <p:nvPr/>
        </p:nvSpPr>
        <p:spPr>
          <a:xfrm>
            <a:off x="7821088" y="2990514"/>
            <a:ext cx="2314269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потребности пользователя</a:t>
            </a:r>
            <a:endParaRPr lang="ru-RU" dirty="0">
              <a:ln>
                <a:solidFill>
                  <a:schemeClr val="accent1"/>
                </a:solidFill>
              </a:ln>
              <a:solidFill>
                <a:srgbClr val="19C0B8"/>
              </a:solidFill>
              <a:latin typeface="a_FuturicaBlack" panose="020B0902020204090304" pitchFamily="34" charset="-52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4CE65F3-EDDF-4C95-A2F4-699EF5308391}"/>
              </a:ext>
            </a:extLst>
          </p:cNvPr>
          <p:cNvSpPr/>
          <p:nvPr/>
        </p:nvSpPr>
        <p:spPr>
          <a:xfrm>
            <a:off x="7286699" y="2620431"/>
            <a:ext cx="3355362" cy="2226414"/>
          </a:xfrm>
          <a:prstGeom prst="ellipse">
            <a:avLst/>
          </a:prstGeom>
          <a:noFill/>
          <a:ln w="889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blipFill>
                <a:blip r:embed="rId3">
                  <a:alphaModFix amt="45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AF88AA79-6B34-44EF-88E5-3A6F631A1180}"/>
              </a:ext>
            </a:extLst>
          </p:cNvPr>
          <p:cNvSpPr/>
          <p:nvPr/>
        </p:nvSpPr>
        <p:spPr>
          <a:xfrm>
            <a:off x="8361289" y="3569573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FEF669EE-C00D-4F4B-B0E9-AA14A966ED5E}"/>
              </a:ext>
            </a:extLst>
          </p:cNvPr>
          <p:cNvSpPr/>
          <p:nvPr/>
        </p:nvSpPr>
        <p:spPr>
          <a:xfrm rot="10800000">
            <a:off x="9216215" y="3559158"/>
            <a:ext cx="413173" cy="42951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0967986-D0DE-4CEA-94CB-A1D5B2DCEC86}"/>
              </a:ext>
            </a:extLst>
          </p:cNvPr>
          <p:cNvSpPr/>
          <p:nvPr/>
        </p:nvSpPr>
        <p:spPr>
          <a:xfrm>
            <a:off x="9291835" y="3496988"/>
            <a:ext cx="2314269" cy="546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accent1"/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тестирование</a:t>
            </a:r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8C18B7F4-174A-4580-BAA1-DFB078CDC582}"/>
              </a:ext>
            </a:extLst>
          </p:cNvPr>
          <p:cNvSpPr/>
          <p:nvPr/>
        </p:nvSpPr>
        <p:spPr>
          <a:xfrm>
            <a:off x="3059850" y="1398404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73C8E9B9-C8B5-438F-918C-6CCD22CC78BC}"/>
              </a:ext>
            </a:extLst>
          </p:cNvPr>
          <p:cNvSpPr/>
          <p:nvPr/>
        </p:nvSpPr>
        <p:spPr>
          <a:xfrm>
            <a:off x="8718979" y="1420455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52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2" grpId="0" animBg="1"/>
      <p:bldP spid="17" grpId="0" animBg="1"/>
      <p:bldP spid="18" grpId="0" animBg="1"/>
      <p:bldP spid="15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C44794-3E47-4B8F-847C-EF1660A56798}"/>
              </a:ext>
            </a:extLst>
          </p:cNvPr>
          <p:cNvSpPr/>
          <p:nvPr/>
        </p:nvSpPr>
        <p:spPr>
          <a:xfrm>
            <a:off x="585891" y="557147"/>
            <a:ext cx="11020213" cy="8054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ТРЕБОВАНИЕ</a:t>
            </a: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хочу, чтобы пользователь мог авторизоваться на сайте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8932DF6-5FD2-46A3-A155-E09F76DB5D15}"/>
              </a:ext>
            </a:extLst>
          </p:cNvPr>
          <p:cNvSpPr/>
          <p:nvPr/>
        </p:nvSpPr>
        <p:spPr>
          <a:xfrm>
            <a:off x="585893" y="4371905"/>
            <a:ext cx="5361093" cy="130495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проверяем, что страница есть, на ней есть поля и кнопки с нужными названиями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756B96D-2DA1-4977-AA2C-82EE261DC1F2}"/>
              </a:ext>
            </a:extLst>
          </p:cNvPr>
          <p:cNvSpPr/>
          <p:nvPr/>
        </p:nvSpPr>
        <p:spPr>
          <a:xfrm>
            <a:off x="6245013" y="4432249"/>
            <a:ext cx="5361093" cy="130495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пользователь может авторизоваться благодаря всему этому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154A9E9-BAC9-48AC-BE0E-AF3E60720C71}"/>
              </a:ext>
            </a:extLst>
          </p:cNvPr>
          <p:cNvSpPr/>
          <p:nvPr/>
        </p:nvSpPr>
        <p:spPr>
          <a:xfrm>
            <a:off x="585892" y="3634664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ВЕРИФИКАЦИЯ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BD1438A-23C3-479A-AB07-D5178B867E74}"/>
              </a:ext>
            </a:extLst>
          </p:cNvPr>
          <p:cNvSpPr/>
          <p:nvPr/>
        </p:nvSpPr>
        <p:spPr>
          <a:xfrm>
            <a:off x="585893" y="1966851"/>
            <a:ext cx="11020213" cy="157560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>
                  <a:solidFill>
                    <a:schemeClr val="accent1"/>
                  </a:solidFill>
                </a:ln>
                <a:solidFill>
                  <a:srgbClr val="19C0B8"/>
                </a:solidFill>
                <a:latin typeface="a_FuturicaBlack" panose="020B0902020204090304" pitchFamily="34" charset="-52"/>
              </a:rPr>
              <a:t>ДОКУМЕНТАЦИЯ</a:t>
            </a: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для того, чтобы он мог авторизоваться, должна быть реализована страница Логина пользователя с определёнными полями, кнопками и должны отправляться определённые запросы и возвращаться определённые ответы. 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CF745BA-36A7-4928-B47E-DAA42BD77A77}"/>
              </a:ext>
            </a:extLst>
          </p:cNvPr>
          <p:cNvSpPr/>
          <p:nvPr/>
        </p:nvSpPr>
        <p:spPr>
          <a:xfrm>
            <a:off x="6245013" y="3684120"/>
            <a:ext cx="5361093" cy="5461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1"/>
                </a:solidFill>
                <a:latin typeface="a_FuturicaBlack" panose="020B0902020204090304" pitchFamily="34" charset="-52"/>
              </a:rPr>
              <a:t>ВАЛИДАЦИЯ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979EBC54-6AA7-42E3-AEAF-6D203FE538F1}"/>
              </a:ext>
            </a:extLst>
          </p:cNvPr>
          <p:cNvSpPr/>
          <p:nvPr/>
        </p:nvSpPr>
        <p:spPr>
          <a:xfrm>
            <a:off x="3059851" y="4230237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FC723D8F-DC98-45FD-A744-55233435D858}"/>
              </a:ext>
            </a:extLst>
          </p:cNvPr>
          <p:cNvSpPr/>
          <p:nvPr/>
        </p:nvSpPr>
        <p:spPr>
          <a:xfrm>
            <a:off x="8718972" y="4281037"/>
            <a:ext cx="413173" cy="429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9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  <p:bldP spid="15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395</Words>
  <Application>Microsoft Macintosh PowerPoint</Application>
  <PresentationFormat>Widescreen</PresentationFormat>
  <Paragraphs>64</Paragraphs>
  <Slides>11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a_FuturicaBlack</vt:lpstr>
      <vt:lpstr>Arial</vt:lpstr>
      <vt:lpstr>Calibri</vt:lpstr>
      <vt:lpstr>Calibri Light</vt:lpstr>
      <vt:lpstr>Resident Evil 7(RUS BY LYAJKA)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Author 1</cp:lastModifiedBy>
  <cp:revision>38</cp:revision>
  <dcterms:created xsi:type="dcterms:W3CDTF">2022-02-02T12:44:02Z</dcterms:created>
  <dcterms:modified xsi:type="dcterms:W3CDTF">2022-03-22T10:04:11Z</dcterms:modified>
  <cp:category/>
</cp:coreProperties>
</file>