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78" r:id="rId2"/>
    <p:sldId id="279" r:id="rId3"/>
    <p:sldId id="476" r:id="rId4"/>
    <p:sldId id="664" r:id="rId5"/>
    <p:sldId id="300" r:id="rId6"/>
    <p:sldId id="301" r:id="rId7"/>
    <p:sldId id="627" r:id="rId8"/>
    <p:sldId id="628" r:id="rId9"/>
    <p:sldId id="736" r:id="rId10"/>
    <p:sldId id="735" r:id="rId11"/>
    <p:sldId id="312" r:id="rId12"/>
    <p:sldId id="426" r:id="rId13"/>
    <p:sldId id="427" r:id="rId14"/>
    <p:sldId id="429" r:id="rId15"/>
    <p:sldId id="733" r:id="rId16"/>
    <p:sldId id="734" r:id="rId17"/>
    <p:sldId id="720" r:id="rId18"/>
    <p:sldId id="721" r:id="rId19"/>
    <p:sldId id="722" r:id="rId20"/>
    <p:sldId id="723" r:id="rId21"/>
    <p:sldId id="724" r:id="rId22"/>
    <p:sldId id="725" r:id="rId23"/>
    <p:sldId id="726" r:id="rId24"/>
    <p:sldId id="635" r:id="rId25"/>
    <p:sldId id="687" r:id="rId26"/>
    <p:sldId id="700" r:id="rId27"/>
    <p:sldId id="701" r:id="rId28"/>
    <p:sldId id="737" r:id="rId29"/>
    <p:sldId id="702" r:id="rId30"/>
    <p:sldId id="703" r:id="rId31"/>
    <p:sldId id="704" r:id="rId32"/>
    <p:sldId id="705" r:id="rId33"/>
    <p:sldId id="706" r:id="rId34"/>
    <p:sldId id="707" r:id="rId35"/>
    <p:sldId id="708" r:id="rId36"/>
    <p:sldId id="709" r:id="rId37"/>
    <p:sldId id="688" r:id="rId38"/>
    <p:sldId id="732" r:id="rId39"/>
    <p:sldId id="692" r:id="rId40"/>
    <p:sldId id="738" r:id="rId41"/>
    <p:sldId id="739" r:id="rId42"/>
    <p:sldId id="712" r:id="rId43"/>
    <p:sldId id="713" r:id="rId44"/>
    <p:sldId id="728" r:id="rId45"/>
    <p:sldId id="690" r:id="rId46"/>
    <p:sldId id="715" r:id="rId47"/>
    <p:sldId id="716" r:id="rId48"/>
    <p:sldId id="717" r:id="rId49"/>
    <p:sldId id="691" r:id="rId50"/>
    <p:sldId id="718" r:id="rId51"/>
    <p:sldId id="719" r:id="rId52"/>
    <p:sldId id="430" r:id="rId53"/>
    <p:sldId id="731" r:id="rId54"/>
    <p:sldId id="433" r:id="rId55"/>
    <p:sldId id="436" r:id="rId56"/>
    <p:sldId id="445" r:id="rId57"/>
    <p:sldId id="479" r:id="rId58"/>
    <p:sldId id="484" r:id="rId59"/>
    <p:sldId id="665" r:id="rId60"/>
    <p:sldId id="729" r:id="rId61"/>
    <p:sldId id="730" r:id="rId62"/>
    <p:sldId id="500" r:id="rId63"/>
    <p:sldId id="448" r:id="rId64"/>
    <p:sldId id="449" r:id="rId65"/>
    <p:sldId id="454" r:id="rId66"/>
    <p:sldId id="455" r:id="rId67"/>
    <p:sldId id="462" r:id="rId68"/>
    <p:sldId id="463" r:id="rId69"/>
    <p:sldId id="464" r:id="rId70"/>
    <p:sldId id="465" r:id="rId71"/>
    <p:sldId id="666" r:id="rId72"/>
    <p:sldId id="667" r:id="rId73"/>
    <p:sldId id="668" r:id="rId74"/>
    <p:sldId id="669" r:id="rId75"/>
    <p:sldId id="670" r:id="rId76"/>
    <p:sldId id="671" r:id="rId77"/>
    <p:sldId id="672" r:id="rId78"/>
    <p:sldId id="673" r:id="rId79"/>
    <p:sldId id="674" r:id="rId80"/>
    <p:sldId id="675" r:id="rId81"/>
    <p:sldId id="676" r:id="rId82"/>
    <p:sldId id="677" r:id="rId83"/>
    <p:sldId id="678" r:id="rId84"/>
    <p:sldId id="679" r:id="rId85"/>
    <p:sldId id="680" r:id="rId86"/>
    <p:sldId id="681" r:id="rId87"/>
    <p:sldId id="682" r:id="rId88"/>
    <p:sldId id="683" r:id="rId89"/>
    <p:sldId id="684" r:id="rId90"/>
    <p:sldId id="685" r:id="rId91"/>
    <p:sldId id="686" r:id="rId92"/>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181" algn="l" rtl="0" fontAlgn="base">
      <a:spcBef>
        <a:spcPct val="0"/>
      </a:spcBef>
      <a:spcAft>
        <a:spcPct val="0"/>
      </a:spcAft>
      <a:defRPr kern="1200">
        <a:solidFill>
          <a:schemeClr val="tx1"/>
        </a:solidFill>
        <a:latin typeface="Arial" charset="0"/>
        <a:ea typeface="+mn-ea"/>
        <a:cs typeface="+mn-cs"/>
      </a:defRPr>
    </a:lvl2pPr>
    <a:lvl3pPr marL="914361" algn="l" rtl="0" fontAlgn="base">
      <a:spcBef>
        <a:spcPct val="0"/>
      </a:spcBef>
      <a:spcAft>
        <a:spcPct val="0"/>
      </a:spcAft>
      <a:defRPr kern="1200">
        <a:solidFill>
          <a:schemeClr val="tx1"/>
        </a:solidFill>
        <a:latin typeface="Arial" charset="0"/>
        <a:ea typeface="+mn-ea"/>
        <a:cs typeface="+mn-cs"/>
      </a:defRPr>
    </a:lvl3pPr>
    <a:lvl4pPr marL="1371543" algn="l" rtl="0" fontAlgn="base">
      <a:spcBef>
        <a:spcPct val="0"/>
      </a:spcBef>
      <a:spcAft>
        <a:spcPct val="0"/>
      </a:spcAft>
      <a:defRPr kern="1200">
        <a:solidFill>
          <a:schemeClr val="tx1"/>
        </a:solidFill>
        <a:latin typeface="Arial" charset="0"/>
        <a:ea typeface="+mn-ea"/>
        <a:cs typeface="+mn-cs"/>
      </a:defRPr>
    </a:lvl4pPr>
    <a:lvl5pPr marL="1828724" algn="l" rtl="0" fontAlgn="base">
      <a:spcBef>
        <a:spcPct val="0"/>
      </a:spcBef>
      <a:spcAft>
        <a:spcPct val="0"/>
      </a:spcAft>
      <a:defRPr kern="1200">
        <a:solidFill>
          <a:schemeClr val="tx1"/>
        </a:solidFill>
        <a:latin typeface="Arial" charset="0"/>
        <a:ea typeface="+mn-ea"/>
        <a:cs typeface="+mn-cs"/>
      </a:defRPr>
    </a:lvl5pPr>
    <a:lvl6pPr marL="2285905" algn="l" defTabSz="914361" rtl="0" eaLnBrk="1" latinLnBrk="0" hangingPunct="1">
      <a:defRPr kern="1200">
        <a:solidFill>
          <a:schemeClr val="tx1"/>
        </a:solidFill>
        <a:latin typeface="Arial" charset="0"/>
        <a:ea typeface="+mn-ea"/>
        <a:cs typeface="+mn-cs"/>
      </a:defRPr>
    </a:lvl6pPr>
    <a:lvl7pPr marL="2743085" algn="l" defTabSz="914361" rtl="0" eaLnBrk="1" latinLnBrk="0" hangingPunct="1">
      <a:defRPr kern="1200">
        <a:solidFill>
          <a:schemeClr val="tx1"/>
        </a:solidFill>
        <a:latin typeface="Arial" charset="0"/>
        <a:ea typeface="+mn-ea"/>
        <a:cs typeface="+mn-cs"/>
      </a:defRPr>
    </a:lvl7pPr>
    <a:lvl8pPr marL="3200267" algn="l" defTabSz="914361" rtl="0" eaLnBrk="1" latinLnBrk="0" hangingPunct="1">
      <a:defRPr kern="1200">
        <a:solidFill>
          <a:schemeClr val="tx1"/>
        </a:solidFill>
        <a:latin typeface="Arial" charset="0"/>
        <a:ea typeface="+mn-ea"/>
        <a:cs typeface="+mn-cs"/>
      </a:defRPr>
    </a:lvl8pPr>
    <a:lvl9pPr marL="3657448" algn="l" defTabSz="914361"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403" autoAdjust="0"/>
  </p:normalViewPr>
  <p:slideViewPr>
    <p:cSldViewPr>
      <p:cViewPr varScale="1">
        <p:scale>
          <a:sx n="56" d="100"/>
          <a:sy n="56" d="100"/>
        </p:scale>
        <p:origin x="-1188" y="-84"/>
      </p:cViewPr>
      <p:guideLst>
        <p:guide orient="horz" pos="2160"/>
        <p:guide pos="3839"/>
      </p:guideLst>
    </p:cSldViewPr>
  </p:slideViewPr>
  <p:outlineViewPr>
    <p:cViewPr>
      <p:scale>
        <a:sx n="33" d="100"/>
        <a:sy n="33" d="100"/>
      </p:scale>
      <p:origin x="0" y="144456"/>
    </p:cViewPr>
  </p:outlineViewPr>
  <p:notesTextViewPr>
    <p:cViewPr>
      <p:scale>
        <a:sx n="100" d="100"/>
        <a:sy n="100" d="100"/>
      </p:scale>
      <p:origin x="0" y="0"/>
    </p:cViewPr>
  </p:notesTextViewPr>
  <p:sorterViewPr>
    <p:cViewPr>
      <p:scale>
        <a:sx n="90" d="100"/>
        <a:sy n="90" d="100"/>
      </p:scale>
      <p:origin x="0" y="227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E1BF7E55-6FCD-401C-953C-D355756FEF2B}" type="datetimeFigureOut">
              <a:rPr lang="de-DE"/>
              <a:pPr>
                <a:defRPr/>
              </a:pPr>
              <a:t>25.10.2014</a:t>
            </a:fld>
            <a:endParaRPr lang="de-DE"/>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de-DE" noProof="0" smtClean="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DF7F98B1-F230-4360-9A6A-56D33C48BFF0}" type="slidenum">
              <a:rPr lang="en-US"/>
              <a:pPr>
                <a:defRPr/>
              </a:pPr>
              <a:t>‹#›</a:t>
            </a:fld>
            <a:endParaRPr lang="de-DE"/>
          </a:p>
        </p:txBody>
      </p:sp>
    </p:spTree>
    <p:extLst>
      <p:ext uri="{BB962C8B-B14F-4D97-AF65-F5344CB8AC3E}">
        <p14:creationId xmlns:p14="http://schemas.microsoft.com/office/powerpoint/2010/main" val="1629913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1" algn="l" rtl="0" eaLnBrk="0" fontAlgn="base" hangingPunct="0">
      <a:spcBef>
        <a:spcPct val="30000"/>
      </a:spcBef>
      <a:spcAft>
        <a:spcPct val="0"/>
      </a:spcAft>
      <a:defRPr sz="1200" kern="1200">
        <a:solidFill>
          <a:schemeClr val="tx1"/>
        </a:solidFill>
        <a:latin typeface="+mn-lt"/>
        <a:ea typeface="+mn-ea"/>
        <a:cs typeface="+mn-cs"/>
      </a:defRPr>
    </a:lvl2pPr>
    <a:lvl3pPr marL="914361" algn="l" rtl="0" eaLnBrk="0" fontAlgn="base" hangingPunct="0">
      <a:spcBef>
        <a:spcPct val="30000"/>
      </a:spcBef>
      <a:spcAft>
        <a:spcPct val="0"/>
      </a:spcAft>
      <a:defRPr sz="1200" kern="1200">
        <a:solidFill>
          <a:schemeClr val="tx1"/>
        </a:solidFill>
        <a:latin typeface="+mn-lt"/>
        <a:ea typeface="+mn-ea"/>
        <a:cs typeface="+mn-cs"/>
      </a:defRPr>
    </a:lvl3pPr>
    <a:lvl4pPr marL="1371543" algn="l" rtl="0" eaLnBrk="0" fontAlgn="base" hangingPunct="0">
      <a:spcBef>
        <a:spcPct val="30000"/>
      </a:spcBef>
      <a:spcAft>
        <a:spcPct val="0"/>
      </a:spcAft>
      <a:defRPr sz="1200" kern="1200">
        <a:solidFill>
          <a:schemeClr val="tx1"/>
        </a:solidFill>
        <a:latin typeface="+mn-lt"/>
        <a:ea typeface="+mn-ea"/>
        <a:cs typeface="+mn-cs"/>
      </a:defRPr>
    </a:lvl4pPr>
    <a:lvl5pPr marL="1828724" algn="l" rtl="0" eaLnBrk="0" fontAlgn="base" hangingPunct="0">
      <a:spcBef>
        <a:spcPct val="30000"/>
      </a:spcBef>
      <a:spcAft>
        <a:spcPct val="0"/>
      </a:spcAft>
      <a:defRPr sz="12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mappedinisrael.com/"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medium.com/p/72c6f8bec7df" TargetMode="External"/><Relationship Id="rId4" Type="http://schemas.openxmlformats.org/officeDocument/2006/relationships/hyperlink" Target="http://www.kinvey.com/blog/2455/the-boston-startup-map-visualizing-the-citys-tech-scen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blakemasters.com/post/21869934240/peter-thiels-cs183-startup-class-7-notes-essay"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39F4331-82B4-42A6-A141-7D49C13B69B5}" type="slidenum">
              <a:rPr lang="ar-SA" sz="1200">
                <a:latin typeface="Times" pitchFamily="18" charset="0"/>
              </a:rPr>
              <a:pPr algn="r"/>
              <a:t>1</a:t>
            </a:fld>
            <a:endParaRPr lang="en-US" sz="1200">
              <a:latin typeface="Times" pitchFamily="18" charset="0"/>
              <a:cs typeface="Arial" charset="0"/>
            </a:endParaRPr>
          </a:p>
        </p:txBody>
      </p:sp>
      <p:sp>
        <p:nvSpPr>
          <p:cNvPr id="14029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2147260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547557A-DC87-43B8-85D5-81D70381E92F}" type="slidenum">
              <a:rPr lang="ar-SA" sz="1200">
                <a:latin typeface="Times" pitchFamily="18" charset="0"/>
              </a:rPr>
              <a:pPr algn="r"/>
              <a:t>10</a:t>
            </a:fld>
            <a:endParaRPr lang="en-US" sz="1200">
              <a:latin typeface="Times" pitchFamily="18" charset="0"/>
              <a:cs typeface="Arial" charset="0"/>
            </a:endParaRPr>
          </a:p>
        </p:txBody>
      </p:sp>
      <p:sp>
        <p:nvSpPr>
          <p:cNvPr id="1720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dirty="0" smtClean="0"/>
          </a:p>
        </p:txBody>
      </p:sp>
    </p:spTree>
    <p:extLst>
      <p:ext uri="{BB962C8B-B14F-4D97-AF65-F5344CB8AC3E}">
        <p14:creationId xmlns:p14="http://schemas.microsoft.com/office/powerpoint/2010/main" val="297915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3FBB02-1D1B-4F9A-8E23-D5476CDD8AC6}" type="slidenum">
              <a:rPr lang="ar-SA" sz="1200">
                <a:latin typeface="Times" pitchFamily="18" charset="0"/>
              </a:rPr>
              <a:pPr algn="r"/>
              <a:t>11</a:t>
            </a:fld>
            <a:endParaRPr lang="en-US" sz="1200">
              <a:latin typeface="Times" pitchFamily="18" charset="0"/>
              <a:cs typeface="Arial" charset="0"/>
            </a:endParaRPr>
          </a:p>
        </p:txBody>
      </p:sp>
      <p:sp>
        <p:nvSpPr>
          <p:cNvPr id="1812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DEAA65B-36EF-44E3-8699-3CF95CCB8DD0}" type="slidenum">
              <a:rPr lang="ar-SA" sz="1200">
                <a:latin typeface="Times" pitchFamily="18" charset="0"/>
              </a:rPr>
              <a:pPr algn="r"/>
              <a:t>11</a:t>
            </a:fld>
            <a:endParaRPr lang="en-US" sz="1200">
              <a:latin typeface="Times" pitchFamily="18" charset="0"/>
              <a:cs typeface="Arial" charset="0"/>
            </a:endParaRPr>
          </a:p>
        </p:txBody>
      </p:sp>
      <p:sp>
        <p:nvSpPr>
          <p:cNvPr id="1812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18828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C3EB61A-DB70-4860-AFC4-CC4686695621}" type="slidenum">
              <a:rPr lang="ar-SA" sz="1200">
                <a:latin typeface="Times" pitchFamily="18" charset="0"/>
              </a:rPr>
              <a:pPr algn="r"/>
              <a:t>12</a:t>
            </a:fld>
            <a:endParaRPr lang="en-US" sz="1200">
              <a:latin typeface="Times" pitchFamily="18" charset="0"/>
              <a:cs typeface="Arial" charset="0"/>
            </a:endParaRPr>
          </a:p>
        </p:txBody>
      </p:sp>
      <p:sp>
        <p:nvSpPr>
          <p:cNvPr id="1863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09805D3-9782-4C3A-ACC5-08DC2F3CFB6D}" type="slidenum">
              <a:rPr lang="ar-SA" sz="1200">
                <a:latin typeface="Times" pitchFamily="18" charset="0"/>
              </a:rPr>
              <a:pPr algn="r"/>
              <a:t>12</a:t>
            </a:fld>
            <a:endParaRPr lang="en-US" sz="1200">
              <a:latin typeface="Times" pitchFamily="18" charset="0"/>
              <a:cs typeface="Arial" charset="0"/>
            </a:endParaRPr>
          </a:p>
        </p:txBody>
      </p:sp>
      <p:sp>
        <p:nvSpPr>
          <p:cNvPr id="18637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457543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0DDDB27-6B47-4FD2-9166-49A5DE24DAED}" type="slidenum">
              <a:rPr lang="ar-SA" sz="1200">
                <a:latin typeface="Times" pitchFamily="18" charset="0"/>
              </a:rPr>
              <a:pPr algn="r"/>
              <a:t>13</a:t>
            </a:fld>
            <a:endParaRPr lang="en-US" sz="1200">
              <a:latin typeface="Times" pitchFamily="18" charset="0"/>
              <a:cs typeface="Arial" charset="0"/>
            </a:endParaRPr>
          </a:p>
        </p:txBody>
      </p:sp>
      <p:sp>
        <p:nvSpPr>
          <p:cNvPr id="18739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7F47EB0-73C9-45C9-8DC8-50A34FC60E7E}" type="slidenum">
              <a:rPr lang="ar-SA" sz="1200">
                <a:latin typeface="Times" pitchFamily="18" charset="0"/>
              </a:rPr>
              <a:pPr algn="r"/>
              <a:t>13</a:t>
            </a:fld>
            <a:endParaRPr lang="en-US" sz="1200">
              <a:latin typeface="Times" pitchFamily="18" charset="0"/>
              <a:cs typeface="Arial" charset="0"/>
            </a:endParaRPr>
          </a:p>
        </p:txBody>
      </p:sp>
      <p:sp>
        <p:nvSpPr>
          <p:cNvPr id="187396"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80044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F0CBE35-69DF-417F-9E45-EFA31154250E}" type="slidenum">
              <a:rPr lang="ar-SA" sz="1200">
                <a:latin typeface="Times" pitchFamily="18" charset="0"/>
              </a:rPr>
              <a:pPr algn="r"/>
              <a:t>14</a:t>
            </a:fld>
            <a:endParaRPr lang="en-US" sz="1200">
              <a:latin typeface="Times" pitchFamily="18" charset="0"/>
              <a:cs typeface="Arial" charset="0"/>
            </a:endParaRPr>
          </a:p>
        </p:txBody>
      </p:sp>
      <p:sp>
        <p:nvSpPr>
          <p:cNvPr id="18944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9D29F30-1CEF-4EA1-A934-74EF86B6CC90}" type="slidenum">
              <a:rPr lang="ar-SA" sz="1200">
                <a:latin typeface="Times" pitchFamily="18" charset="0"/>
              </a:rPr>
              <a:pPr algn="r"/>
              <a:t>14</a:t>
            </a:fld>
            <a:endParaRPr lang="en-US" sz="1200">
              <a:latin typeface="Times" pitchFamily="18" charset="0"/>
              <a:cs typeface="Arial" charset="0"/>
            </a:endParaRPr>
          </a:p>
        </p:txBody>
      </p:sp>
      <p:sp>
        <p:nvSpPr>
          <p:cNvPr id="18944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6317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3FBB02-1D1B-4F9A-8E23-D5476CDD8AC6}" type="slidenum">
              <a:rPr lang="ar-SA" sz="1200">
                <a:latin typeface="Times" pitchFamily="18" charset="0"/>
              </a:rPr>
              <a:pPr algn="r"/>
              <a:t>15</a:t>
            </a:fld>
            <a:endParaRPr lang="en-US" sz="1200">
              <a:latin typeface="Times" pitchFamily="18" charset="0"/>
              <a:cs typeface="Arial" charset="0"/>
            </a:endParaRPr>
          </a:p>
        </p:txBody>
      </p:sp>
      <p:sp>
        <p:nvSpPr>
          <p:cNvPr id="1812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DEAA65B-36EF-44E3-8699-3CF95CCB8DD0}" type="slidenum">
              <a:rPr lang="ar-SA" sz="1200">
                <a:latin typeface="Times" pitchFamily="18" charset="0"/>
              </a:rPr>
              <a:pPr algn="r"/>
              <a:t>15</a:t>
            </a:fld>
            <a:endParaRPr lang="en-US" sz="1200">
              <a:latin typeface="Times" pitchFamily="18" charset="0"/>
              <a:cs typeface="Arial" charset="0"/>
            </a:endParaRPr>
          </a:p>
        </p:txBody>
      </p:sp>
      <p:sp>
        <p:nvSpPr>
          <p:cNvPr id="1812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18828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3FBB02-1D1B-4F9A-8E23-D5476CDD8AC6}" type="slidenum">
              <a:rPr lang="ar-SA" sz="1200">
                <a:latin typeface="Times" pitchFamily="18" charset="0"/>
              </a:rPr>
              <a:pPr algn="r"/>
              <a:t>16</a:t>
            </a:fld>
            <a:endParaRPr lang="en-US" sz="1200">
              <a:latin typeface="Times" pitchFamily="18" charset="0"/>
              <a:cs typeface="Arial" charset="0"/>
            </a:endParaRPr>
          </a:p>
        </p:txBody>
      </p:sp>
      <p:sp>
        <p:nvSpPr>
          <p:cNvPr id="1812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DEAA65B-36EF-44E3-8699-3CF95CCB8DD0}" type="slidenum">
              <a:rPr lang="ar-SA" sz="1200">
                <a:latin typeface="Times" pitchFamily="18" charset="0"/>
              </a:rPr>
              <a:pPr algn="r"/>
              <a:t>16</a:t>
            </a:fld>
            <a:endParaRPr lang="en-US" sz="1200">
              <a:latin typeface="Times" pitchFamily="18" charset="0"/>
              <a:cs typeface="Arial" charset="0"/>
            </a:endParaRPr>
          </a:p>
        </p:txBody>
      </p:sp>
      <p:sp>
        <p:nvSpPr>
          <p:cNvPr id="1812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18828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375FDFE0-8ACD-4039-965F-4C4DD5892B3C}" type="slidenum">
              <a:rPr lang="ar-SA" sz="1200">
                <a:latin typeface="Times" pitchFamily="18" charset="0"/>
              </a:rPr>
              <a:pPr algn="r"/>
              <a:t>20</a:t>
            </a:fld>
            <a:endParaRPr lang="en-US" sz="1200">
              <a:latin typeface="Times" pitchFamily="18" charset="0"/>
              <a:cs typeface="Arial" charset="0"/>
            </a:endParaRPr>
          </a:p>
        </p:txBody>
      </p:sp>
      <p:sp>
        <p:nvSpPr>
          <p:cNvPr id="18227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8EBA01B-CC07-4572-9351-D3148E0B4D5E}" type="slidenum">
              <a:rPr lang="ar-SA" sz="1200">
                <a:latin typeface="Times" pitchFamily="18" charset="0"/>
              </a:rPr>
              <a:pPr algn="r"/>
              <a:t>20</a:t>
            </a:fld>
            <a:endParaRPr lang="en-US" sz="1200">
              <a:latin typeface="Times" pitchFamily="18" charset="0"/>
              <a:cs typeface="Arial" charset="0"/>
            </a:endParaRPr>
          </a:p>
        </p:txBody>
      </p:sp>
      <p:sp>
        <p:nvSpPr>
          <p:cNvPr id="182276"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67020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FB5AEC2-B9B5-4192-94A7-0089E47488B0}" type="slidenum">
              <a:rPr lang="ar-SA" sz="1200">
                <a:latin typeface="Times" pitchFamily="18" charset="0"/>
              </a:rPr>
              <a:pPr algn="r"/>
              <a:t>21</a:t>
            </a:fld>
            <a:endParaRPr lang="en-US" sz="1200">
              <a:latin typeface="Times" pitchFamily="18" charset="0"/>
              <a:cs typeface="Arial" charset="0"/>
            </a:endParaRPr>
          </a:p>
        </p:txBody>
      </p:sp>
      <p:sp>
        <p:nvSpPr>
          <p:cNvPr id="18329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52D5C70-06E4-4C85-A542-6F76E54E7EDA}" type="slidenum">
              <a:rPr lang="ar-SA" sz="1200">
                <a:latin typeface="Times" pitchFamily="18" charset="0"/>
              </a:rPr>
              <a:pPr algn="r"/>
              <a:t>21</a:t>
            </a:fld>
            <a:endParaRPr lang="en-US" sz="1200">
              <a:latin typeface="Times" pitchFamily="18" charset="0"/>
              <a:cs typeface="Arial" charset="0"/>
            </a:endParaRPr>
          </a:p>
        </p:txBody>
      </p:sp>
      <p:sp>
        <p:nvSpPr>
          <p:cNvPr id="18330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30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869805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F7FDE403-C6FF-454F-9963-7E8F419E51C2}" type="slidenum">
              <a:rPr lang="ar-SA" sz="1200">
                <a:latin typeface="Times" pitchFamily="18" charset="0"/>
              </a:rPr>
              <a:pPr algn="r"/>
              <a:t>22</a:t>
            </a:fld>
            <a:endParaRPr lang="en-US" sz="1200">
              <a:latin typeface="Times" pitchFamily="18" charset="0"/>
              <a:cs typeface="Arial" charset="0"/>
            </a:endParaRPr>
          </a:p>
        </p:txBody>
      </p:sp>
      <p:sp>
        <p:nvSpPr>
          <p:cNvPr id="18432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61DEC8E7-0561-4909-8C9F-07031B1BE100}" type="slidenum">
              <a:rPr lang="ar-SA" sz="1200">
                <a:latin typeface="Times" pitchFamily="18" charset="0"/>
              </a:rPr>
              <a:pPr algn="r"/>
              <a:t>22</a:t>
            </a:fld>
            <a:endParaRPr lang="en-US" sz="1200">
              <a:latin typeface="Times" pitchFamily="18" charset="0"/>
              <a:cs typeface="Arial" charset="0"/>
            </a:endParaRPr>
          </a:p>
        </p:txBody>
      </p:sp>
      <p:sp>
        <p:nvSpPr>
          <p:cNvPr id="18432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98109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44A17BD-25D2-4400-968E-A38199B93FE8}" type="slidenum">
              <a:rPr lang="ar-SA" sz="1200">
                <a:latin typeface="Times" pitchFamily="18" charset="0"/>
              </a:rPr>
              <a:pPr algn="r"/>
              <a:t>2</a:t>
            </a:fld>
            <a:endParaRPr lang="en-US" sz="1200">
              <a:latin typeface="Times" pitchFamily="18" charset="0"/>
              <a:cs typeface="Arial" charset="0"/>
            </a:endParaRPr>
          </a:p>
        </p:txBody>
      </p:sp>
      <p:sp>
        <p:nvSpPr>
          <p:cNvPr id="14131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766230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7480EF1-18E9-484F-9CB6-FA7BF001911F}" type="slidenum">
              <a:rPr lang="ar-SA" sz="1200">
                <a:latin typeface="Times" pitchFamily="18" charset="0"/>
              </a:rPr>
              <a:pPr algn="r"/>
              <a:t>23</a:t>
            </a:fld>
            <a:endParaRPr lang="en-US" sz="1200">
              <a:latin typeface="Times" pitchFamily="18" charset="0"/>
              <a:cs typeface="Arial" charset="0"/>
            </a:endParaRPr>
          </a:p>
        </p:txBody>
      </p:sp>
      <p:sp>
        <p:nvSpPr>
          <p:cNvPr id="18534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D599485-79B8-412A-82C5-898E5A651E99}" type="slidenum">
              <a:rPr lang="ar-SA" sz="1200">
                <a:latin typeface="Times" pitchFamily="18" charset="0"/>
              </a:rPr>
              <a:pPr algn="r"/>
              <a:t>23</a:t>
            </a:fld>
            <a:endParaRPr lang="en-US" sz="1200">
              <a:latin typeface="Times" pitchFamily="18" charset="0"/>
              <a:cs typeface="Arial" charset="0"/>
            </a:endParaRPr>
          </a:p>
        </p:txBody>
      </p:sp>
      <p:sp>
        <p:nvSpPr>
          <p:cNvPr id="18534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04158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C0E367D-6654-4219-BC7E-F0B7910C4F0E}" type="slidenum">
              <a:rPr lang="ar-SA" sz="1200">
                <a:latin typeface="Times" pitchFamily="18" charset="0"/>
              </a:rPr>
              <a:pPr algn="r"/>
              <a:t>24</a:t>
            </a:fld>
            <a:endParaRPr lang="en-US" sz="1200">
              <a:latin typeface="Times" pitchFamily="18" charset="0"/>
              <a:cs typeface="Arial" charset="0"/>
            </a:endParaRPr>
          </a:p>
        </p:txBody>
      </p:sp>
      <p:sp>
        <p:nvSpPr>
          <p:cNvPr id="25600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4B6422D-FA30-4E61-ACC5-BB95BEFADD49}" type="slidenum">
              <a:rPr lang="ar-SA" sz="1200">
                <a:latin typeface="Times" pitchFamily="18" charset="0"/>
              </a:rPr>
              <a:pPr algn="r"/>
              <a:t>24</a:t>
            </a:fld>
            <a:endParaRPr lang="en-US" sz="1200">
              <a:latin typeface="Times" pitchFamily="18" charset="0"/>
              <a:cs typeface="Arial" charset="0"/>
            </a:endParaRPr>
          </a:p>
        </p:txBody>
      </p:sp>
      <p:sp>
        <p:nvSpPr>
          <p:cNvPr id="25600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r>
              <a:rPr lang="en-US" sz="1200" i="1" kern="1200" dirty="0" smtClean="0">
                <a:solidFill>
                  <a:schemeClr val="tx1"/>
                </a:solidFill>
                <a:effectLst/>
                <a:latin typeface="+mn-lt"/>
                <a:ea typeface="+mn-ea"/>
                <a:cs typeface="+mn-cs"/>
              </a:rPr>
              <a:t>How do developers talk? Two stories from Achievers:</a:t>
            </a:r>
            <a:endParaRPr lang="en-CA"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CA" sz="1200" kern="1200" dirty="0" smtClean="0">
              <a:solidFill>
                <a:schemeClr val="tx1"/>
              </a:solidFill>
              <a:effectLst/>
              <a:latin typeface="+mn-lt"/>
              <a:ea typeface="+mn-ea"/>
              <a:cs typeface="+mn-cs"/>
            </a:endParaRPr>
          </a:p>
          <a:p>
            <a:pPr lvl="0"/>
            <a:r>
              <a:rPr lang="en-US" sz="1200" i="1" kern="1200" dirty="0" smtClean="0">
                <a:solidFill>
                  <a:schemeClr val="tx1"/>
                </a:solidFill>
                <a:effectLst/>
                <a:latin typeface="+mn-lt"/>
                <a:ea typeface="+mn-ea"/>
                <a:cs typeface="+mn-cs"/>
              </a:rPr>
              <a:t>Developers don’t say string ID or string text or resource file. Developers were used to: lang key, lang text, lang file.</a:t>
            </a:r>
            <a:endParaRPr lang="en-CA"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CA" sz="1200" kern="1200" dirty="0" smtClean="0">
              <a:solidFill>
                <a:schemeClr val="tx1"/>
              </a:solidFill>
              <a:effectLst/>
              <a:latin typeface="+mn-lt"/>
              <a:ea typeface="+mn-ea"/>
              <a:cs typeface="+mn-cs"/>
            </a:endParaRPr>
          </a:p>
          <a:p>
            <a:pPr lvl="0"/>
            <a:r>
              <a:rPr lang="en-US" sz="1200" i="1" kern="1200" dirty="0" smtClean="0">
                <a:solidFill>
                  <a:schemeClr val="tx1"/>
                </a:solidFill>
                <a:effectLst/>
                <a:latin typeface="+mn-lt"/>
                <a:ea typeface="+mn-ea"/>
                <a:cs typeface="+mn-cs"/>
              </a:rPr>
              <a:t>Developers are so used to using text as variables that to them “hard coding” actual yens using actual text in lang text. For example: “buy more {0}”. To a localizer, this string is formatted incorrectly: in order to translate well, it should be a whole sentence: “buy more points”. To a developer, this is how they always did it. So when they see “buy more points”, they would say the word “points” is actually hard coded into a lang text, and not used as an elegant variable substitution.</a:t>
            </a:r>
            <a:endParaRPr lang="en-CA" sz="1200" kern="1200" dirty="0" smtClean="0">
              <a:solidFill>
                <a:schemeClr val="tx1"/>
              </a:solidFill>
              <a:effectLst/>
              <a:latin typeface="+mn-lt"/>
              <a:ea typeface="+mn-ea"/>
              <a:cs typeface="+mn-cs"/>
            </a:endParaRPr>
          </a:p>
          <a:p>
            <a:pPr eaLnBrk="1" hangingPunct="1"/>
            <a:endParaRPr lang="de-DE" dirty="0" smtClean="0"/>
          </a:p>
        </p:txBody>
      </p:sp>
    </p:spTree>
    <p:extLst>
      <p:ext uri="{BB962C8B-B14F-4D97-AF65-F5344CB8AC3E}">
        <p14:creationId xmlns:p14="http://schemas.microsoft.com/office/powerpoint/2010/main" val="2314687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25</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25</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2619145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26</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Israeli start-up map: </a:t>
            </a:r>
            <a:r>
              <a:rPr lang="en-CA" dirty="0" smtClean="0">
                <a:hlinkClick r:id="rId3"/>
              </a:rPr>
              <a:t>http://mappedinisrael.com/</a:t>
            </a:r>
            <a:endParaRPr lang="en-CA" dirty="0" smtClean="0"/>
          </a:p>
          <a:p>
            <a:pPr eaLnBrk="1" hangingPunct="1"/>
            <a:r>
              <a:rPr lang="en-CA" dirty="0" smtClean="0"/>
              <a:t>Boston start-up map: </a:t>
            </a:r>
            <a:r>
              <a:rPr lang="en-CA" dirty="0" smtClean="0">
                <a:hlinkClick r:id="rId4"/>
              </a:rPr>
              <a:t>http://www.kinvey.com/blog/2455/the-boston-startup-map-visualizing-the-citys-tech-scene</a:t>
            </a:r>
            <a:endParaRPr lang="en-CA"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Why start-ups</a:t>
            </a:r>
            <a:r>
              <a:rPr lang="en-GB" baseline="0" dirty="0" smtClean="0"/>
              <a:t> fail: </a:t>
            </a:r>
            <a:r>
              <a:rPr lang="en-CA" dirty="0" smtClean="0">
                <a:hlinkClick r:id="rId5"/>
              </a:rPr>
              <a:t>https://medium.com/p/72c6f8bec7df</a:t>
            </a:r>
            <a:r>
              <a:rPr lang="en-CA" dirty="0" smtClean="0"/>
              <a:t>  - “</a:t>
            </a:r>
            <a:r>
              <a:rPr lang="en-US" sz="1200" kern="1200" dirty="0" smtClean="0">
                <a:solidFill>
                  <a:schemeClr val="tx1"/>
                </a:solidFill>
                <a:effectLst/>
                <a:latin typeface="+mn-lt"/>
                <a:ea typeface="+mn-ea"/>
                <a:cs typeface="+mn-cs"/>
              </a:rPr>
              <a:t>Postmortem of a Venture-backed Startup, Lessons Learned from the rise and fall of @Sonar</a:t>
            </a:r>
            <a:r>
              <a:rPr lang="en-CA"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Why Startups Fail, According to Their Founders</a:t>
            </a:r>
            <a:r>
              <a:rPr lang="en-US" b="0" dirty="0" smtClean="0"/>
              <a:t>:</a:t>
            </a:r>
            <a:r>
              <a:rPr lang="en-US" b="0" baseline="0" dirty="0" smtClean="0"/>
              <a:t> http://www.entrepreneur.com/article/238088 </a:t>
            </a:r>
            <a:endParaRPr lang="en-GB" b="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smtClean="0"/>
          </a:p>
        </p:txBody>
      </p:sp>
    </p:spTree>
    <p:extLst>
      <p:ext uri="{BB962C8B-B14F-4D97-AF65-F5344CB8AC3E}">
        <p14:creationId xmlns:p14="http://schemas.microsoft.com/office/powerpoint/2010/main" val="3116137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2376764-06F0-4398-A204-E778C114566F}" type="slidenum">
              <a:rPr lang="ar-SA" sz="1200">
                <a:latin typeface="Times" pitchFamily="18" charset="0"/>
              </a:rPr>
              <a:pPr algn="r"/>
              <a:t>27</a:t>
            </a:fld>
            <a:endParaRPr lang="en-US" sz="1200">
              <a:latin typeface="Times" pitchFamily="18" charset="0"/>
              <a:cs typeface="Arial" charset="0"/>
            </a:endParaRPr>
          </a:p>
        </p:txBody>
      </p:sp>
      <p:sp>
        <p:nvSpPr>
          <p:cNvPr id="14848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897154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28</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Source: http://www.betakit.com/wp-content/uploads/2013/08/the-worlds-20-hottest-startup-scenes-1.jpg  </a:t>
            </a:r>
          </a:p>
        </p:txBody>
      </p:sp>
    </p:spTree>
    <p:extLst>
      <p:ext uri="{BB962C8B-B14F-4D97-AF65-F5344CB8AC3E}">
        <p14:creationId xmlns:p14="http://schemas.microsoft.com/office/powerpoint/2010/main" val="3116137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0331E7D-8F80-449E-9C07-DB4DD54D4FCE}" type="slidenum">
              <a:rPr lang="ar-SA" sz="1200">
                <a:latin typeface="Times" pitchFamily="18" charset="0"/>
              </a:rPr>
              <a:pPr algn="r"/>
              <a:t>29</a:t>
            </a:fld>
            <a:endParaRPr lang="en-US" sz="1200">
              <a:latin typeface="Times" pitchFamily="18" charset="0"/>
              <a:cs typeface="Arial" charset="0"/>
            </a:endParaRPr>
          </a:p>
        </p:txBody>
      </p:sp>
      <p:sp>
        <p:nvSpPr>
          <p:cNvPr id="14950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b="1" i="0" kern="1200" dirty="0" smtClean="0">
                <a:solidFill>
                  <a:schemeClr val="tx1"/>
                </a:solidFill>
                <a:effectLst/>
                <a:latin typeface="+mn-lt"/>
                <a:ea typeface="+mn-ea"/>
                <a:cs typeface="+mn-cs"/>
              </a:rPr>
              <a:t>Bootstrapping</a:t>
            </a:r>
            <a:r>
              <a:rPr lang="en-US" dirty="0" smtClean="0"/>
              <a:t/>
            </a:r>
            <a:br>
              <a:rPr lang="en-US" dirty="0" smtClean="0"/>
            </a:br>
            <a:r>
              <a:rPr lang="en-US" sz="1200" b="0" i="1" kern="1200" dirty="0" smtClean="0">
                <a:solidFill>
                  <a:schemeClr val="tx1"/>
                </a:solidFill>
                <a:effectLst/>
                <a:latin typeface="+mn-lt"/>
                <a:ea typeface="+mn-ea"/>
                <a:cs typeface="+mn-cs"/>
              </a:rPr>
              <a:t>noun</a:t>
            </a:r>
            <a:r>
              <a:rPr lang="en-US" dirty="0" smtClean="0"/>
              <a:t/>
            </a:r>
            <a:br>
              <a:rPr lang="en-US" dirty="0" smtClean="0"/>
            </a:br>
            <a:r>
              <a:rPr lang="en-US" sz="1200" b="0" i="0" kern="1200" dirty="0" smtClean="0">
                <a:solidFill>
                  <a:schemeClr val="tx1"/>
                </a:solidFill>
                <a:effectLst/>
                <a:latin typeface="+mn-lt"/>
                <a:ea typeface="+mn-ea"/>
                <a:cs typeface="+mn-cs"/>
              </a:rPr>
              <a:t>No investors? No money? No problem, just bootstrap it! Using whatever resources you have available as to avoid finding investors.</a:t>
            </a:r>
          </a:p>
          <a:p>
            <a:pPr eaLnBrk="1" hangingPunct="1"/>
            <a:endParaRPr lang="en-US" sz="1200" b="0" i="0" kern="1200" dirty="0" smtClean="0">
              <a:solidFill>
                <a:schemeClr val="tx1"/>
              </a:solidFill>
              <a:effectLst/>
              <a:latin typeface="+mn-lt"/>
              <a:ea typeface="+mn-ea"/>
              <a:cs typeface="+mn-cs"/>
            </a:endParaRPr>
          </a:p>
          <a:p>
            <a:pPr eaLnBrk="1" hangingPunct="1"/>
            <a:r>
              <a:rPr lang="en-US" sz="1200" b="1" i="0" kern="1200" dirty="0" smtClean="0">
                <a:solidFill>
                  <a:schemeClr val="tx1"/>
                </a:solidFill>
                <a:effectLst/>
                <a:latin typeface="+mn-lt"/>
                <a:ea typeface="+mn-ea"/>
                <a:cs typeface="+mn-cs"/>
              </a:rPr>
              <a:t>MVP</a:t>
            </a:r>
          </a:p>
          <a:p>
            <a:pPr eaLnBrk="1" hangingPunct="1"/>
            <a:r>
              <a:rPr lang="en-US" sz="1200" b="1" i="0" kern="1200" dirty="0" smtClean="0">
                <a:solidFill>
                  <a:schemeClr val="tx1"/>
                </a:solidFill>
                <a:effectLst/>
                <a:latin typeface="+mn-lt"/>
                <a:ea typeface="+mn-ea"/>
                <a:cs typeface="+mn-cs"/>
              </a:rPr>
              <a:t>A Minimum Viable Product </a:t>
            </a:r>
            <a:r>
              <a:rPr lang="en-US" sz="1200" b="0" i="0" kern="1200" dirty="0" smtClean="0">
                <a:solidFill>
                  <a:schemeClr val="tx1"/>
                </a:solidFill>
                <a:effectLst/>
                <a:latin typeface="+mn-lt"/>
                <a:ea typeface="+mn-ea"/>
                <a:cs typeface="+mn-cs"/>
              </a:rPr>
              <a:t>has just those features that allow the product to be deployed, and no more. The product is typically deployed to a subset of possible customers, such as early adopters that are thought to be more forgiving, more likely to give feedback, and able to grasp a product vision from an early prototype or marketing information.</a:t>
            </a:r>
          </a:p>
          <a:p>
            <a:pPr eaLnBrk="1" hangingPunct="1"/>
            <a:endParaRPr lang="en-GB" dirty="0" smtClean="0"/>
          </a:p>
        </p:txBody>
      </p:sp>
    </p:spTree>
    <p:extLst>
      <p:ext uri="{BB962C8B-B14F-4D97-AF65-F5344CB8AC3E}">
        <p14:creationId xmlns:p14="http://schemas.microsoft.com/office/powerpoint/2010/main" val="255164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3767C42-789F-45AF-833D-D76BAE156C2C}" type="slidenum">
              <a:rPr lang="ar-SA" sz="1200">
                <a:latin typeface="Times" pitchFamily="18" charset="0"/>
              </a:rPr>
              <a:pPr algn="r"/>
              <a:t>30</a:t>
            </a:fld>
            <a:endParaRPr lang="en-US" sz="1200">
              <a:latin typeface="Times" pitchFamily="18" charset="0"/>
              <a:cs typeface="Arial" charset="0"/>
            </a:endParaRPr>
          </a:p>
        </p:txBody>
      </p:sp>
      <p:sp>
        <p:nvSpPr>
          <p:cNvPr id="15053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80338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3767C42-789F-45AF-833D-D76BAE156C2C}" type="slidenum">
              <a:rPr lang="ar-SA" sz="1200">
                <a:latin typeface="Times" pitchFamily="18" charset="0"/>
              </a:rPr>
              <a:pPr algn="r"/>
              <a:t>31</a:t>
            </a:fld>
            <a:endParaRPr lang="en-US" sz="1200">
              <a:latin typeface="Times" pitchFamily="18" charset="0"/>
              <a:cs typeface="Arial" charset="0"/>
            </a:endParaRPr>
          </a:p>
        </p:txBody>
      </p:sp>
      <p:sp>
        <p:nvSpPr>
          <p:cNvPr id="15053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416517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3767C42-789F-45AF-833D-D76BAE156C2C}" type="slidenum">
              <a:rPr lang="ar-SA" sz="1200">
                <a:latin typeface="Times" pitchFamily="18" charset="0"/>
              </a:rPr>
              <a:pPr algn="r"/>
              <a:t>32</a:t>
            </a:fld>
            <a:endParaRPr lang="en-US" sz="1200">
              <a:latin typeface="Times" pitchFamily="18" charset="0"/>
              <a:cs typeface="Arial" charset="0"/>
            </a:endParaRPr>
          </a:p>
        </p:txBody>
      </p:sp>
      <p:sp>
        <p:nvSpPr>
          <p:cNvPr id="15053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On average,</a:t>
            </a:r>
            <a:r>
              <a:rPr lang="en-GB" baseline="0" dirty="0" smtClean="0"/>
              <a:t> time </a:t>
            </a:r>
            <a:r>
              <a:rPr lang="en-GB" baseline="0" smtClean="0"/>
              <a:t>to exit is 8 years.</a:t>
            </a:r>
            <a:endParaRPr lang="en-GB" smtClean="0"/>
          </a:p>
        </p:txBody>
      </p:sp>
    </p:spTree>
    <p:extLst>
      <p:ext uri="{BB962C8B-B14F-4D97-AF65-F5344CB8AC3E}">
        <p14:creationId xmlns:p14="http://schemas.microsoft.com/office/powerpoint/2010/main" val="341372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D97006-9CAD-40A3-952F-2D24319EC4B7}" type="slidenum">
              <a:rPr lang="ar-SA" sz="1200">
                <a:latin typeface="Times" pitchFamily="18" charset="0"/>
              </a:rPr>
              <a:pPr algn="r"/>
              <a:t>3</a:t>
            </a:fld>
            <a:endParaRPr lang="en-US" sz="1200">
              <a:latin typeface="Times" pitchFamily="18" charset="0"/>
              <a:cs typeface="Arial" charset="0"/>
            </a:endParaRPr>
          </a:p>
        </p:txBody>
      </p:sp>
      <p:sp>
        <p:nvSpPr>
          <p:cNvPr id="14336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3753689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C51BF61-E446-4340-86B9-A0BF7BCB845A}" type="slidenum">
              <a:rPr lang="ar-SA" sz="1200">
                <a:latin typeface="Times" pitchFamily="18" charset="0"/>
              </a:rPr>
              <a:pPr algn="r"/>
              <a:t>33</a:t>
            </a:fld>
            <a:endParaRPr lang="en-US" sz="1200">
              <a:latin typeface="Times" pitchFamily="18" charset="0"/>
              <a:cs typeface="Arial" charset="0"/>
            </a:endParaRPr>
          </a:p>
        </p:txBody>
      </p:sp>
      <p:sp>
        <p:nvSpPr>
          <p:cNvPr id="15360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From</a:t>
            </a:r>
            <a:r>
              <a:rPr lang="en-US" sz="1200" b="0" i="0" kern="1200" baseline="0" dirty="0" smtClean="0">
                <a:solidFill>
                  <a:schemeClr val="tx1"/>
                </a:solidFill>
                <a:effectLst/>
                <a:latin typeface="+mn-lt"/>
                <a:ea typeface="+mn-ea"/>
                <a:cs typeface="+mn-cs"/>
              </a:rPr>
              <a:t> </a:t>
            </a:r>
            <a:r>
              <a:rPr lang="en-CA" sz="1200" b="0" i="0" u="none" strike="noStrike" kern="1200" dirty="0" smtClean="0">
                <a:solidFill>
                  <a:schemeClr val="tx1"/>
                </a:solidFill>
                <a:effectLst/>
                <a:latin typeface="+mn-lt"/>
                <a:ea typeface="+mn-ea"/>
                <a:cs typeface="+mn-cs"/>
                <a:hlinkClick r:id="rId3"/>
              </a:rPr>
              <a:t>Peter Thiel’s CS183</a:t>
            </a:r>
            <a:endParaRPr lang="en-CA" sz="1200" b="0" i="0" kern="1200" dirty="0" smtClean="0">
              <a:solidFill>
                <a:schemeClr val="tx1"/>
              </a:solidFill>
              <a:effectLst/>
              <a:latin typeface="+mn-lt"/>
              <a:ea typeface="+mn-ea"/>
              <a:cs typeface="+mn-cs"/>
            </a:endParaRPr>
          </a:p>
          <a:p>
            <a:pPr eaLnBrk="1" hangingPunct="1"/>
            <a:endParaRPr lang="en-US" sz="1200" b="0" i="0" kern="1200" dirty="0" smtClean="0">
              <a:solidFill>
                <a:schemeClr val="tx1"/>
              </a:solidFill>
              <a:effectLst/>
              <a:latin typeface="+mn-lt"/>
              <a:ea typeface="+mn-ea"/>
              <a:cs typeface="+mn-cs"/>
            </a:endParaRPr>
          </a:p>
          <a:p>
            <a:pPr eaLnBrk="1" hangingPunct="1"/>
            <a:r>
              <a:rPr lang="en-US" sz="1200" b="0" i="0" kern="1200" dirty="0" smtClean="0">
                <a:solidFill>
                  <a:schemeClr val="tx1"/>
                </a:solidFill>
                <a:effectLst/>
                <a:latin typeface="+mn-lt"/>
                <a:ea typeface="+mn-ea"/>
                <a:cs typeface="+mn-cs"/>
              </a:rPr>
              <a:t>Many people who start businesses never deal with venture capitalists. Founders who do interact with VCs don’t necessarily do that early on. First you get your founders together and get working. Then maybe you get friends, family, or angels to invest. If you do end up needing to raise a larger amount of capital, you need to know how VC works. Understanding how VCs think about money—or, in some cases, how they don’t think about it and thus lose it—is important. </a:t>
            </a:r>
          </a:p>
          <a:p>
            <a:pPr eaLnBrk="1" hangingPunct="1"/>
            <a:endParaRPr lang="en-US" sz="1200" b="0" i="0" kern="1200" dirty="0" smtClean="0">
              <a:solidFill>
                <a:schemeClr val="tx1"/>
              </a:solidFill>
              <a:effectLst/>
              <a:latin typeface="+mn-lt"/>
              <a:ea typeface="+mn-ea"/>
              <a:cs typeface="+mn-cs"/>
            </a:endParaRPr>
          </a:p>
          <a:p>
            <a:pPr eaLnBrk="1" hangingPunct="1"/>
            <a:r>
              <a:rPr lang="en-US" sz="1200" b="0" i="0" kern="1200" dirty="0" smtClean="0">
                <a:solidFill>
                  <a:schemeClr val="tx1"/>
                </a:solidFill>
                <a:effectLst/>
                <a:latin typeface="+mn-lt"/>
                <a:ea typeface="+mn-ea"/>
                <a:cs typeface="+mn-cs"/>
              </a:rPr>
              <a:t>Venture basically works like this:  you pool a bunch of money that you get from people called limited partners. Then you take money from that pool and invest it in portfolio companies that you think are promising. Hopefully those companies become more valuable over time and everybody makes money. So VCs have the dual role of encouraging LPs to give them money and then finding (hopefully) successful companies to back.</a:t>
            </a:r>
          </a:p>
          <a:p>
            <a:pPr eaLnBrk="1" hangingPunct="1"/>
            <a:endParaRPr lang="en-US" sz="1200" b="0" i="0" kern="1200" dirty="0" smtClean="0">
              <a:solidFill>
                <a:schemeClr val="tx1"/>
              </a:solidFill>
              <a:effectLst/>
              <a:latin typeface="+mn-lt"/>
              <a:ea typeface="+mn-ea"/>
              <a:cs typeface="+mn-cs"/>
            </a:endParaRPr>
          </a:p>
          <a:p>
            <a:pPr eaLnBrk="1" hangingPunct="1"/>
            <a:r>
              <a:rPr lang="en-US" sz="1200" b="0" i="0" kern="1200" dirty="0" smtClean="0">
                <a:solidFill>
                  <a:schemeClr val="tx1"/>
                </a:solidFill>
                <a:effectLst/>
                <a:latin typeface="+mn-lt"/>
                <a:ea typeface="+mn-ea"/>
                <a:cs typeface="+mn-cs"/>
              </a:rPr>
              <a:t>Most of the profits go back to LPs as returns on their investment. VCs, of course, take a cut. The typical model is called 2-and-20, which means that the VC firm charges an annual management fee of 2% of the fund and then gets 20% of the gains beyond the original investment. The 2% management fee is theoretically just enough to allow the VC firm to continue to operate. In practice, it can end up being a lot more than that; a $200m fund would earn $4m in management fees under a 2-and-20 structure. But it’s certainly true that the real payout that VCs look for come with the 20% cut of the gains, which is called the carry.</a:t>
            </a:r>
          </a:p>
          <a:p>
            <a:pPr eaLnBrk="1" hangingPunct="1"/>
            <a:endParaRPr lang="en-GB" dirty="0" smtClean="0"/>
          </a:p>
        </p:txBody>
      </p:sp>
    </p:spTree>
    <p:extLst>
      <p:ext uri="{BB962C8B-B14F-4D97-AF65-F5344CB8AC3E}">
        <p14:creationId xmlns:p14="http://schemas.microsoft.com/office/powerpoint/2010/main" val="2253095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956DCB8-BA84-4E2A-80D8-1AB33E265DB6}" type="slidenum">
              <a:rPr lang="ar-SA" sz="1200">
                <a:latin typeface="Times" pitchFamily="18" charset="0"/>
              </a:rPr>
              <a:pPr algn="r"/>
              <a:t>34</a:t>
            </a:fld>
            <a:endParaRPr lang="en-US" sz="1200">
              <a:latin typeface="Times" pitchFamily="18" charset="0"/>
              <a:cs typeface="Arial" charset="0"/>
            </a:endParaRPr>
          </a:p>
        </p:txBody>
      </p:sp>
      <p:sp>
        <p:nvSpPr>
          <p:cNvPr id="15462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0718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35</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0967547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FCA46E5-776A-4E63-A622-8E7EDBEF09DD}" type="slidenum">
              <a:rPr lang="ar-SA" sz="1200">
                <a:latin typeface="Times" pitchFamily="18" charset="0"/>
              </a:rPr>
              <a:pPr algn="r"/>
              <a:t>36</a:t>
            </a:fld>
            <a:endParaRPr lang="en-US" sz="1200">
              <a:latin typeface="Times" pitchFamily="18" charset="0"/>
              <a:cs typeface="Arial" charset="0"/>
            </a:endParaRPr>
          </a:p>
        </p:txBody>
      </p:sp>
      <p:sp>
        <p:nvSpPr>
          <p:cNvPr id="15667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475801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37</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37</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840248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39</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39</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3563022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42</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8593985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EC2C499-8387-4225-96EE-6F3FAF82FE76}" type="slidenum">
              <a:rPr lang="ar-SA" sz="1200">
                <a:latin typeface="Times" pitchFamily="18" charset="0"/>
              </a:rPr>
              <a:pPr algn="r"/>
              <a:t>43</a:t>
            </a:fld>
            <a:endParaRPr lang="en-US" sz="1200">
              <a:latin typeface="Times" pitchFamily="18" charset="0"/>
              <a:cs typeface="Arial" charset="0"/>
            </a:endParaRPr>
          </a:p>
        </p:txBody>
      </p:sp>
      <p:sp>
        <p:nvSpPr>
          <p:cNvPr id="16179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Google maps, Bing maps</a:t>
            </a:r>
          </a:p>
        </p:txBody>
      </p:sp>
    </p:spTree>
    <p:extLst>
      <p:ext uri="{BB962C8B-B14F-4D97-AF65-F5344CB8AC3E}">
        <p14:creationId xmlns:p14="http://schemas.microsoft.com/office/powerpoint/2010/main" val="1674032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45</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45</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5702353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46</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67605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82588" y="685800"/>
            <a:ext cx="6092825" cy="3429000"/>
          </a:xfrm>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4 years</a:t>
            </a:r>
            <a:r>
              <a:rPr lang="en-US" baseline="0" dirty="0" smtClean="0"/>
              <a:t> ago N</a:t>
            </a:r>
            <a:r>
              <a:rPr lang="en-US" dirty="0" smtClean="0"/>
              <a:t>orth</a:t>
            </a:r>
            <a:r>
              <a:rPr lang="en-US" baseline="0" dirty="0" smtClean="0"/>
              <a:t> America u</a:t>
            </a:r>
            <a:r>
              <a:rPr lang="en-US" dirty="0" smtClean="0"/>
              <a:t>sed to be 17% </a:t>
            </a:r>
          </a:p>
          <a:p>
            <a:r>
              <a:rPr lang="en-US" dirty="0" smtClean="0"/>
              <a:t>Think about Facebook: 82%</a:t>
            </a:r>
            <a:r>
              <a:rPr lang="en-US" baseline="0" dirty="0" smtClean="0"/>
              <a:t> of users are outside North America</a:t>
            </a:r>
          </a:p>
          <a:p>
            <a:r>
              <a:rPr lang="en-US" baseline="0" dirty="0" smtClean="0"/>
              <a:t>Think about the 40 languages of Google in 2007/2008</a:t>
            </a:r>
          </a:p>
          <a:p>
            <a:endParaRPr lang="en-US" dirty="0" smtClean="0"/>
          </a:p>
        </p:txBody>
      </p:sp>
    </p:spTree>
    <p:extLst>
      <p:ext uri="{BB962C8B-B14F-4D97-AF65-F5344CB8AC3E}">
        <p14:creationId xmlns:p14="http://schemas.microsoft.com/office/powerpoint/2010/main" val="30192603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47</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306580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48</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Daniel maybe add something…</a:t>
            </a:r>
          </a:p>
        </p:txBody>
      </p:sp>
    </p:spTree>
    <p:extLst>
      <p:ext uri="{BB962C8B-B14F-4D97-AF65-F5344CB8AC3E}">
        <p14:creationId xmlns:p14="http://schemas.microsoft.com/office/powerpoint/2010/main" val="10256750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49</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49</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5092160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50</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27460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51</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169741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52</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52</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707320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867F648B-EBD8-46AF-86F6-FE9F136502FA}" type="slidenum">
              <a:rPr lang="en-US" smtClean="0"/>
              <a:pPr/>
              <a:t>53</a:t>
            </a:fld>
            <a:endParaRPr lang="en-US" dirty="0"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t>Spot 9 bugs here:</a:t>
            </a:r>
          </a:p>
          <a:p>
            <a:pPr eaLnBrk="1" hangingPunct="1"/>
            <a:r>
              <a:rPr lang="en-US" b="1" dirty="0" smtClean="0"/>
              <a:t>http://theverybestofstuff.de/loctest/loctest1.html 	</a:t>
            </a:r>
          </a:p>
        </p:txBody>
      </p:sp>
    </p:spTree>
    <p:extLst>
      <p:ext uri="{BB962C8B-B14F-4D97-AF65-F5344CB8AC3E}">
        <p14:creationId xmlns:p14="http://schemas.microsoft.com/office/powerpoint/2010/main" val="2048229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BCAAF52-3EC1-488D-89B0-5930DDD2EC95}" type="slidenum">
              <a:rPr lang="ar-SA" sz="1200">
                <a:latin typeface="Times" pitchFamily="18" charset="0"/>
              </a:rPr>
              <a:pPr algn="r"/>
              <a:t>55</a:t>
            </a:fld>
            <a:endParaRPr lang="en-US" sz="1200">
              <a:latin typeface="Times" pitchFamily="18" charset="0"/>
              <a:cs typeface="Arial" charset="0"/>
            </a:endParaRPr>
          </a:p>
        </p:txBody>
      </p:sp>
      <p:sp>
        <p:nvSpPr>
          <p:cNvPr id="1945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9B600ADC-9159-4D1E-BFBB-2BB792B4E55B}" type="slidenum">
              <a:rPr lang="ar-SA" sz="1200">
                <a:latin typeface="Times" pitchFamily="18" charset="0"/>
              </a:rPr>
              <a:pPr algn="r"/>
              <a:t>55</a:t>
            </a:fld>
            <a:endParaRPr lang="en-US" sz="1200">
              <a:latin typeface="Times" pitchFamily="18" charset="0"/>
              <a:cs typeface="Arial" charset="0"/>
            </a:endParaRPr>
          </a:p>
        </p:txBody>
      </p:sp>
      <p:sp>
        <p:nvSpPr>
          <p:cNvPr id="19456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dirty="0" smtClean="0"/>
              <a:t>Alex will add notes here:</a:t>
            </a:r>
          </a:p>
          <a:p>
            <a:pPr eaLnBrk="1" hangingPunct="1"/>
            <a:endParaRPr lang="de-DE" dirty="0" smtClean="0"/>
          </a:p>
          <a:p>
            <a:pPr eaLnBrk="1" hangingPunct="1"/>
            <a:r>
              <a:rPr lang="de-DE" dirty="0" smtClean="0"/>
              <a:t>At</a:t>
            </a:r>
            <a:r>
              <a:rPr lang="de-DE" baseline="0" dirty="0" smtClean="0"/>
              <a:t> Achievers, pseudo-localization is used to enable better context for translatros and testers. We provide the ablity for vendors to toggle the UI between string value (text) and string key (ID). This way, a vendor can check what stirng ID corresponds to what UI string text, and can also search by string ID in the resource file using text editor.</a:t>
            </a:r>
          </a:p>
          <a:p>
            <a:pPr eaLnBrk="1" hangingPunct="1"/>
            <a:endParaRPr lang="de-DE" baseline="0" dirty="0" smtClean="0"/>
          </a:p>
          <a:p>
            <a:pPr eaLnBrk="1" hangingPunct="1"/>
            <a:r>
              <a:rPr lang="de-DE" baseline="0" dirty="0" smtClean="0"/>
              <a:t>We also use pseudo-translaiton for HTML email templates, to review pseudo-localzied emaild for potential layout issues before translation starts.</a:t>
            </a:r>
          </a:p>
          <a:p>
            <a:pPr eaLnBrk="1" hangingPunct="1"/>
            <a:endParaRPr lang="de-DE" baseline="0" dirty="0" smtClean="0"/>
          </a:p>
          <a:p>
            <a:pPr eaLnBrk="1" hangingPunct="1"/>
            <a:r>
              <a:rPr lang="de-DE" baseline="0" dirty="0" smtClean="0"/>
              <a:t>We also use pseudo-translaiton for early QA of the product, before translation begins.</a:t>
            </a:r>
          </a:p>
          <a:p>
            <a:pPr eaLnBrk="1" hangingPunct="1"/>
            <a:endParaRPr lang="de-DE" baseline="0" dirty="0" smtClean="0"/>
          </a:p>
          <a:p>
            <a:pPr eaLnBrk="1" hangingPunct="1"/>
            <a:endParaRPr lang="de-DE" dirty="0" smtClean="0"/>
          </a:p>
        </p:txBody>
      </p:sp>
    </p:spTree>
    <p:extLst>
      <p:ext uri="{BB962C8B-B14F-4D97-AF65-F5344CB8AC3E}">
        <p14:creationId xmlns:p14="http://schemas.microsoft.com/office/powerpoint/2010/main" val="15925357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412A75F-713D-44D7-B9A4-1D3EDF9CA51F}" type="slidenum">
              <a:rPr lang="ar-SA" sz="1200">
                <a:latin typeface="Times" pitchFamily="18" charset="0"/>
              </a:rPr>
              <a:pPr algn="r"/>
              <a:t>56</a:t>
            </a:fld>
            <a:endParaRPr lang="en-US" sz="1200">
              <a:latin typeface="Times" pitchFamily="18" charset="0"/>
              <a:cs typeface="Arial" charset="0"/>
            </a:endParaRPr>
          </a:p>
        </p:txBody>
      </p:sp>
      <p:sp>
        <p:nvSpPr>
          <p:cNvPr id="2027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6FE0B39-44F3-424F-A336-9FC9B43E6FA4}" type="slidenum">
              <a:rPr lang="ar-SA" sz="1200">
                <a:latin typeface="Times" pitchFamily="18" charset="0"/>
              </a:rPr>
              <a:pPr algn="r"/>
              <a:t>56</a:t>
            </a:fld>
            <a:endParaRPr lang="en-US" sz="1200">
              <a:latin typeface="Times" pitchFamily="18" charset="0"/>
              <a:cs typeface="Arial" charset="0"/>
            </a:endParaRPr>
          </a:p>
        </p:txBody>
      </p:sp>
      <p:sp>
        <p:nvSpPr>
          <p:cNvPr id="202756"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dirty="0" smtClean="0"/>
              <a:t>This is about 30% of the cost a localization project</a:t>
            </a:r>
          </a:p>
          <a:p>
            <a:pPr eaLnBrk="1" hangingPunct="1"/>
            <a:r>
              <a:rPr lang="de-DE" dirty="0" smtClean="0"/>
              <a:t>Testing</a:t>
            </a:r>
          </a:p>
          <a:p>
            <a:pPr eaLnBrk="1" hangingPunct="1"/>
            <a:r>
              <a:rPr lang="de-DE" dirty="0" smtClean="0"/>
              <a:t>Engineering</a:t>
            </a:r>
          </a:p>
          <a:p>
            <a:pPr eaLnBrk="1" hangingPunct="1"/>
            <a:endParaRPr lang="de-DE" dirty="0" smtClean="0"/>
          </a:p>
        </p:txBody>
      </p:sp>
    </p:spTree>
    <p:extLst>
      <p:ext uri="{BB962C8B-B14F-4D97-AF65-F5344CB8AC3E}">
        <p14:creationId xmlns:p14="http://schemas.microsoft.com/office/powerpoint/2010/main" val="17412792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2649F47-C13B-453F-82D4-540B3AD44E1A}" type="slidenum">
              <a:rPr lang="ar-SA" sz="1200"/>
              <a:pPr algn="r" eaLnBrk="1" hangingPunct="1"/>
              <a:t>57</a:t>
            </a:fld>
            <a:endParaRPr lang="en-US" sz="1200"/>
          </a:p>
        </p:txBody>
      </p:sp>
      <p:sp>
        <p:nvSpPr>
          <p:cNvPr id="2068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884852B-8C5E-4922-A2C9-D237D26C4FAE}" type="slidenum">
              <a:rPr lang="ar-SA" sz="1200">
                <a:latin typeface="Times New Roman" pitchFamily="18" charset="0"/>
                <a:cs typeface="Times New Roman" pitchFamily="18" charset="0"/>
              </a:rPr>
              <a:pPr algn="r" eaLnBrk="1" hangingPunct="1"/>
              <a:t>57</a:t>
            </a:fld>
            <a:endParaRPr lang="en-US" sz="1200">
              <a:latin typeface="Times New Roman" pitchFamily="18" charset="0"/>
              <a:cs typeface="Times New Roman" pitchFamily="18" charset="0"/>
            </a:endParaRPr>
          </a:p>
        </p:txBody>
      </p:sp>
      <p:sp>
        <p:nvSpPr>
          <p:cNvPr id="2068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smtClean="0"/>
          </a:p>
        </p:txBody>
      </p:sp>
    </p:spTree>
    <p:extLst>
      <p:ext uri="{BB962C8B-B14F-4D97-AF65-F5344CB8AC3E}">
        <p14:creationId xmlns:p14="http://schemas.microsoft.com/office/powerpoint/2010/main" val="146517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3502911F-E44F-444C-AC54-6FFA480EA655}" type="slidenum">
              <a:rPr lang="ar-SA" sz="1200">
                <a:latin typeface="Times" pitchFamily="18" charset="0"/>
              </a:rPr>
              <a:pPr algn="r"/>
              <a:t>5</a:t>
            </a:fld>
            <a:endParaRPr lang="en-US" sz="1200">
              <a:latin typeface="Times" pitchFamily="18" charset="0"/>
              <a:cs typeface="Arial" charset="0"/>
            </a:endParaRPr>
          </a:p>
        </p:txBody>
      </p:sp>
      <p:sp>
        <p:nvSpPr>
          <p:cNvPr id="16896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2781862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C104CB68-96B0-404E-A36A-39B66A758A0B}" type="slidenum">
              <a:rPr lang="ar-SA" sz="1200"/>
              <a:pPr algn="r" eaLnBrk="1" hangingPunct="1"/>
              <a:t>58</a:t>
            </a:fld>
            <a:endParaRPr lang="en-US" sz="1200"/>
          </a:p>
        </p:txBody>
      </p:sp>
      <p:sp>
        <p:nvSpPr>
          <p:cNvPr id="21094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smtClean="0"/>
          </a:p>
        </p:txBody>
      </p:sp>
    </p:spTree>
    <p:extLst>
      <p:ext uri="{BB962C8B-B14F-4D97-AF65-F5344CB8AC3E}">
        <p14:creationId xmlns:p14="http://schemas.microsoft.com/office/powerpoint/2010/main" val="3931564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390B0269-B756-47EC-A625-BEC184A6B573}" type="slidenum">
              <a:rPr lang="ar-SA" sz="1200"/>
              <a:pPr algn="r" eaLnBrk="1" hangingPunct="1"/>
              <a:t>59</a:t>
            </a:fld>
            <a:endParaRPr lang="en-US" sz="1200"/>
          </a:p>
        </p:txBody>
      </p:sp>
      <p:sp>
        <p:nvSpPr>
          <p:cNvPr id="21811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smtClean="0"/>
          </a:p>
        </p:txBody>
      </p:sp>
    </p:spTree>
    <p:extLst>
      <p:ext uri="{BB962C8B-B14F-4D97-AF65-F5344CB8AC3E}">
        <p14:creationId xmlns:p14="http://schemas.microsoft.com/office/powerpoint/2010/main" val="21374780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68485617-0234-432F-8C59-116173B5317A}" type="slidenum">
              <a:rPr lang="ar-SA" sz="1200">
                <a:latin typeface="Times" pitchFamily="18" charset="0"/>
              </a:rPr>
              <a:pPr algn="r"/>
              <a:t>62</a:t>
            </a:fld>
            <a:endParaRPr lang="en-US" sz="1200">
              <a:latin typeface="Times" pitchFamily="18" charset="0"/>
              <a:cs typeface="Arial" charset="0"/>
            </a:endParaRPr>
          </a:p>
        </p:txBody>
      </p:sp>
      <p:sp>
        <p:nvSpPr>
          <p:cNvPr id="22425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179510-10BC-440A-98B3-1106E99CAA7C}" type="slidenum">
              <a:rPr lang="ar-SA" sz="1200">
                <a:latin typeface="Times" pitchFamily="18" charset="0"/>
              </a:rPr>
              <a:pPr algn="r"/>
              <a:t>62</a:t>
            </a:fld>
            <a:endParaRPr lang="en-US" sz="1200">
              <a:latin typeface="Times" pitchFamily="18" charset="0"/>
              <a:cs typeface="Arial" charset="0"/>
            </a:endParaRPr>
          </a:p>
        </p:txBody>
      </p:sp>
      <p:sp>
        <p:nvSpPr>
          <p:cNvPr id="22426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6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9764366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025DE87-28F7-4827-B1CB-A8565F7D6524}" type="slidenum">
              <a:rPr lang="ar-SA" sz="1200">
                <a:latin typeface="Times" pitchFamily="18" charset="0"/>
              </a:rPr>
              <a:pPr algn="r"/>
              <a:t>63</a:t>
            </a:fld>
            <a:endParaRPr lang="en-US" sz="1200">
              <a:latin typeface="Times" pitchFamily="18" charset="0"/>
              <a:cs typeface="Arial" charset="0"/>
            </a:endParaRPr>
          </a:p>
        </p:txBody>
      </p:sp>
      <p:sp>
        <p:nvSpPr>
          <p:cNvPr id="22528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158287A-7435-43A4-93F3-3B768D7C0304}" type="slidenum">
              <a:rPr lang="ar-SA" sz="1200">
                <a:latin typeface="Times" pitchFamily="18" charset="0"/>
              </a:rPr>
              <a:pPr algn="r"/>
              <a:t>63</a:t>
            </a:fld>
            <a:endParaRPr lang="en-US" sz="1200">
              <a:latin typeface="Times" pitchFamily="18" charset="0"/>
              <a:cs typeface="Arial" charset="0"/>
            </a:endParaRPr>
          </a:p>
        </p:txBody>
      </p:sp>
      <p:sp>
        <p:nvSpPr>
          <p:cNvPr id="22528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smtClean="0"/>
              <a:t>Those test should be done during localization</a:t>
            </a:r>
          </a:p>
          <a:p>
            <a:pPr eaLnBrk="1" hangingPunct="1"/>
            <a:endParaRPr lang="de-DE" smtClean="0"/>
          </a:p>
          <a:p>
            <a:pPr eaLnBrk="1" hangingPunct="1"/>
            <a:r>
              <a:rPr lang="de-DE" smtClean="0"/>
              <a:t>1 or 2 lead languages first and later the others</a:t>
            </a:r>
          </a:p>
        </p:txBody>
      </p:sp>
    </p:spTree>
    <p:extLst>
      <p:ext uri="{BB962C8B-B14F-4D97-AF65-F5344CB8AC3E}">
        <p14:creationId xmlns:p14="http://schemas.microsoft.com/office/powerpoint/2010/main" val="38906944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6AB97B8-3641-4D8F-B3E9-D40C155C8E57}" type="slidenum">
              <a:rPr lang="ar-SA" sz="1200">
                <a:latin typeface="Times" pitchFamily="18" charset="0"/>
              </a:rPr>
              <a:pPr algn="r"/>
              <a:t>64</a:t>
            </a:fld>
            <a:endParaRPr lang="en-US" sz="1200">
              <a:latin typeface="Times" pitchFamily="18" charset="0"/>
              <a:cs typeface="Arial" charset="0"/>
            </a:endParaRPr>
          </a:p>
        </p:txBody>
      </p:sp>
      <p:sp>
        <p:nvSpPr>
          <p:cNvPr id="22630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99885F1-95DD-4D21-B595-EAEC73F78211}" type="slidenum">
              <a:rPr lang="ar-SA" sz="1200">
                <a:latin typeface="Times" pitchFamily="18" charset="0"/>
              </a:rPr>
              <a:pPr algn="r"/>
              <a:t>64</a:t>
            </a:fld>
            <a:endParaRPr lang="en-US" sz="1200">
              <a:latin typeface="Times" pitchFamily="18" charset="0"/>
              <a:cs typeface="Arial" charset="0"/>
            </a:endParaRPr>
          </a:p>
        </p:txBody>
      </p:sp>
      <p:sp>
        <p:nvSpPr>
          <p:cNvPr id="22630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smtClean="0"/>
              <a:t>1 or 2 lead languages first and later the others</a:t>
            </a:r>
          </a:p>
        </p:txBody>
      </p:sp>
    </p:spTree>
    <p:extLst>
      <p:ext uri="{BB962C8B-B14F-4D97-AF65-F5344CB8AC3E}">
        <p14:creationId xmlns:p14="http://schemas.microsoft.com/office/powerpoint/2010/main" val="39869213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9FA70EA5-1BC1-4F24-9DAC-193ED6C2CC9E}" type="slidenum">
              <a:rPr lang="ar-SA" sz="1200">
                <a:latin typeface="Times" pitchFamily="18" charset="0"/>
              </a:rPr>
              <a:pPr algn="r"/>
              <a:t>65</a:t>
            </a:fld>
            <a:endParaRPr lang="en-US" sz="1200">
              <a:latin typeface="Times" pitchFamily="18" charset="0"/>
              <a:cs typeface="Arial" charset="0"/>
            </a:endParaRPr>
          </a:p>
        </p:txBody>
      </p:sp>
      <p:sp>
        <p:nvSpPr>
          <p:cNvPr id="23142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46B8A9C-1FE3-47C8-8C0B-73E712EA3DFB}" type="slidenum">
              <a:rPr lang="ar-SA" sz="1200">
                <a:latin typeface="Times" pitchFamily="18" charset="0"/>
              </a:rPr>
              <a:pPr algn="r"/>
              <a:t>65</a:t>
            </a:fld>
            <a:endParaRPr lang="en-US" sz="1200">
              <a:latin typeface="Times" pitchFamily="18" charset="0"/>
              <a:cs typeface="Arial" charset="0"/>
            </a:endParaRPr>
          </a:p>
        </p:txBody>
      </p:sp>
      <p:sp>
        <p:nvSpPr>
          <p:cNvPr id="23142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42354056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F59A9E0-F5DC-44DE-8E57-0CEDB5DA2443}" type="slidenum">
              <a:rPr lang="ar-SA" sz="1200">
                <a:latin typeface="Times" pitchFamily="18" charset="0"/>
              </a:rPr>
              <a:pPr algn="r"/>
              <a:t>66</a:t>
            </a:fld>
            <a:endParaRPr lang="en-US" sz="1200">
              <a:latin typeface="Times" pitchFamily="18" charset="0"/>
              <a:cs typeface="Arial" charset="0"/>
            </a:endParaRPr>
          </a:p>
        </p:txBody>
      </p:sp>
      <p:sp>
        <p:nvSpPr>
          <p:cNvPr id="2324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EBCA321-8CA8-4C03-926F-0DEAC4505C14}" type="slidenum">
              <a:rPr lang="ar-SA" sz="1200">
                <a:latin typeface="Times" pitchFamily="18" charset="0"/>
              </a:rPr>
              <a:pPr algn="r"/>
              <a:t>66</a:t>
            </a:fld>
            <a:endParaRPr lang="en-US" sz="1200">
              <a:latin typeface="Times" pitchFamily="18" charset="0"/>
              <a:cs typeface="Arial" charset="0"/>
            </a:endParaRPr>
          </a:p>
        </p:txBody>
      </p:sp>
      <p:sp>
        <p:nvSpPr>
          <p:cNvPr id="2324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smtClean="0"/>
              <a:t>The transaltors vendor should own it</a:t>
            </a:r>
          </a:p>
          <a:p>
            <a:pPr eaLnBrk="1" hangingPunct="1"/>
            <a:endParaRPr lang="de-DE" smtClean="0"/>
          </a:p>
          <a:p>
            <a:pPr eaLnBrk="1" hangingPunct="1"/>
            <a:r>
              <a:rPr lang="de-DE" smtClean="0"/>
              <a:t>The client should monitor it</a:t>
            </a:r>
          </a:p>
          <a:p>
            <a:pPr eaLnBrk="1" hangingPunct="1"/>
            <a:endParaRPr lang="de-DE" smtClean="0"/>
          </a:p>
          <a:p>
            <a:pPr eaLnBrk="1" hangingPunct="1"/>
            <a:r>
              <a:rPr lang="de-DE" smtClean="0"/>
              <a:t>Most of the stuff can be automated</a:t>
            </a:r>
          </a:p>
          <a:p>
            <a:pPr eaLnBrk="1" hangingPunct="1"/>
            <a:endParaRPr lang="de-DE" smtClean="0"/>
          </a:p>
        </p:txBody>
      </p:sp>
    </p:spTree>
    <p:extLst>
      <p:ext uri="{BB962C8B-B14F-4D97-AF65-F5344CB8AC3E}">
        <p14:creationId xmlns:p14="http://schemas.microsoft.com/office/powerpoint/2010/main" val="22467123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3E5E9AD-A8ED-4FCE-9B35-378C98B46DAE}" type="slidenum">
              <a:rPr lang="ar-SA" sz="1200">
                <a:latin typeface="Times" pitchFamily="18" charset="0"/>
              </a:rPr>
              <a:pPr algn="r"/>
              <a:t>67</a:t>
            </a:fld>
            <a:endParaRPr lang="en-US" sz="1200">
              <a:latin typeface="Times" pitchFamily="18" charset="0"/>
              <a:cs typeface="Arial" charset="0"/>
            </a:endParaRPr>
          </a:p>
        </p:txBody>
      </p:sp>
      <p:sp>
        <p:nvSpPr>
          <p:cNvPr id="23961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054F664-16A9-4AF3-A33A-F3887BC1B8C2}" type="slidenum">
              <a:rPr lang="ar-SA" sz="1200">
                <a:latin typeface="Times" pitchFamily="18" charset="0"/>
              </a:rPr>
              <a:pPr algn="r"/>
              <a:t>67</a:t>
            </a:fld>
            <a:endParaRPr lang="en-US" sz="1200">
              <a:latin typeface="Times" pitchFamily="18" charset="0"/>
              <a:cs typeface="Arial" charset="0"/>
            </a:endParaRPr>
          </a:p>
        </p:txBody>
      </p:sp>
      <p:sp>
        <p:nvSpPr>
          <p:cNvPr id="23962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2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22284550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FF43DFAD-9678-42E3-A759-E1B6D85C6FFC}" type="slidenum">
              <a:rPr lang="ar-SA" sz="1200">
                <a:latin typeface="Times" pitchFamily="18" charset="0"/>
              </a:rPr>
              <a:pPr algn="r"/>
              <a:t>68</a:t>
            </a:fld>
            <a:endParaRPr lang="en-US" sz="1200">
              <a:latin typeface="Times" pitchFamily="18" charset="0"/>
              <a:cs typeface="Arial" charset="0"/>
            </a:endParaRPr>
          </a:p>
        </p:txBody>
      </p:sp>
      <p:sp>
        <p:nvSpPr>
          <p:cNvPr id="24064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43740FF-B21C-4D4E-9FF2-DF1AB2142866}" type="slidenum">
              <a:rPr lang="ar-SA" sz="1200">
                <a:latin typeface="Times" pitchFamily="18" charset="0"/>
              </a:rPr>
              <a:pPr algn="r"/>
              <a:t>68</a:t>
            </a:fld>
            <a:endParaRPr lang="en-US" sz="1200">
              <a:latin typeface="Times" pitchFamily="18" charset="0"/>
              <a:cs typeface="Arial" charset="0"/>
            </a:endParaRPr>
          </a:p>
        </p:txBody>
      </p:sp>
      <p:sp>
        <p:nvSpPr>
          <p:cNvPr id="24064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7054547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1FAA981-392D-4FA7-AF87-918C679931AC}" type="slidenum">
              <a:rPr lang="ar-SA" sz="1200">
                <a:latin typeface="Times" pitchFamily="18" charset="0"/>
              </a:rPr>
              <a:pPr algn="r"/>
              <a:t>69</a:t>
            </a:fld>
            <a:endParaRPr lang="en-US" sz="1200">
              <a:latin typeface="Times" pitchFamily="18" charset="0"/>
              <a:cs typeface="Arial" charset="0"/>
            </a:endParaRPr>
          </a:p>
        </p:txBody>
      </p:sp>
      <p:sp>
        <p:nvSpPr>
          <p:cNvPr id="2416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5A529DC-EA4D-4CB3-8EC1-30204E65A438}" type="slidenum">
              <a:rPr lang="ar-SA" sz="1200">
                <a:latin typeface="Times" pitchFamily="18" charset="0"/>
              </a:rPr>
              <a:pPr algn="r"/>
              <a:t>69</a:t>
            </a:fld>
            <a:endParaRPr lang="en-US" sz="1200">
              <a:latin typeface="Times" pitchFamily="18" charset="0"/>
              <a:cs typeface="Arial" charset="0"/>
            </a:endParaRPr>
          </a:p>
        </p:txBody>
      </p:sp>
      <p:sp>
        <p:nvSpPr>
          <p:cNvPr id="2416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394773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9388278-BC9E-4838-9350-E1F5516E9BFB}" type="slidenum">
              <a:rPr lang="ar-SA" sz="1200">
                <a:latin typeface="Times" pitchFamily="18" charset="0"/>
              </a:rPr>
              <a:pPr algn="r"/>
              <a:t>6</a:t>
            </a:fld>
            <a:endParaRPr lang="en-US" sz="1200">
              <a:latin typeface="Times" pitchFamily="18" charset="0"/>
              <a:cs typeface="Arial" charset="0"/>
            </a:endParaRPr>
          </a:p>
        </p:txBody>
      </p:sp>
      <p:sp>
        <p:nvSpPr>
          <p:cNvPr id="16998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61F83AD3-A40A-4F7E-8EA3-507BBCCA8898}" type="slidenum">
              <a:rPr lang="ar-SA" sz="1200">
                <a:latin typeface="Times" pitchFamily="18" charset="0"/>
              </a:rPr>
              <a:pPr algn="r"/>
              <a:t>6</a:t>
            </a:fld>
            <a:endParaRPr lang="en-US" sz="1200">
              <a:latin typeface="Times" pitchFamily="18" charset="0"/>
              <a:cs typeface="Arial" charset="0"/>
            </a:endParaRPr>
          </a:p>
        </p:txBody>
      </p:sp>
      <p:sp>
        <p:nvSpPr>
          <p:cNvPr id="16998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321824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5B94E4C-6B6D-41AE-A718-834DB6B479F1}" type="slidenum">
              <a:rPr lang="ar-SA" sz="1200">
                <a:latin typeface="Times" pitchFamily="18" charset="0"/>
              </a:rPr>
              <a:pPr algn="r"/>
              <a:t>70</a:t>
            </a:fld>
            <a:endParaRPr lang="en-US" sz="1200">
              <a:latin typeface="Times" pitchFamily="18" charset="0"/>
              <a:cs typeface="Arial" charset="0"/>
            </a:endParaRPr>
          </a:p>
        </p:txBody>
      </p:sp>
      <p:sp>
        <p:nvSpPr>
          <p:cNvPr id="24269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16D4FEE-25FA-4CC7-9088-125677FB2C91}" type="slidenum">
              <a:rPr lang="ar-SA" sz="1200">
                <a:latin typeface="Times" pitchFamily="18" charset="0"/>
              </a:rPr>
              <a:pPr algn="r"/>
              <a:t>70</a:t>
            </a:fld>
            <a:endParaRPr lang="en-US" sz="1200">
              <a:latin typeface="Times" pitchFamily="18" charset="0"/>
              <a:cs typeface="Arial" charset="0"/>
            </a:endParaRPr>
          </a:p>
        </p:txBody>
      </p:sp>
      <p:sp>
        <p:nvSpPr>
          <p:cNvPr id="24269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4965089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113DD98-6002-441B-B24C-FD50AA6536CB}" type="slidenum">
              <a:rPr lang="ar-SA" sz="1200">
                <a:latin typeface="Times" pitchFamily="18" charset="0"/>
              </a:rPr>
              <a:pPr algn="r"/>
              <a:t>71</a:t>
            </a:fld>
            <a:endParaRPr lang="en-US" sz="1200">
              <a:latin typeface="Times" pitchFamily="18" charset="0"/>
              <a:cs typeface="Arial" charset="0"/>
            </a:endParaRPr>
          </a:p>
        </p:txBody>
      </p:sp>
      <p:sp>
        <p:nvSpPr>
          <p:cNvPr id="1454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C1C2853-52EF-48AA-8CB1-8A8DEF3F9CE1}" type="slidenum">
              <a:rPr lang="ar-SA" sz="1200">
                <a:latin typeface="Times" pitchFamily="18" charset="0"/>
              </a:rPr>
              <a:pPr algn="r"/>
              <a:t>71</a:t>
            </a:fld>
            <a:endParaRPr lang="en-US" sz="1200">
              <a:latin typeface="Times" pitchFamily="18" charset="0"/>
              <a:cs typeface="Arial" charset="0"/>
            </a:endParaRPr>
          </a:p>
        </p:txBody>
      </p:sp>
      <p:sp>
        <p:nvSpPr>
          <p:cNvPr id="14541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2192444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72</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445266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63008A1-4F49-4A7F-91C0-25D92C9486D2}" type="slidenum">
              <a:rPr lang="ar-SA" sz="1200">
                <a:latin typeface="Times" pitchFamily="18" charset="0"/>
              </a:rPr>
              <a:pPr algn="r"/>
              <a:t>73</a:t>
            </a:fld>
            <a:endParaRPr lang="en-US" sz="1200">
              <a:latin typeface="Times" pitchFamily="18" charset="0"/>
              <a:cs typeface="Arial" charset="0"/>
            </a:endParaRPr>
          </a:p>
        </p:txBody>
      </p:sp>
      <p:sp>
        <p:nvSpPr>
          <p:cNvPr id="147459"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6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165494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2376764-06F0-4398-A204-E778C114566F}" type="slidenum">
              <a:rPr lang="ar-SA" sz="1200">
                <a:latin typeface="Times" pitchFamily="18" charset="0"/>
              </a:rPr>
              <a:pPr algn="r"/>
              <a:t>74</a:t>
            </a:fld>
            <a:endParaRPr lang="en-US" sz="1200">
              <a:latin typeface="Times" pitchFamily="18" charset="0"/>
              <a:cs typeface="Arial" charset="0"/>
            </a:endParaRPr>
          </a:p>
        </p:txBody>
      </p:sp>
      <p:sp>
        <p:nvSpPr>
          <p:cNvPr id="14848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1213932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0331E7D-8F80-449E-9C07-DB4DD54D4FCE}" type="slidenum">
              <a:rPr lang="ar-SA" sz="1200">
                <a:latin typeface="Times" pitchFamily="18" charset="0"/>
              </a:rPr>
              <a:pPr algn="r"/>
              <a:t>75</a:t>
            </a:fld>
            <a:endParaRPr lang="en-US" sz="1200">
              <a:latin typeface="Times" pitchFamily="18" charset="0"/>
              <a:cs typeface="Arial" charset="0"/>
            </a:endParaRPr>
          </a:p>
        </p:txBody>
      </p:sp>
      <p:sp>
        <p:nvSpPr>
          <p:cNvPr id="14950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4575367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3767C42-789F-45AF-833D-D76BAE156C2C}" type="slidenum">
              <a:rPr lang="ar-SA" sz="1200">
                <a:latin typeface="Times" pitchFamily="18" charset="0"/>
              </a:rPr>
              <a:pPr algn="r"/>
              <a:t>76</a:t>
            </a:fld>
            <a:endParaRPr lang="en-US" sz="1200">
              <a:latin typeface="Times" pitchFamily="18" charset="0"/>
              <a:cs typeface="Arial" charset="0"/>
            </a:endParaRPr>
          </a:p>
        </p:txBody>
      </p:sp>
      <p:sp>
        <p:nvSpPr>
          <p:cNvPr id="15053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7828482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D81A417-7503-4ECB-BFD3-27112DB51B51}" type="slidenum">
              <a:rPr lang="ar-SA" sz="1200">
                <a:latin typeface="Times" pitchFamily="18" charset="0"/>
              </a:rPr>
              <a:pPr algn="r"/>
              <a:t>77</a:t>
            </a:fld>
            <a:endParaRPr lang="en-US" sz="1200">
              <a:latin typeface="Times" pitchFamily="18" charset="0"/>
              <a:cs typeface="Arial" charset="0"/>
            </a:endParaRPr>
          </a:p>
        </p:txBody>
      </p:sp>
      <p:sp>
        <p:nvSpPr>
          <p:cNvPr id="15155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0039076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64A318F-85BF-40A9-B1C2-CAD06357632C}" type="slidenum">
              <a:rPr lang="ar-SA" sz="1200">
                <a:latin typeface="Times" pitchFamily="18" charset="0"/>
              </a:rPr>
              <a:pPr algn="r"/>
              <a:t>78</a:t>
            </a:fld>
            <a:endParaRPr lang="en-US" sz="1200">
              <a:latin typeface="Times" pitchFamily="18" charset="0"/>
              <a:cs typeface="Arial" charset="0"/>
            </a:endParaRPr>
          </a:p>
        </p:txBody>
      </p:sp>
      <p:sp>
        <p:nvSpPr>
          <p:cNvPr id="152579"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8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9664169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C51BF61-E446-4340-86B9-A0BF7BCB845A}" type="slidenum">
              <a:rPr lang="ar-SA" sz="1200">
                <a:latin typeface="Times" pitchFamily="18" charset="0"/>
              </a:rPr>
              <a:pPr algn="r"/>
              <a:t>79</a:t>
            </a:fld>
            <a:endParaRPr lang="en-US" sz="1200">
              <a:latin typeface="Times" pitchFamily="18" charset="0"/>
              <a:cs typeface="Arial" charset="0"/>
            </a:endParaRPr>
          </a:p>
        </p:txBody>
      </p:sp>
      <p:sp>
        <p:nvSpPr>
          <p:cNvPr id="15360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926540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91028F2C-C63C-4959-907F-C99360D35DE8}" type="slidenum">
              <a:rPr lang="ar-SA" sz="1200">
                <a:latin typeface="Times" pitchFamily="18" charset="0"/>
              </a:rPr>
              <a:pPr algn="r"/>
              <a:t>7</a:t>
            </a:fld>
            <a:endParaRPr lang="en-US" sz="1200">
              <a:latin typeface="Times" pitchFamily="18" charset="0"/>
              <a:cs typeface="Arial" charset="0"/>
            </a:endParaRPr>
          </a:p>
        </p:txBody>
      </p:sp>
      <p:sp>
        <p:nvSpPr>
          <p:cNvPr id="17101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dirty="0" smtClean="0">
                <a:latin typeface="Segoe UI Light" pitchFamily="34" charset="0"/>
                <a:cs typeface="Segoe UI Light" pitchFamily="34" charset="0"/>
              </a:rPr>
              <a:t>Internationalization -&gt; Generalization</a:t>
            </a:r>
          </a:p>
          <a:p>
            <a:pPr eaLnBrk="1" hangingPunct="1"/>
            <a:r>
              <a:rPr lang="en-US" sz="1200" dirty="0" smtClean="0">
                <a:latin typeface="Segoe UI Light" pitchFamily="34" charset="0"/>
                <a:cs typeface="Segoe UI Light" pitchFamily="34" charset="0"/>
              </a:rPr>
              <a:t>Localization -&gt; Customization</a:t>
            </a:r>
          </a:p>
          <a:p>
            <a:pPr eaLnBrk="1" hangingPunct="1"/>
            <a:endParaRPr lang="en-US" sz="1200" dirty="0" smtClean="0">
              <a:latin typeface="Segoe UI Light" pitchFamily="34" charset="0"/>
              <a:cs typeface="Segoe UI Light" pitchFamily="34" charset="0"/>
            </a:endParaRPr>
          </a:p>
          <a:p>
            <a:pPr eaLnBrk="1" hangingPunct="1"/>
            <a:endParaRPr lang="de-DE" dirty="0" smtClean="0"/>
          </a:p>
        </p:txBody>
      </p:sp>
    </p:spTree>
    <p:extLst>
      <p:ext uri="{BB962C8B-B14F-4D97-AF65-F5344CB8AC3E}">
        <p14:creationId xmlns:p14="http://schemas.microsoft.com/office/powerpoint/2010/main" val="22806452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956DCB8-BA84-4E2A-80D8-1AB33E265DB6}" type="slidenum">
              <a:rPr lang="ar-SA" sz="1200">
                <a:latin typeface="Times" pitchFamily="18" charset="0"/>
              </a:rPr>
              <a:pPr algn="r"/>
              <a:t>80</a:t>
            </a:fld>
            <a:endParaRPr lang="en-US" sz="1200">
              <a:latin typeface="Times" pitchFamily="18" charset="0"/>
              <a:cs typeface="Arial" charset="0"/>
            </a:endParaRPr>
          </a:p>
        </p:txBody>
      </p:sp>
      <p:sp>
        <p:nvSpPr>
          <p:cNvPr id="15462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6985500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AC83A27-55B5-49FF-9970-9FA43D24163D}" type="slidenum">
              <a:rPr lang="ar-SA" sz="1200">
                <a:latin typeface="Times" pitchFamily="18" charset="0"/>
              </a:rPr>
              <a:pPr algn="r"/>
              <a:t>81</a:t>
            </a:fld>
            <a:endParaRPr lang="en-US" sz="1200">
              <a:latin typeface="Times" pitchFamily="18" charset="0"/>
              <a:cs typeface="Arial" charset="0"/>
            </a:endParaRPr>
          </a:p>
        </p:txBody>
      </p:sp>
      <p:sp>
        <p:nvSpPr>
          <p:cNvPr id="15565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6836398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FCA46E5-776A-4E63-A622-8E7EDBEF09DD}" type="slidenum">
              <a:rPr lang="ar-SA" sz="1200">
                <a:latin typeface="Times" pitchFamily="18" charset="0"/>
              </a:rPr>
              <a:pPr algn="r"/>
              <a:t>82</a:t>
            </a:fld>
            <a:endParaRPr lang="en-US" sz="1200">
              <a:latin typeface="Times" pitchFamily="18" charset="0"/>
              <a:cs typeface="Arial" charset="0"/>
            </a:endParaRPr>
          </a:p>
        </p:txBody>
      </p:sp>
      <p:sp>
        <p:nvSpPr>
          <p:cNvPr id="15667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146305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105462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EC2C499-8387-4225-96EE-6F3FAF82FE76}" type="slidenum">
              <a:rPr lang="ar-SA" sz="1200">
                <a:latin typeface="Times" pitchFamily="18" charset="0"/>
              </a:rPr>
              <a:pPr algn="r"/>
              <a:t>85</a:t>
            </a:fld>
            <a:endParaRPr lang="en-US" sz="1200">
              <a:latin typeface="Times" pitchFamily="18" charset="0"/>
              <a:cs typeface="Arial" charset="0"/>
            </a:endParaRPr>
          </a:p>
        </p:txBody>
      </p:sp>
      <p:sp>
        <p:nvSpPr>
          <p:cNvPr id="16179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smtClean="0"/>
              <a:t>Google maps (we can do bing maps too)</a:t>
            </a:r>
          </a:p>
        </p:txBody>
      </p:sp>
    </p:spTree>
    <p:extLst>
      <p:ext uri="{BB962C8B-B14F-4D97-AF65-F5344CB8AC3E}">
        <p14:creationId xmlns:p14="http://schemas.microsoft.com/office/powerpoint/2010/main" val="14400521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0EEDDE4-743A-4CC7-B580-1D55FACBEE33}" type="slidenum">
              <a:rPr lang="ar-SA" sz="1200">
                <a:latin typeface="Times" pitchFamily="18" charset="0"/>
              </a:rPr>
              <a:pPr algn="r"/>
              <a:t>86</a:t>
            </a:fld>
            <a:endParaRPr lang="en-US" sz="1200">
              <a:latin typeface="Times" pitchFamily="18" charset="0"/>
              <a:cs typeface="Arial" charset="0"/>
            </a:endParaRPr>
          </a:p>
        </p:txBody>
      </p:sp>
      <p:sp>
        <p:nvSpPr>
          <p:cNvPr id="162819"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7395549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B9F03-89F3-49EB-9BDD-76EF5F248D52}" type="slidenum">
              <a:rPr lang="ar-SA" sz="1200">
                <a:latin typeface="Times" pitchFamily="18" charset="0"/>
              </a:rPr>
              <a:pPr algn="r"/>
              <a:t>87</a:t>
            </a:fld>
            <a:endParaRPr lang="en-US" sz="1200">
              <a:latin typeface="Times" pitchFamily="18" charset="0"/>
              <a:cs typeface="Arial" charset="0"/>
            </a:endParaRPr>
          </a:p>
        </p:txBody>
      </p:sp>
      <p:sp>
        <p:nvSpPr>
          <p:cNvPr id="16384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80991800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24226718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9827179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4DFB747-5854-4919-ADEE-A4D6AE7F79AF}" type="slidenum">
              <a:rPr lang="ar-SA" sz="1200">
                <a:latin typeface="Times" pitchFamily="18" charset="0"/>
              </a:rPr>
              <a:pPr algn="r"/>
              <a:t>90</a:t>
            </a:fld>
            <a:endParaRPr lang="en-US" sz="1200">
              <a:latin typeface="Times" pitchFamily="18" charset="0"/>
              <a:cs typeface="Arial" charset="0"/>
            </a:endParaRPr>
          </a:p>
        </p:txBody>
      </p:sp>
      <p:sp>
        <p:nvSpPr>
          <p:cNvPr id="16691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143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547557A-DC87-43B8-85D5-81D70381E92F}" type="slidenum">
              <a:rPr lang="ar-SA" sz="1200">
                <a:latin typeface="Times" pitchFamily="18" charset="0"/>
              </a:rPr>
              <a:pPr algn="r"/>
              <a:t>8</a:t>
            </a:fld>
            <a:endParaRPr lang="en-US" sz="1200">
              <a:latin typeface="Times" pitchFamily="18" charset="0"/>
              <a:cs typeface="Arial" charset="0"/>
            </a:endParaRPr>
          </a:p>
        </p:txBody>
      </p:sp>
      <p:sp>
        <p:nvSpPr>
          <p:cNvPr id="1720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de-DE" dirty="0" smtClean="0"/>
              <a:t>Army, israel es-US</a:t>
            </a:r>
            <a:r>
              <a:rPr lang="de-DE" baseline="0" dirty="0" smtClean="0"/>
              <a:t> (icu local fallback)</a:t>
            </a:r>
          </a:p>
          <a:p>
            <a:pPr eaLnBrk="1" hangingPunct="1"/>
            <a:endParaRPr lang="de-DE" baseline="0" dirty="0" smtClean="0"/>
          </a:p>
          <a:p>
            <a:pPr eaLnBrk="1" hangingPunct="1"/>
            <a:r>
              <a:rPr lang="en-CA" sz="1200" b="0" i="0" kern="1200" dirty="0" smtClean="0">
                <a:solidFill>
                  <a:schemeClr val="tx1"/>
                </a:solidFill>
                <a:effectLst/>
                <a:latin typeface="+mn-lt"/>
                <a:ea typeface="+mn-ea"/>
                <a:cs typeface="+mn-cs"/>
              </a:rPr>
              <a:t>English/United States/Military locale is separate from the regular English/United States locale since the US military writes times and dates differently than most of the civilian community.</a:t>
            </a:r>
            <a:endParaRPr lang="de-DE" dirty="0" smtClean="0"/>
          </a:p>
        </p:txBody>
      </p:sp>
    </p:spTree>
    <p:extLst>
      <p:ext uri="{BB962C8B-B14F-4D97-AF65-F5344CB8AC3E}">
        <p14:creationId xmlns:p14="http://schemas.microsoft.com/office/powerpoint/2010/main" val="5336888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CC075D2-B472-430C-B8F5-ADC94F68540C}" type="slidenum">
              <a:rPr lang="ar-SA" sz="1200">
                <a:latin typeface="Times" pitchFamily="18" charset="0"/>
              </a:rPr>
              <a:pPr algn="r"/>
              <a:t>91</a:t>
            </a:fld>
            <a:endParaRPr lang="en-US" sz="1200">
              <a:latin typeface="Times" pitchFamily="18" charset="0"/>
              <a:cs typeface="Arial" charset="0"/>
            </a:endParaRPr>
          </a:p>
        </p:txBody>
      </p:sp>
      <p:sp>
        <p:nvSpPr>
          <p:cNvPr id="167939"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4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990299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547557A-DC87-43B8-85D5-81D70381E92F}" type="slidenum">
              <a:rPr lang="ar-SA" sz="1200">
                <a:latin typeface="Times" pitchFamily="18" charset="0"/>
              </a:rPr>
              <a:pPr algn="r"/>
              <a:t>9</a:t>
            </a:fld>
            <a:endParaRPr lang="en-US" sz="1200">
              <a:latin typeface="Times" pitchFamily="18" charset="0"/>
              <a:cs typeface="Arial" charset="0"/>
            </a:endParaRPr>
          </a:p>
        </p:txBody>
      </p:sp>
      <p:sp>
        <p:nvSpPr>
          <p:cNvPr id="1720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dirty="0" smtClean="0"/>
          </a:p>
        </p:txBody>
      </p:sp>
    </p:spTree>
    <p:extLst>
      <p:ext uri="{BB962C8B-B14F-4D97-AF65-F5344CB8AC3E}">
        <p14:creationId xmlns:p14="http://schemas.microsoft.com/office/powerpoint/2010/main" val="417428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32"/>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2344668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7"/>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4015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441" y="1535115"/>
            <a:ext cx="5385514" cy="639763"/>
          </a:xfrm>
        </p:spPr>
        <p:txBody>
          <a:bodyPr anchor="b"/>
          <a:lstStyle>
            <a:lvl1pPr marL="0" indent="0">
              <a:buNone/>
              <a:defRPr sz="24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7" y="1535115"/>
            <a:ext cx="5387630" cy="639763"/>
          </a:xfrm>
        </p:spPr>
        <p:txBody>
          <a:bodyPr anchor="b"/>
          <a:lstStyle>
            <a:lvl1pPr marL="0" indent="0">
              <a:buNone/>
              <a:defRPr sz="24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7" y="2174875"/>
            <a:ext cx="5387630"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170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9" y="273051"/>
            <a:ext cx="4010039"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8"/>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9" y="1435104"/>
            <a:ext cx="4010039" cy="4691063"/>
          </a:xfrm>
        </p:spPr>
        <p:txBody>
          <a:bodyPr/>
          <a:lstStyle>
            <a:lvl1pPr marL="0" indent="0">
              <a:buNone/>
              <a:defRPr sz="15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Tree>
    <p:extLst>
      <p:ext uri="{BB962C8B-B14F-4D97-AF65-F5344CB8AC3E}">
        <p14:creationId xmlns:p14="http://schemas.microsoft.com/office/powerpoint/2010/main" val="104682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3"/>
            <a:ext cx="7313295"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rtlCol="0">
            <a:normAutofit/>
          </a:bodyPr>
          <a:lstStyle>
            <a:lvl1pPr marL="0" indent="0">
              <a:buNone/>
              <a:defRPr sz="32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pPr lvl="0"/>
            <a:endParaRPr lang="en-US" noProof="0" smtClean="0"/>
          </a:p>
        </p:txBody>
      </p:sp>
      <p:sp>
        <p:nvSpPr>
          <p:cNvPr id="4" name="Text Placeholder 3"/>
          <p:cNvSpPr>
            <a:spLocks noGrp="1"/>
          </p:cNvSpPr>
          <p:nvPr>
            <p:ph type="body" sz="half" idx="2"/>
          </p:nvPr>
        </p:nvSpPr>
        <p:spPr>
          <a:xfrm>
            <a:off x="2389095" y="5367341"/>
            <a:ext cx="7313295" cy="804863"/>
          </a:xfrm>
        </p:spPr>
        <p:txBody>
          <a:bodyPr/>
          <a:lstStyle>
            <a:lvl1pPr marL="0" indent="0">
              <a:buNone/>
              <a:defRPr sz="15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Tree>
    <p:extLst>
      <p:ext uri="{BB962C8B-B14F-4D97-AF65-F5344CB8AC3E}">
        <p14:creationId xmlns:p14="http://schemas.microsoft.com/office/powerpoint/2010/main" val="341149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798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2"/>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2"/>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079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014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11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608012" y="1600200"/>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5"/>
          <p:cNvSpPr txBox="1">
            <a:spLocks/>
          </p:cNvSpPr>
          <p:nvPr userDrawn="1"/>
        </p:nvSpPr>
        <p:spPr>
          <a:xfrm>
            <a:off x="9046394" y="6286506"/>
            <a:ext cx="2844059" cy="365125"/>
          </a:xfrm>
          <a:prstGeom prst="rect">
            <a:avLst/>
          </a:prstGeom>
        </p:spPr>
        <p:txBody>
          <a:bodyPr lIns="91436" tIns="45719" rIns="91436" bIns="45719" anchor="ctr"/>
          <a:lstStyle>
            <a:lvl1pPr>
              <a:defRPr/>
            </a:lvl1pPr>
          </a:lstStyle>
          <a:p>
            <a:pPr algn="ctr">
              <a:defRPr/>
            </a:pPr>
            <a:r>
              <a:rPr lang="en-US" sz="1200" dirty="0" smtClean="0">
                <a:solidFill>
                  <a:srgbClr val="898989"/>
                </a:solidFill>
                <a:latin typeface="Calibri" pitchFamily="1" charset="0"/>
              </a:rPr>
              <a:t>Vancouver, October 29, 2014</a:t>
            </a:r>
          </a:p>
        </p:txBody>
      </p:sp>
      <p:pic>
        <p:nvPicPr>
          <p:cNvPr id="6" name="Picture 6" descr="lwLogo.jp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570412" y="6324602"/>
            <a:ext cx="1905000" cy="4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Lst>
  <p:timing>
    <p:tnLst>
      <p:par>
        <p:cTn id="1" dur="indefinite" restart="never" nodeType="tmRoot"/>
      </p:par>
    </p:tnLst>
  </p:timing>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p:titleStyle>
    <p:body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cldr.unicode.org/cldr-features#TOC-Other:" TargetMode="External"/><Relationship Id="rId3" Type="http://schemas.openxmlformats.org/officeDocument/2006/relationships/hyperlink" Target="http://cldr.unicode.org/#TOC-Who-uses-CLDR-" TargetMode="External"/><Relationship Id="rId7" Type="http://schemas.openxmlformats.org/officeDocument/2006/relationships/hyperlink" Target="http://cldr.unicode.org/cldr-features#TOC-Country-information:"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cldr.unicode.org/cldr-features#TOC-Language-and-script-information:" TargetMode="External"/><Relationship Id="rId5" Type="http://schemas.openxmlformats.org/officeDocument/2006/relationships/hyperlink" Target="http://cldr.unicode.org/cldr-features#TOC-Translations-of-names:" TargetMode="External"/><Relationship Id="rId4" Type="http://schemas.openxmlformats.org/officeDocument/2006/relationships/hyperlink" Target="http://cldr.unicode.org/cldr-features#TOC-Locale-specific-patterns-for-formatting-and-pars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http://finance.cn.yahoo.com/"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www.entrepreneur.com/slideshow/226477"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www.internetworldstats.com/stats14.htm" TargetMode="External"/><Relationship Id="rId3" Type="http://schemas.openxmlformats.org/officeDocument/2006/relationships/hyperlink" Target="http://www.internetworldstats.com/stats.htm" TargetMode="External"/><Relationship Id="rId7" Type="http://schemas.openxmlformats.org/officeDocument/2006/relationships/hyperlink" Target="http://www.internetworldstats.com/stats5.htm"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hyperlink" Target="http://www.internetworldstats.com/stats4.htm" TargetMode="External"/><Relationship Id="rId11" Type="http://schemas.openxmlformats.org/officeDocument/2006/relationships/hyperlink" Target="http://www.internetworldstats.com/list2.htm" TargetMode="External"/><Relationship Id="rId5" Type="http://schemas.openxmlformats.org/officeDocument/2006/relationships/hyperlink" Target="http://www.internetworldstats.com/stats3.htm" TargetMode="External"/><Relationship Id="rId10" Type="http://schemas.openxmlformats.org/officeDocument/2006/relationships/hyperlink" Target="http://www.internetworldstats.com/stats6.htm" TargetMode="External"/><Relationship Id="rId4" Type="http://schemas.openxmlformats.org/officeDocument/2006/relationships/hyperlink" Target="http://www.internetworldstats.com/stats1.htm" TargetMode="External"/><Relationship Id="rId9" Type="http://schemas.openxmlformats.org/officeDocument/2006/relationships/hyperlink" Target="http://www.internetworldstats.com/stats2.ht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john.a16z.com/about/"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www.commonsenseadvisory.com/"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idx="4294967295"/>
          </p:nvPr>
        </p:nvSpPr>
        <p:spPr>
          <a:xfrm>
            <a:off x="914162" y="1524007"/>
            <a:ext cx="10360501" cy="1470025"/>
          </a:xfrm>
        </p:spPr>
        <p:txBody>
          <a:bodyPr/>
          <a:lstStyle/>
          <a:p>
            <a:r>
              <a:rPr lang="en-US" dirty="0" smtClean="0">
                <a:latin typeface="Segoe UI Light" pitchFamily="34" charset="0"/>
                <a:cs typeface="Segoe UI Light" pitchFamily="34" charset="0"/>
              </a:rPr>
              <a:t>Localization for Startups</a:t>
            </a:r>
          </a:p>
        </p:txBody>
      </p:sp>
      <p:sp>
        <p:nvSpPr>
          <p:cNvPr id="9219" name="Rectangle 3"/>
          <p:cNvSpPr>
            <a:spLocks noGrp="1" noChangeArrowheads="1"/>
          </p:cNvSpPr>
          <p:nvPr>
            <p:ph type="subTitle" idx="4294967295"/>
          </p:nvPr>
        </p:nvSpPr>
        <p:spPr>
          <a:xfrm>
            <a:off x="1576514" y="2941639"/>
            <a:ext cx="9035813" cy="2849563"/>
          </a:xfrm>
        </p:spPr>
        <p:txBody>
          <a:bodyPr/>
          <a:lstStyle/>
          <a:p>
            <a:pPr marL="0" indent="0" algn="ctr" eaLnBrk="1" hangingPunct="1">
              <a:lnSpc>
                <a:spcPct val="80000"/>
              </a:lnSpc>
              <a:buNone/>
            </a:pPr>
            <a:r>
              <a:rPr lang="en-US" sz="4400" dirty="0">
                <a:latin typeface="Segoe UI Light" pitchFamily="34" charset="0"/>
                <a:cs typeface="Segoe UI Light" pitchFamily="34" charset="0"/>
              </a:rPr>
              <a:t>Localization World</a:t>
            </a:r>
          </a:p>
          <a:p>
            <a:pPr marL="0" indent="0" algn="ctr" eaLnBrk="1" hangingPunct="1">
              <a:lnSpc>
                <a:spcPct val="80000"/>
              </a:lnSpc>
              <a:buNone/>
            </a:pPr>
            <a:r>
              <a:rPr lang="en-US" sz="4400" smtClean="0">
                <a:latin typeface="Segoe UI Light" pitchFamily="34" charset="0"/>
                <a:cs typeface="Segoe UI Light" pitchFamily="34" charset="0"/>
              </a:rPr>
              <a:t>Vancouver 2014</a:t>
            </a:r>
            <a:endParaRPr lang="en-US" sz="4400" dirty="0">
              <a:latin typeface="Segoe UI Light" pitchFamily="34" charset="0"/>
              <a:cs typeface="Segoe UI Light" pitchFamily="34" charset="0"/>
            </a:endParaRPr>
          </a:p>
          <a:p>
            <a:pPr marL="0" indent="0" algn="ctr" eaLnBrk="1" hangingPunct="1">
              <a:lnSpc>
                <a:spcPct val="80000"/>
              </a:lnSpc>
              <a:buNone/>
            </a:pPr>
            <a:endParaRPr lang="en-US" sz="4400" dirty="0">
              <a:latin typeface="Segoe UI Light" pitchFamily="34" charset="0"/>
              <a:cs typeface="Segoe UI Light" pitchFamily="34" charset="0"/>
            </a:endParaRPr>
          </a:p>
          <a:p>
            <a:pPr marL="0" indent="0" algn="ctr" eaLnBrk="1" hangingPunct="1">
              <a:lnSpc>
                <a:spcPct val="80000"/>
              </a:lnSpc>
              <a:buNone/>
            </a:pP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Oleksandr</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Pysaryuk</a:t>
            </a:r>
            <a:r>
              <a:rPr lang="en-US" sz="2400" dirty="0">
                <a:latin typeface="Segoe UI Light" pitchFamily="34" charset="0"/>
                <a:cs typeface="Segoe UI Light" pitchFamily="34" charset="0"/>
              </a:rPr>
              <a:t>,</a:t>
            </a:r>
          </a:p>
          <a:p>
            <a:pPr marL="0" indent="0" algn="ctr" eaLnBrk="1" hangingPunct="1">
              <a:lnSpc>
                <a:spcPct val="80000"/>
              </a:lnSpc>
              <a:buNone/>
            </a:pPr>
            <a:r>
              <a:rPr lang="en-US" sz="2400" dirty="0">
                <a:latin typeface="Segoe UI Light" pitchFamily="34" charset="0"/>
                <a:cs typeface="Segoe UI Light" pitchFamily="34" charset="0"/>
              </a:rPr>
              <a:t>Daniel Goldschmidt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marL="0" indent="0">
              <a:buNone/>
            </a:pPr>
            <a:r>
              <a:rPr lang="en-US" dirty="0">
                <a:latin typeface="Segoe UI Light" pitchFamily="34" charset="0"/>
                <a:cs typeface="Segoe UI Light" pitchFamily="34" charset="0"/>
              </a:rPr>
              <a:t>Unicode CLDR – Common Locale Data Repository</a:t>
            </a:r>
          </a:p>
        </p:txBody>
      </p:sp>
      <p:sp>
        <p:nvSpPr>
          <p:cNvPr id="40963" name="Rectangle 3"/>
          <p:cNvSpPr>
            <a:spLocks noGrp="1" noChangeArrowheads="1"/>
          </p:cNvSpPr>
          <p:nvPr>
            <p:ph type="body" idx="4294967295"/>
          </p:nvPr>
        </p:nvSpPr>
        <p:spPr/>
        <p:txBody>
          <a:bodyPr/>
          <a:lstStyle/>
          <a:p>
            <a:pPr marL="0" indent="0">
              <a:buNone/>
            </a:pPr>
            <a:r>
              <a:rPr lang="en-US" sz="2000" dirty="0" smtClean="0">
                <a:latin typeface="Segoe UI Light" pitchFamily="34" charset="0"/>
                <a:cs typeface="Segoe UI Light" pitchFamily="34" charset="0"/>
              </a:rPr>
              <a:t>The </a:t>
            </a:r>
            <a:r>
              <a:rPr lang="en-US" sz="2000" dirty="0">
                <a:latin typeface="Segoe UI Light" pitchFamily="34" charset="0"/>
                <a:cs typeface="Segoe UI Light" pitchFamily="34" charset="0"/>
              </a:rPr>
              <a:t>Unicode CLDR provides key building blocks for software to support the world's languages, with the largest and most extensive standard repository of locale data available. This data is used by a </a:t>
            </a:r>
            <a:r>
              <a:rPr lang="en-US" sz="2000" dirty="0">
                <a:latin typeface="Segoe UI Light" pitchFamily="34" charset="0"/>
                <a:cs typeface="Segoe UI Light" pitchFamily="34" charset="0"/>
                <a:hlinkClick r:id="rId3"/>
              </a:rPr>
              <a:t>wide spectrum of companies</a:t>
            </a:r>
            <a:r>
              <a:rPr lang="en-US" sz="2000" dirty="0">
                <a:latin typeface="Segoe UI Light" pitchFamily="34" charset="0"/>
                <a:cs typeface="Segoe UI Light" pitchFamily="34" charset="0"/>
              </a:rPr>
              <a:t> for their software internationalization and localization, adapting software to the conventions of different languages for such common software tasks. It includes:</a:t>
            </a:r>
          </a:p>
          <a:p>
            <a:r>
              <a:rPr lang="en-US" sz="2000" dirty="0">
                <a:latin typeface="Segoe UI Light" pitchFamily="34" charset="0"/>
                <a:cs typeface="Segoe UI Light" pitchFamily="34" charset="0"/>
                <a:hlinkClick r:id="rId4"/>
              </a:rPr>
              <a:t>Locale-specific patterns for formatting and parsing:</a:t>
            </a:r>
            <a:r>
              <a:rPr lang="en-US" sz="2000" dirty="0">
                <a:latin typeface="Segoe UI Light" pitchFamily="34" charset="0"/>
                <a:cs typeface="Segoe UI Light" pitchFamily="34" charset="0"/>
              </a:rPr>
              <a:t> dates, times, </a:t>
            </a:r>
            <a:r>
              <a:rPr lang="en-US" sz="2000" dirty="0" err="1">
                <a:latin typeface="Segoe UI Light" pitchFamily="34" charset="0"/>
                <a:cs typeface="Segoe UI Light" pitchFamily="34" charset="0"/>
              </a:rPr>
              <a:t>timezones</a:t>
            </a:r>
            <a:r>
              <a:rPr lang="en-US" sz="2000" dirty="0">
                <a:latin typeface="Segoe UI Light" pitchFamily="34" charset="0"/>
                <a:cs typeface="Segoe UI Light" pitchFamily="34" charset="0"/>
              </a:rPr>
              <a:t>, numbers and currency values</a:t>
            </a:r>
          </a:p>
          <a:p>
            <a:r>
              <a:rPr lang="en-US" sz="2000" dirty="0">
                <a:latin typeface="Segoe UI Light" pitchFamily="34" charset="0"/>
                <a:cs typeface="Segoe UI Light" pitchFamily="34" charset="0"/>
                <a:hlinkClick r:id="rId5"/>
              </a:rPr>
              <a:t>Translations of names:</a:t>
            </a:r>
            <a:r>
              <a:rPr lang="en-US" sz="2000" dirty="0">
                <a:latin typeface="Segoe UI Light" pitchFamily="34" charset="0"/>
                <a:cs typeface="Segoe UI Light" pitchFamily="34" charset="0"/>
              </a:rPr>
              <a:t> languages, scripts, countries and regions, currencies, eras, months, weekdays, day periods, </a:t>
            </a:r>
            <a:r>
              <a:rPr lang="en-US" sz="2000" dirty="0" err="1">
                <a:latin typeface="Segoe UI Light" pitchFamily="34" charset="0"/>
                <a:cs typeface="Segoe UI Light" pitchFamily="34" charset="0"/>
              </a:rPr>
              <a:t>timezones</a:t>
            </a:r>
            <a:r>
              <a:rPr lang="en-US" sz="2000" dirty="0">
                <a:latin typeface="Segoe UI Light" pitchFamily="34" charset="0"/>
                <a:cs typeface="Segoe UI Light" pitchFamily="34" charset="0"/>
              </a:rPr>
              <a:t>, cities, and time units</a:t>
            </a:r>
          </a:p>
          <a:p>
            <a:r>
              <a:rPr lang="en-US" sz="2000" dirty="0">
                <a:latin typeface="Segoe UI Light" pitchFamily="34" charset="0"/>
                <a:cs typeface="Segoe UI Light" pitchFamily="34" charset="0"/>
                <a:hlinkClick r:id="rId6"/>
              </a:rPr>
              <a:t>Language &amp; script information:</a:t>
            </a:r>
            <a:r>
              <a:rPr lang="en-US" sz="2000" dirty="0">
                <a:latin typeface="Segoe UI Light" pitchFamily="34" charset="0"/>
                <a:cs typeface="Segoe UI Light" pitchFamily="34" charset="0"/>
              </a:rPr>
              <a:t> characters used; plural cases; gender of lists; capitalization; rules for sorting &amp; searching; writing direction; transliteration rules; rules for spelling out numbers; rules for segmenting text into graphemes, words, and sentences</a:t>
            </a:r>
          </a:p>
          <a:p>
            <a:r>
              <a:rPr lang="en-US" sz="2000" dirty="0">
                <a:latin typeface="Segoe UI Light" pitchFamily="34" charset="0"/>
                <a:cs typeface="Segoe UI Light" pitchFamily="34" charset="0"/>
                <a:hlinkClick r:id="rId7"/>
              </a:rPr>
              <a:t>Country information:</a:t>
            </a:r>
            <a:r>
              <a:rPr lang="en-US" sz="2000" dirty="0">
                <a:latin typeface="Segoe UI Light" pitchFamily="34" charset="0"/>
                <a:cs typeface="Segoe UI Light" pitchFamily="34" charset="0"/>
              </a:rPr>
              <a:t> language usage, currency information, calendar preference and week conventions, postal and telephone codes</a:t>
            </a:r>
          </a:p>
          <a:p>
            <a:r>
              <a:rPr lang="en-US" sz="2000" dirty="0">
                <a:latin typeface="Segoe UI Light" pitchFamily="34" charset="0"/>
                <a:cs typeface="Segoe UI Light" pitchFamily="34" charset="0"/>
                <a:hlinkClick r:id="rId8"/>
              </a:rPr>
              <a:t>Other:</a:t>
            </a:r>
            <a:r>
              <a:rPr lang="en-US" sz="2000" dirty="0">
                <a:latin typeface="Segoe UI Light" pitchFamily="34" charset="0"/>
                <a:cs typeface="Segoe UI Light" pitchFamily="34" charset="0"/>
              </a:rPr>
              <a:t> ISO &amp; BCP 47 code support (cross mappings, etc.), keyboard layouts</a:t>
            </a:r>
          </a:p>
          <a:p>
            <a:pPr marL="0" indent="0">
              <a:buNone/>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148636935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Localization</a:t>
            </a:r>
          </a:p>
        </p:txBody>
      </p:sp>
      <p:sp>
        <p:nvSpPr>
          <p:cNvPr id="50179" name="Rectangle 3"/>
          <p:cNvSpPr>
            <a:spLocks noGrp="1" noChangeArrowheads="1"/>
          </p:cNvSpPr>
          <p:nvPr>
            <p:ph type="body" idx="4294967295"/>
          </p:nvPr>
        </p:nvSpPr>
        <p:spPr/>
        <p:txBody>
          <a:bodyPr/>
          <a:lstStyle/>
          <a:p>
            <a:pPr eaLnBrk="1" hangingPunct="1"/>
            <a:r>
              <a:rPr lang="en-US" sz="2000" dirty="0">
                <a:latin typeface="Segoe UI Light" pitchFamily="34" charset="0"/>
                <a:cs typeface="Segoe UI Light" pitchFamily="34" charset="0"/>
              </a:rPr>
              <a:t>Success</a:t>
            </a:r>
          </a:p>
          <a:p>
            <a:pPr eaLnBrk="1" hangingPunct="1">
              <a:buFont typeface="Arial" charset="0"/>
              <a:buNone/>
            </a:pPr>
            <a:r>
              <a:rPr lang="en-US" sz="2000" dirty="0">
                <a:latin typeface="Segoe UI Light" pitchFamily="34" charset="0"/>
                <a:cs typeface="Segoe UI Light" pitchFamily="34" charset="0"/>
              </a:rPr>
              <a:t>	Product appears to be developed in the target market</a:t>
            </a:r>
          </a:p>
          <a:p>
            <a:pPr eaLnBrk="1" hangingPunct="1"/>
            <a:r>
              <a:rPr lang="en-US" sz="2000" dirty="0">
                <a:latin typeface="Segoe UI Light" pitchFamily="34" charset="0"/>
                <a:cs typeface="Segoe UI Light" pitchFamily="34" charset="0"/>
              </a:rPr>
              <a:t>Failure:</a:t>
            </a:r>
          </a:p>
          <a:p>
            <a:pPr eaLnBrk="1" hangingPunct="1">
              <a:buFont typeface="Arial" charset="0"/>
              <a:buNone/>
            </a:pPr>
            <a:r>
              <a:rPr lang="en-US" sz="2000" dirty="0">
                <a:latin typeface="Segoe UI Light" pitchFamily="34" charset="0"/>
                <a:cs typeface="Segoe UI Light" pitchFamily="34" charset="0"/>
              </a:rPr>
              <a:t>	We can easily notice that the program was adapted</a:t>
            </a:r>
          </a:p>
          <a:p>
            <a:pPr eaLnBrk="1" hangingPunct="1"/>
            <a:endParaRPr lang="en-US" sz="24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Localization vs. Internationalization</a:t>
            </a:r>
          </a:p>
        </p:txBody>
      </p:sp>
      <p:sp>
        <p:nvSpPr>
          <p:cNvPr id="58371" name="Rectangle 3"/>
          <p:cNvSpPr>
            <a:spLocks noGrp="1" noChangeArrowheads="1"/>
          </p:cNvSpPr>
          <p:nvPr>
            <p:ph type="body" idx="4294967295"/>
          </p:nvPr>
        </p:nvSpPr>
        <p:spPr/>
        <p:txBody>
          <a:bodyPr/>
          <a:lstStyle/>
          <a:p>
            <a:pPr eaLnBrk="1" hangingPunct="1"/>
            <a:endParaRPr lang="en-US" sz="2000" dirty="0">
              <a:latin typeface="Segoe UI Light" pitchFamily="34" charset="0"/>
              <a:cs typeface="Segoe UI Light" pitchFamily="34" charset="0"/>
            </a:endParaRPr>
          </a:p>
          <a:p>
            <a:pPr eaLnBrk="1" hangingPunct="1"/>
            <a:r>
              <a:rPr lang="en-US" sz="2000" dirty="0">
                <a:latin typeface="Segoe UI Light" pitchFamily="34" charset="0"/>
                <a:cs typeface="Segoe UI Light" pitchFamily="34" charset="0"/>
              </a:rPr>
              <a:t>Internationalization -&gt; </a:t>
            </a:r>
            <a:r>
              <a:rPr lang="en-US" sz="2000" dirty="0" smtClean="0">
                <a:latin typeface="Segoe UI Light" pitchFamily="34" charset="0"/>
                <a:cs typeface="Segoe UI Light" pitchFamily="34" charset="0"/>
              </a:rPr>
              <a:t>Generalization</a:t>
            </a:r>
          </a:p>
          <a:p>
            <a:pPr eaLnBrk="1" hangingPunct="1"/>
            <a:r>
              <a:rPr lang="en-US" sz="2000" dirty="0" smtClean="0">
                <a:latin typeface="Segoe UI Light" pitchFamily="34" charset="0"/>
                <a:cs typeface="Segoe UI Light" pitchFamily="34" charset="0"/>
              </a:rPr>
              <a:t>Localization </a:t>
            </a:r>
            <a:r>
              <a:rPr lang="en-US" sz="2000" dirty="0">
                <a:latin typeface="Segoe UI Light" pitchFamily="34" charset="0"/>
                <a:cs typeface="Segoe UI Light" pitchFamily="34" charset="0"/>
              </a:rPr>
              <a:t>-&gt; </a:t>
            </a:r>
            <a:r>
              <a:rPr lang="en-US" sz="2000" dirty="0" smtClean="0">
                <a:latin typeface="Segoe UI Light" pitchFamily="34" charset="0"/>
                <a:cs typeface="Segoe UI Light" pitchFamily="34" charset="0"/>
              </a:rPr>
              <a:t>Customization</a:t>
            </a:r>
          </a:p>
          <a:p>
            <a:pPr eaLnBrk="1" hangingPunct="1"/>
            <a:endParaRPr lang="en-US" sz="2000" dirty="0">
              <a:latin typeface="Segoe UI Light" pitchFamily="34" charset="0"/>
              <a:cs typeface="Segoe UI Light" pitchFamily="34" charset="0"/>
            </a:endParaRPr>
          </a:p>
          <a:p>
            <a:pPr eaLnBrk="1" hangingPunct="1"/>
            <a:endParaRPr lang="en-US" sz="2000" dirty="0" smtClean="0">
              <a:latin typeface="Segoe UI Light" pitchFamily="34" charset="0"/>
              <a:cs typeface="Segoe UI Light" pitchFamily="34" charset="0"/>
            </a:endParaRPr>
          </a:p>
          <a:p>
            <a:pPr eaLnBrk="1" hangingPunct="1"/>
            <a:r>
              <a:rPr lang="en-US" sz="2000" dirty="0">
                <a:latin typeface="Segoe UI Light" pitchFamily="34" charset="0"/>
                <a:cs typeface="Segoe UI Light" pitchFamily="34" charset="0"/>
              </a:rPr>
              <a:t>Global product with local content </a:t>
            </a:r>
          </a:p>
          <a:p>
            <a:pPr eaLnBrk="1" hangingPunct="1"/>
            <a:r>
              <a:rPr lang="en-US" sz="2000" dirty="0">
                <a:latin typeface="Segoe UI Light" pitchFamily="34" charset="0"/>
                <a:cs typeface="Segoe UI Light" pitchFamily="34" charset="0"/>
              </a:rPr>
              <a:t>Maximizing the core </a:t>
            </a:r>
          </a:p>
          <a:p>
            <a:pPr eaLnBrk="1" hangingPunct="1"/>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Localization vs. Internationalization</a:t>
            </a:r>
          </a:p>
        </p:txBody>
      </p:sp>
      <p:sp>
        <p:nvSpPr>
          <p:cNvPr id="59395" name="Text Box 3"/>
          <p:cNvSpPr txBox="1">
            <a:spLocks noChangeArrowheads="1"/>
          </p:cNvSpPr>
          <p:nvPr/>
        </p:nvSpPr>
        <p:spPr bwMode="auto">
          <a:xfrm>
            <a:off x="2395446" y="5172077"/>
            <a:ext cx="1480141" cy="369330"/>
          </a:xfrm>
          <a:prstGeom prst="rect">
            <a:avLst/>
          </a:prstGeom>
          <a:solidFill>
            <a:schemeClr val="accent1"/>
          </a:solidFill>
          <a:ln w="9525">
            <a:solidFill>
              <a:schemeClr val="tx1"/>
            </a:solidFill>
            <a:miter lim="800000"/>
            <a:headEnd/>
            <a:tailEnd/>
          </a:ln>
        </p:spPr>
        <p:txBody>
          <a:bodyPr wrap="none"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Globalization</a:t>
            </a:r>
          </a:p>
        </p:txBody>
      </p:sp>
      <p:sp>
        <p:nvSpPr>
          <p:cNvPr id="59396" name="Text Box 4"/>
          <p:cNvSpPr txBox="1">
            <a:spLocks noChangeArrowheads="1"/>
          </p:cNvSpPr>
          <p:nvPr/>
        </p:nvSpPr>
        <p:spPr bwMode="auto">
          <a:xfrm>
            <a:off x="5178135" y="5172077"/>
            <a:ext cx="2149042" cy="369330"/>
          </a:xfrm>
          <a:prstGeom prst="rect">
            <a:avLst/>
          </a:prstGeom>
          <a:solidFill>
            <a:schemeClr val="accent1"/>
          </a:solidFill>
          <a:ln w="9525">
            <a:solidFill>
              <a:schemeClr val="tx1"/>
            </a:solidFill>
            <a:miter lim="800000"/>
            <a:headEnd/>
            <a:tailEnd/>
          </a:ln>
        </p:spPr>
        <p:txBody>
          <a:bodyPr wrap="none"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Internationalization</a:t>
            </a:r>
          </a:p>
        </p:txBody>
      </p:sp>
      <p:sp>
        <p:nvSpPr>
          <p:cNvPr id="59397" name="Text Box 5"/>
          <p:cNvSpPr txBox="1">
            <a:spLocks noChangeArrowheads="1"/>
          </p:cNvSpPr>
          <p:nvPr/>
        </p:nvSpPr>
        <p:spPr bwMode="auto">
          <a:xfrm>
            <a:off x="4394854" y="5172081"/>
            <a:ext cx="480358"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latin typeface="Tahoma" pitchFamily="34" charset="0"/>
                <a:cs typeface="Arial" charset="0"/>
              </a:rPr>
              <a:t>=</a:t>
            </a:r>
          </a:p>
        </p:txBody>
      </p:sp>
      <p:sp>
        <p:nvSpPr>
          <p:cNvPr id="59398" name="Text Box 6"/>
          <p:cNvSpPr txBox="1">
            <a:spLocks noChangeArrowheads="1"/>
          </p:cNvSpPr>
          <p:nvPr/>
        </p:nvSpPr>
        <p:spPr bwMode="auto">
          <a:xfrm>
            <a:off x="8075612" y="5172081"/>
            <a:ext cx="480358"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latin typeface="Tahoma" pitchFamily="34" charset="0"/>
                <a:cs typeface="Arial" charset="0"/>
              </a:rPr>
              <a:t>+</a:t>
            </a:r>
          </a:p>
        </p:txBody>
      </p:sp>
      <p:sp>
        <p:nvSpPr>
          <p:cNvPr id="59399" name="Text Box 7"/>
          <p:cNvSpPr txBox="1">
            <a:spLocks noChangeArrowheads="1"/>
          </p:cNvSpPr>
          <p:nvPr/>
        </p:nvSpPr>
        <p:spPr bwMode="auto">
          <a:xfrm>
            <a:off x="2926588" y="3209927"/>
            <a:ext cx="2149042" cy="369330"/>
          </a:xfrm>
          <a:prstGeom prst="rect">
            <a:avLst/>
          </a:prstGeom>
          <a:solidFill>
            <a:schemeClr val="accent1"/>
          </a:solidFill>
          <a:ln w="9525">
            <a:solidFill>
              <a:schemeClr val="tx1"/>
            </a:solidFill>
            <a:miter lim="800000"/>
            <a:headEnd/>
            <a:tailEnd/>
          </a:ln>
        </p:spPr>
        <p:txBody>
          <a:bodyPr wrap="none"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Internationalization</a:t>
            </a:r>
          </a:p>
        </p:txBody>
      </p:sp>
      <p:sp>
        <p:nvSpPr>
          <p:cNvPr id="59400" name="Text Box 8"/>
          <p:cNvSpPr txBox="1">
            <a:spLocks noChangeArrowheads="1"/>
          </p:cNvSpPr>
          <p:nvPr/>
        </p:nvSpPr>
        <p:spPr bwMode="auto">
          <a:xfrm>
            <a:off x="7725938" y="1912943"/>
            <a:ext cx="2302334" cy="646329"/>
          </a:xfrm>
          <a:prstGeom prst="rect">
            <a:avLst/>
          </a:prstGeom>
          <a:solidFill>
            <a:schemeClr val="accent1"/>
          </a:solidFill>
          <a:ln w="9525">
            <a:solidFill>
              <a:schemeClr val="tx1"/>
            </a:solidFill>
            <a:miter lim="800000"/>
            <a:headEnd/>
            <a:tailEnd/>
          </a:ln>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Localization</a:t>
            </a:r>
          </a:p>
          <a:p>
            <a:pPr eaLnBrk="1" hangingPunct="1"/>
            <a:r>
              <a:rPr lang="en-US">
                <a:solidFill>
                  <a:schemeClr val="bg1"/>
                </a:solidFill>
                <a:latin typeface="Tahoma" pitchFamily="34" charset="0"/>
                <a:cs typeface="Arial" charset="0"/>
              </a:rPr>
              <a:t>English</a:t>
            </a:r>
          </a:p>
        </p:txBody>
      </p:sp>
      <p:sp>
        <p:nvSpPr>
          <p:cNvPr id="59401" name="Text Box 9"/>
          <p:cNvSpPr txBox="1">
            <a:spLocks noChangeArrowheads="1"/>
          </p:cNvSpPr>
          <p:nvPr/>
        </p:nvSpPr>
        <p:spPr bwMode="auto">
          <a:xfrm>
            <a:off x="7725938" y="3354392"/>
            <a:ext cx="2302334" cy="646329"/>
          </a:xfrm>
          <a:prstGeom prst="rect">
            <a:avLst/>
          </a:prstGeom>
          <a:solidFill>
            <a:schemeClr val="accent1"/>
          </a:solidFill>
          <a:ln w="9525">
            <a:solidFill>
              <a:schemeClr val="tx1"/>
            </a:solidFill>
            <a:miter lim="800000"/>
            <a:headEnd/>
            <a:tailEnd/>
          </a:ln>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Localization</a:t>
            </a:r>
          </a:p>
          <a:p>
            <a:pPr eaLnBrk="1" hangingPunct="1"/>
            <a:r>
              <a:rPr lang="en-US">
                <a:solidFill>
                  <a:schemeClr val="bg1"/>
                </a:solidFill>
                <a:latin typeface="Tahoma" pitchFamily="34" charset="0"/>
                <a:cs typeface="Arial" charset="0"/>
              </a:rPr>
              <a:t>Chinese</a:t>
            </a:r>
          </a:p>
        </p:txBody>
      </p:sp>
      <p:sp>
        <p:nvSpPr>
          <p:cNvPr id="59402" name="Text Box 10"/>
          <p:cNvSpPr txBox="1">
            <a:spLocks noChangeArrowheads="1"/>
          </p:cNvSpPr>
          <p:nvPr/>
        </p:nvSpPr>
        <p:spPr bwMode="auto">
          <a:xfrm>
            <a:off x="7725938" y="4073530"/>
            <a:ext cx="2302334" cy="646329"/>
          </a:xfrm>
          <a:prstGeom prst="rect">
            <a:avLst/>
          </a:prstGeom>
          <a:solidFill>
            <a:schemeClr val="accent1"/>
          </a:solidFill>
          <a:ln w="9525">
            <a:solidFill>
              <a:schemeClr val="tx1"/>
            </a:solidFill>
            <a:miter lim="800000"/>
            <a:headEnd/>
            <a:tailEnd/>
          </a:ln>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Localization</a:t>
            </a:r>
          </a:p>
          <a:p>
            <a:pPr eaLnBrk="1" hangingPunct="1"/>
            <a:r>
              <a:rPr lang="en-US">
                <a:solidFill>
                  <a:schemeClr val="bg1"/>
                </a:solidFill>
                <a:latin typeface="Tahoma" pitchFamily="34" charset="0"/>
                <a:cs typeface="Arial" charset="0"/>
              </a:rPr>
              <a:t>French</a:t>
            </a:r>
          </a:p>
        </p:txBody>
      </p:sp>
      <p:sp>
        <p:nvSpPr>
          <p:cNvPr id="59403" name="Text Box 11"/>
          <p:cNvSpPr txBox="1">
            <a:spLocks noChangeArrowheads="1"/>
          </p:cNvSpPr>
          <p:nvPr/>
        </p:nvSpPr>
        <p:spPr bwMode="auto">
          <a:xfrm>
            <a:off x="7725938" y="2633669"/>
            <a:ext cx="2302334" cy="646329"/>
          </a:xfrm>
          <a:prstGeom prst="rect">
            <a:avLst/>
          </a:prstGeom>
          <a:solidFill>
            <a:schemeClr val="accent1"/>
          </a:solidFill>
          <a:ln w="9525">
            <a:solidFill>
              <a:schemeClr val="tx1"/>
            </a:solidFill>
            <a:miter lim="800000"/>
            <a:headEnd/>
            <a:tailEnd/>
          </a:ln>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Localization</a:t>
            </a:r>
          </a:p>
          <a:p>
            <a:pPr eaLnBrk="1" hangingPunct="1"/>
            <a:r>
              <a:rPr lang="en-US">
                <a:solidFill>
                  <a:schemeClr val="bg1"/>
                </a:solidFill>
                <a:latin typeface="Tahoma" pitchFamily="34" charset="0"/>
                <a:cs typeface="Arial" charset="0"/>
              </a:rPr>
              <a:t>Hebrew</a:t>
            </a:r>
          </a:p>
        </p:txBody>
      </p:sp>
      <p:sp>
        <p:nvSpPr>
          <p:cNvPr id="59404" name="Line 12"/>
          <p:cNvSpPr>
            <a:spLocks noChangeShapeType="1"/>
          </p:cNvSpPr>
          <p:nvPr/>
        </p:nvSpPr>
        <p:spPr bwMode="auto">
          <a:xfrm flipV="1">
            <a:off x="5806625" y="2273304"/>
            <a:ext cx="1824092" cy="11382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1436" tIns="45719" rIns="91436" bIns="45719"/>
          <a:lstStyle/>
          <a:p>
            <a:endParaRPr lang="en-US"/>
          </a:p>
        </p:txBody>
      </p:sp>
      <p:sp>
        <p:nvSpPr>
          <p:cNvPr id="59405" name="Line 13"/>
          <p:cNvSpPr>
            <a:spLocks noChangeShapeType="1"/>
          </p:cNvSpPr>
          <p:nvPr/>
        </p:nvSpPr>
        <p:spPr bwMode="auto">
          <a:xfrm flipV="1">
            <a:off x="5806625" y="2994027"/>
            <a:ext cx="1824092"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1436" tIns="45719" rIns="91436" bIns="45719"/>
          <a:lstStyle/>
          <a:p>
            <a:endParaRPr lang="en-US"/>
          </a:p>
        </p:txBody>
      </p:sp>
      <p:sp>
        <p:nvSpPr>
          <p:cNvPr id="59406" name="Line 14"/>
          <p:cNvSpPr>
            <a:spLocks noChangeShapeType="1"/>
          </p:cNvSpPr>
          <p:nvPr/>
        </p:nvSpPr>
        <p:spPr bwMode="auto">
          <a:xfrm>
            <a:off x="5806625" y="3425830"/>
            <a:ext cx="1824092"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1436" tIns="45719" rIns="91436" bIns="45719"/>
          <a:lstStyle/>
          <a:p>
            <a:endParaRPr lang="en-US"/>
          </a:p>
        </p:txBody>
      </p:sp>
      <p:sp>
        <p:nvSpPr>
          <p:cNvPr id="59407" name="Line 15"/>
          <p:cNvSpPr>
            <a:spLocks noChangeShapeType="1"/>
          </p:cNvSpPr>
          <p:nvPr/>
        </p:nvSpPr>
        <p:spPr bwMode="auto">
          <a:xfrm>
            <a:off x="5806625" y="3425827"/>
            <a:ext cx="1824092" cy="2873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1436" tIns="45719" rIns="91436" bIns="45719"/>
          <a:lstStyle/>
          <a:p>
            <a:endParaRPr lang="en-US"/>
          </a:p>
        </p:txBody>
      </p:sp>
      <p:sp>
        <p:nvSpPr>
          <p:cNvPr id="59408" name="Text Box 16"/>
          <p:cNvSpPr txBox="1">
            <a:spLocks noChangeArrowheads="1"/>
          </p:cNvSpPr>
          <p:nvPr/>
        </p:nvSpPr>
        <p:spPr bwMode="auto">
          <a:xfrm>
            <a:off x="9190298" y="5181602"/>
            <a:ext cx="1799139" cy="369330"/>
          </a:xfrm>
          <a:prstGeom prst="rect">
            <a:avLst/>
          </a:prstGeom>
          <a:solidFill>
            <a:schemeClr val="accent1"/>
          </a:solidFill>
          <a:ln w="9525">
            <a:solidFill>
              <a:schemeClr val="tx1"/>
            </a:solidFill>
            <a:miter lim="800000"/>
            <a:headEnd/>
            <a:tailEnd/>
          </a:ln>
        </p:spPr>
        <p:txBody>
          <a:bodyPr wrap="none"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N X Localization</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Localization vs. Internationalization</a:t>
            </a:r>
          </a:p>
        </p:txBody>
      </p:sp>
      <p:sp>
        <p:nvSpPr>
          <p:cNvPr id="61443" name="Rectangle 3"/>
          <p:cNvSpPr>
            <a:spLocks noGrp="1" noChangeArrowheads="1"/>
          </p:cNvSpPr>
          <p:nvPr>
            <p:ph type="body" idx="4294967295"/>
          </p:nvPr>
        </p:nvSpPr>
        <p:spPr>
          <a:xfrm>
            <a:off x="914162" y="1981200"/>
            <a:ext cx="10665222" cy="4114800"/>
          </a:xfrm>
        </p:spPr>
        <p:txBody>
          <a:bodyPr/>
          <a:lstStyle/>
          <a:p>
            <a:pPr eaLnBrk="1" hangingPunct="1">
              <a:lnSpc>
                <a:spcPct val="90000"/>
              </a:lnSpc>
            </a:pPr>
            <a:r>
              <a:rPr lang="en-US" sz="2000" dirty="0">
                <a:latin typeface="Segoe UI Light" pitchFamily="34" charset="0"/>
                <a:cs typeface="Segoe UI Light" pitchFamily="34" charset="0"/>
              </a:rPr>
              <a:t>You don’t need to actually read and write 22 languages</a:t>
            </a:r>
          </a:p>
          <a:p>
            <a:pPr eaLnBrk="1" hangingPunct="1">
              <a:lnSpc>
                <a:spcPct val="90000"/>
              </a:lnSpc>
            </a:pPr>
            <a:r>
              <a:rPr lang="en-US" sz="2000" dirty="0">
                <a:latin typeface="Segoe UI Light" pitchFamily="34" charset="0"/>
                <a:cs typeface="Segoe UI Light" pitchFamily="34" charset="0"/>
              </a:rPr>
              <a:t>i18n is software engineering, not a linguistic process</a:t>
            </a:r>
          </a:p>
          <a:p>
            <a:pPr lvl="1" eaLnBrk="1" hangingPunct="1">
              <a:lnSpc>
                <a:spcPct val="90000"/>
              </a:lnSpc>
            </a:pPr>
            <a:r>
              <a:rPr lang="en-US" sz="2000" dirty="0">
                <a:latin typeface="Segoe UI Light" pitchFamily="34" charset="0"/>
                <a:cs typeface="Segoe UI Light" pitchFamily="34" charset="0"/>
              </a:rPr>
              <a:t>There are cross-over concepts, however, such as:</a:t>
            </a:r>
          </a:p>
          <a:p>
            <a:pPr lvl="2" eaLnBrk="1" hangingPunct="1">
              <a:lnSpc>
                <a:spcPct val="90000"/>
              </a:lnSpc>
            </a:pPr>
            <a:r>
              <a:rPr lang="en-US" sz="1600" dirty="0">
                <a:latin typeface="Segoe UI Light" pitchFamily="34" charset="0"/>
                <a:cs typeface="Segoe UI Light" pitchFamily="34" charset="0"/>
              </a:rPr>
              <a:t>Allowing sufficient white space for language growth in documentation</a:t>
            </a:r>
          </a:p>
          <a:p>
            <a:pPr lvl="2" eaLnBrk="1" hangingPunct="1">
              <a:lnSpc>
                <a:spcPct val="90000"/>
              </a:lnSpc>
            </a:pPr>
            <a:r>
              <a:rPr lang="en-US" sz="1600" dirty="0">
                <a:latin typeface="Segoe UI Light" pitchFamily="34" charset="0"/>
                <a:cs typeface="Segoe UI Light" pitchFamily="34" charset="0"/>
              </a:rPr>
              <a:t>Not hard-coding page references in books</a:t>
            </a:r>
          </a:p>
          <a:p>
            <a:pPr lvl="2" eaLnBrk="1" hangingPunct="1">
              <a:lnSpc>
                <a:spcPct val="90000"/>
              </a:lnSpc>
            </a:pPr>
            <a:r>
              <a:rPr lang="en-US" sz="1600" dirty="0">
                <a:latin typeface="Segoe UI Light" pitchFamily="34" charset="0"/>
                <a:cs typeface="Segoe UI Light" pitchFamily="34" charset="0"/>
              </a:rPr>
              <a:t>Planning </a:t>
            </a:r>
            <a:r>
              <a:rPr lang="en-US" sz="1900" dirty="0">
                <a:latin typeface="Segoe UI Light" pitchFamily="34" charset="0"/>
                <a:cs typeface="Segoe UI Light" pitchFamily="34" charset="0"/>
              </a:rPr>
              <a:t>website</a:t>
            </a:r>
            <a:r>
              <a:rPr lang="en-US" sz="1600" dirty="0">
                <a:latin typeface="Segoe UI Light" pitchFamily="34" charset="0"/>
                <a:cs typeface="Segoe UI Light" pitchFamily="34" charset="0"/>
              </a:rPr>
              <a:t> architecture to support multilingual content and navigation</a:t>
            </a:r>
          </a:p>
          <a:p>
            <a:pPr eaLnBrk="1" hangingPunct="1">
              <a:lnSpc>
                <a:spcPct val="90000"/>
              </a:lnSpc>
            </a:pPr>
            <a:r>
              <a:rPr lang="en-US" sz="2400" dirty="0">
                <a:latin typeface="Segoe UI Light" pitchFamily="34" charset="0"/>
                <a:cs typeface="Segoe UI Light" pitchFamily="34" charset="0"/>
              </a:rPr>
              <a:t>i10n</a:t>
            </a:r>
            <a:r>
              <a:rPr lang="en-US" sz="2000" dirty="0">
                <a:latin typeface="Segoe UI Light" pitchFamily="34" charset="0"/>
                <a:cs typeface="Segoe UI Light" pitchFamily="34" charset="0"/>
              </a:rPr>
              <a:t> is mainly </a:t>
            </a:r>
            <a:r>
              <a:rPr lang="en-US" sz="2000" b="1" dirty="0">
                <a:solidFill>
                  <a:srgbClr val="FF0000"/>
                </a:solidFill>
                <a:latin typeface="Segoe UI Light" pitchFamily="34" charset="0"/>
                <a:cs typeface="Segoe UI Light" pitchFamily="34" charset="0"/>
              </a:rPr>
              <a:t>project management</a:t>
            </a:r>
            <a:r>
              <a:rPr lang="en-US" sz="2000" dirty="0">
                <a:latin typeface="Segoe UI Light" pitchFamily="34" charset="0"/>
                <a:cs typeface="Segoe UI Light" pitchFamily="34" charset="0"/>
              </a:rPr>
              <a:t>!</a:t>
            </a:r>
          </a:p>
          <a:p>
            <a:pPr eaLnBrk="1" hangingPunct="1">
              <a:lnSpc>
                <a:spcPct val="90000"/>
              </a:lnSpc>
            </a:pPr>
            <a:endParaRPr lang="en-US" sz="2000" dirty="0">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Use proper </a:t>
            </a:r>
            <a:r>
              <a:rPr lang="en-US" sz="2000" dirty="0" smtClean="0">
                <a:latin typeface="Segoe UI Light" pitchFamily="34" charset="0"/>
                <a:cs typeface="Segoe UI Light" pitchFamily="34" charset="0"/>
              </a:rPr>
              <a:t>technology</a:t>
            </a:r>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dirty="0" smtClean="0">
                <a:latin typeface="Segoe UI Light" pitchFamily="34" charset="0"/>
                <a:cs typeface="Segoe UI Light" pitchFamily="34" charset="0"/>
              </a:rPr>
              <a:t>How the house works</a:t>
            </a:r>
            <a:endParaRPr lang="en-US" dirty="0">
              <a:latin typeface="Segoe UI Light" pitchFamily="34" charset="0"/>
              <a:cs typeface="Segoe UI Light" pitchFamily="34" charset="0"/>
            </a:endParaRPr>
          </a:p>
        </p:txBody>
      </p:sp>
      <p:sp>
        <p:nvSpPr>
          <p:cNvPr id="50179" name="Rectangle 3"/>
          <p:cNvSpPr>
            <a:spLocks noGrp="1" noChangeArrowheads="1"/>
          </p:cNvSpPr>
          <p:nvPr>
            <p:ph type="body" idx="4294967295"/>
          </p:nvPr>
        </p:nvSpPr>
        <p:spPr>
          <a:xfrm>
            <a:off x="608012" y="1447800"/>
            <a:ext cx="10969943" cy="1600200"/>
          </a:xfrm>
        </p:spPr>
        <p:txBody>
          <a:bodyPr/>
          <a:lstStyle/>
          <a:p>
            <a:pPr marL="0" indent="0">
              <a:buNone/>
            </a:pPr>
            <a:r>
              <a:rPr lang="en-CA" sz="2000" dirty="0" smtClean="0">
                <a:latin typeface="Segoe UI Light" pitchFamily="34" charset="0"/>
                <a:cs typeface="Segoe UI Light" pitchFamily="34" charset="0"/>
              </a:rPr>
              <a:t>If </a:t>
            </a:r>
            <a:r>
              <a:rPr lang="en-CA" sz="2000" dirty="0">
                <a:latin typeface="Segoe UI Light" pitchFamily="34" charset="0"/>
                <a:cs typeface="Segoe UI Light" pitchFamily="34" charset="0"/>
              </a:rPr>
              <a:t>your house has no electrical wiring, you need to put it in. It can be a messy process; some walls will be broken and rebuilt. Once the wiring is in place, then the light fixtures get planned out. Every light fixture is different. Some are easily plugged into your current circuit. Some lights have special extras that will require changes or upgrades to your circuit. </a:t>
            </a:r>
          </a:p>
          <a:p>
            <a:pPr marL="0" indent="0" eaLnBrk="1" hangingPunct="1">
              <a:buNone/>
            </a:pPr>
            <a:endParaRPr lang="en-US" sz="2400" dirty="0" smtClean="0">
              <a:latin typeface="Segoe UI Light" pitchFamily="34" charset="0"/>
              <a:cs typeface="Segoe UI Light" pitchFamily="34" charset="0"/>
            </a:endParaRPr>
          </a:p>
          <a:p>
            <a:pPr marL="0" indent="0" eaLnBrk="1" hangingPunct="1">
              <a:buNone/>
            </a:pPr>
            <a:endParaRPr lang="en-US" sz="2400" dirty="0">
              <a:latin typeface="Segoe UI Light" pitchFamily="34" charset="0"/>
              <a:cs typeface="Segoe UI Light" pitchFamily="34" charset="0"/>
            </a:endParaRPr>
          </a:p>
        </p:txBody>
      </p:sp>
      <p:sp>
        <p:nvSpPr>
          <p:cNvPr id="4" name="Rectangle 2"/>
          <p:cNvSpPr txBox="1">
            <a:spLocks noChangeArrowheads="1"/>
          </p:cNvSpPr>
          <p:nvPr/>
        </p:nvSpPr>
        <p:spPr bwMode="auto">
          <a:xfrm>
            <a:off x="531812" y="27432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pPr eaLnBrk="1" hangingPunct="1"/>
            <a:r>
              <a:rPr lang="en-US" dirty="0" smtClean="0">
                <a:latin typeface="Segoe UI Light" pitchFamily="34" charset="0"/>
                <a:cs typeface="Segoe UI Light" pitchFamily="34" charset="0"/>
              </a:rPr>
              <a:t>i18n analogy</a:t>
            </a:r>
            <a:endParaRPr lang="en-US" dirty="0">
              <a:latin typeface="Segoe UI Light" pitchFamily="34" charset="0"/>
              <a:cs typeface="Segoe UI Light" pitchFamily="34" charset="0"/>
            </a:endParaRPr>
          </a:p>
        </p:txBody>
      </p:sp>
      <p:sp>
        <p:nvSpPr>
          <p:cNvPr id="5" name="Rectangle 3"/>
          <p:cNvSpPr txBox="1">
            <a:spLocks noChangeArrowheads="1"/>
          </p:cNvSpPr>
          <p:nvPr/>
        </p:nvSpPr>
        <p:spPr bwMode="auto">
          <a:xfrm>
            <a:off x="760412" y="3886200"/>
            <a:ext cx="1096994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000" b="1" dirty="0" smtClean="0">
                <a:latin typeface="Segoe UI Light" panose="020B0502040204020203" pitchFamily="34" charset="0"/>
              </a:rPr>
              <a:t>Languages</a:t>
            </a:r>
            <a:r>
              <a:rPr lang="en-CA" sz="2000" dirty="0" smtClean="0">
                <a:latin typeface="Segoe UI Light" panose="020B0502040204020203" pitchFamily="34" charset="0"/>
              </a:rPr>
              <a:t> </a:t>
            </a:r>
            <a:r>
              <a:rPr lang="en-CA" sz="2000" dirty="0">
                <a:latin typeface="Segoe UI Light" panose="020B0502040204020203" pitchFamily="34" charset="0"/>
              </a:rPr>
              <a:t>are </a:t>
            </a:r>
            <a:r>
              <a:rPr lang="en-CA" sz="2000" dirty="0">
                <a:solidFill>
                  <a:srgbClr val="FF0000"/>
                </a:solidFill>
                <a:latin typeface="Segoe UI Light" panose="020B0502040204020203" pitchFamily="34" charset="0"/>
              </a:rPr>
              <a:t>light bulbs and light fixtures</a:t>
            </a:r>
            <a:r>
              <a:rPr lang="en-CA" sz="2000" dirty="0">
                <a:latin typeface="Segoe UI Light" panose="020B0502040204020203" pitchFamily="34" charset="0"/>
              </a:rPr>
              <a:t>. </a:t>
            </a:r>
          </a:p>
          <a:p>
            <a:pPr marL="0" indent="0">
              <a:buNone/>
            </a:pPr>
            <a:r>
              <a:rPr lang="en-CA" sz="2000" b="1" dirty="0">
                <a:latin typeface="Segoe UI Light" panose="020B0502040204020203" pitchFamily="34" charset="0"/>
              </a:rPr>
              <a:t>Localization</a:t>
            </a:r>
            <a:r>
              <a:rPr lang="en-CA" sz="2000" dirty="0">
                <a:latin typeface="Segoe UI Light" panose="020B0502040204020203" pitchFamily="34" charset="0"/>
              </a:rPr>
              <a:t> is the process of </a:t>
            </a:r>
            <a:r>
              <a:rPr lang="en-CA" sz="2000" dirty="0">
                <a:solidFill>
                  <a:srgbClr val="FF0000"/>
                </a:solidFill>
                <a:latin typeface="Segoe UI Light" panose="020B0502040204020203" pitchFamily="34" charset="0"/>
              </a:rPr>
              <a:t>installing light fixtures and bulbs </a:t>
            </a:r>
            <a:r>
              <a:rPr lang="en-CA" sz="2000" dirty="0">
                <a:latin typeface="Segoe UI Light" panose="020B0502040204020203" pitchFamily="34" charset="0"/>
              </a:rPr>
              <a:t>onto your i18n wiring.</a:t>
            </a:r>
          </a:p>
          <a:p>
            <a:pPr marL="0" indent="0">
              <a:buNone/>
            </a:pPr>
            <a:r>
              <a:rPr lang="en-CA" sz="2000" b="1" dirty="0">
                <a:latin typeface="Segoe UI Light" panose="020B0502040204020203" pitchFamily="34" charset="0"/>
              </a:rPr>
              <a:t>Internationalization</a:t>
            </a:r>
            <a:r>
              <a:rPr lang="en-CA" sz="2000" dirty="0">
                <a:latin typeface="Segoe UI Light" panose="020B0502040204020203" pitchFamily="34" charset="0"/>
              </a:rPr>
              <a:t> is the process of </a:t>
            </a:r>
            <a:r>
              <a:rPr lang="en-CA" sz="2000" dirty="0">
                <a:solidFill>
                  <a:srgbClr val="FF0000"/>
                </a:solidFill>
                <a:latin typeface="Segoe UI Light" panose="020B0502040204020203" pitchFamily="34" charset="0"/>
              </a:rPr>
              <a:t>adding the electric wiring </a:t>
            </a:r>
            <a:r>
              <a:rPr lang="en-CA" sz="2000" dirty="0">
                <a:latin typeface="Segoe UI Light" panose="020B0502040204020203" pitchFamily="34" charset="0"/>
              </a:rPr>
              <a:t>to your platform. </a:t>
            </a:r>
          </a:p>
          <a:p>
            <a:pPr marL="0" indent="0">
              <a:buNone/>
            </a:pPr>
            <a:r>
              <a:rPr lang="en-CA" sz="2000" dirty="0">
                <a:latin typeface="Segoe UI Light" panose="020B0502040204020203" pitchFamily="34" charset="0"/>
              </a:rPr>
              <a:t>A </a:t>
            </a:r>
            <a:r>
              <a:rPr lang="en-CA" sz="2000" b="1" dirty="0">
                <a:latin typeface="Segoe UI Light" panose="020B0502040204020203" pitchFamily="34" charset="0"/>
              </a:rPr>
              <a:t>non-internationalized</a:t>
            </a:r>
            <a:r>
              <a:rPr lang="en-CA" sz="2000" dirty="0">
                <a:latin typeface="Segoe UI Light" panose="020B0502040204020203" pitchFamily="34" charset="0"/>
              </a:rPr>
              <a:t> </a:t>
            </a:r>
            <a:r>
              <a:rPr lang="en-CA" sz="2000" b="1" dirty="0">
                <a:latin typeface="Segoe UI Light" panose="020B0502040204020203" pitchFamily="34" charset="0"/>
              </a:rPr>
              <a:t>platform</a:t>
            </a:r>
            <a:r>
              <a:rPr lang="en-CA" sz="2000" dirty="0">
                <a:latin typeface="Segoe UI Light" panose="020B0502040204020203" pitchFamily="34" charset="0"/>
              </a:rPr>
              <a:t> is like a </a:t>
            </a:r>
            <a:r>
              <a:rPr lang="en-CA" sz="2000" dirty="0">
                <a:solidFill>
                  <a:srgbClr val="FF0000"/>
                </a:solidFill>
                <a:latin typeface="Segoe UI Light" panose="020B0502040204020203" pitchFamily="34" charset="0"/>
              </a:rPr>
              <a:t>house without electrical wiring</a:t>
            </a:r>
            <a:r>
              <a:rPr lang="en-CA" sz="2000" dirty="0">
                <a:latin typeface="Segoe UI Light" panose="020B0502040204020203" pitchFamily="34" charset="0"/>
              </a:rPr>
              <a:t>. </a:t>
            </a:r>
          </a:p>
          <a:p>
            <a:pPr marL="0" indent="0" eaLnBrk="1" hangingPunct="1">
              <a:buFont typeface="Arial" charset="0"/>
              <a:buNone/>
            </a:pPr>
            <a:endParaRPr lang="en-US" sz="2400" dirty="0" smtClean="0">
              <a:latin typeface="Segoe UI Light" pitchFamily="34" charset="0"/>
              <a:cs typeface="Segoe UI Light" pitchFamily="34" charset="0"/>
            </a:endParaRPr>
          </a:p>
          <a:p>
            <a:pPr marL="0" indent="0" eaLnBrk="1" hangingPunct="1">
              <a:buFont typeface="Arial" charset="0"/>
              <a:buNone/>
            </a:pP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74281915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31812" y="4572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pPr eaLnBrk="1" hangingPunct="1"/>
            <a:r>
              <a:rPr lang="en-US" dirty="0" smtClean="0">
                <a:latin typeface="Segoe UI Light" pitchFamily="34" charset="0"/>
                <a:cs typeface="Segoe UI Light" pitchFamily="34" charset="0"/>
              </a:rPr>
              <a:t>How i18n works</a:t>
            </a:r>
            <a:endParaRPr lang="en-US" dirty="0">
              <a:latin typeface="Segoe UI Light" pitchFamily="34" charset="0"/>
              <a:cs typeface="Segoe UI Light" pitchFamily="34" charset="0"/>
            </a:endParaRPr>
          </a:p>
        </p:txBody>
      </p:sp>
      <p:sp>
        <p:nvSpPr>
          <p:cNvPr id="5" name="Rectangle 3"/>
          <p:cNvSpPr txBox="1">
            <a:spLocks noChangeArrowheads="1"/>
          </p:cNvSpPr>
          <p:nvPr/>
        </p:nvSpPr>
        <p:spPr bwMode="auto">
          <a:xfrm>
            <a:off x="760412" y="1828800"/>
            <a:ext cx="1096994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000" dirty="0" smtClean="0">
                <a:latin typeface="Segoe UI Light" panose="020B0502040204020203" pitchFamily="34" charset="0"/>
              </a:rPr>
              <a:t>If </a:t>
            </a:r>
            <a:r>
              <a:rPr lang="en-CA" sz="2000" dirty="0">
                <a:latin typeface="Segoe UI Light" panose="020B0502040204020203" pitchFamily="34" charset="0"/>
              </a:rPr>
              <a:t>your </a:t>
            </a:r>
            <a:r>
              <a:rPr lang="en-CA" sz="2000" strike="sngStrike" dirty="0">
                <a:solidFill>
                  <a:schemeClr val="bg1">
                    <a:lumMod val="65000"/>
                  </a:schemeClr>
                </a:solidFill>
                <a:latin typeface="Segoe UI Light" panose="020B0502040204020203" pitchFamily="34" charset="0"/>
              </a:rPr>
              <a:t>house</a:t>
            </a:r>
            <a:r>
              <a:rPr lang="en-CA" sz="2000" dirty="0">
                <a:latin typeface="Segoe UI Light" panose="020B0502040204020203" pitchFamily="34" charset="0"/>
              </a:rPr>
              <a:t> </a:t>
            </a:r>
            <a:r>
              <a:rPr lang="en-CA" sz="2000" b="1" dirty="0">
                <a:latin typeface="Segoe UI Light" panose="020B0502040204020203" pitchFamily="34" charset="0"/>
              </a:rPr>
              <a:t>platform</a:t>
            </a:r>
            <a:r>
              <a:rPr lang="en-CA" sz="2000" dirty="0">
                <a:latin typeface="Segoe UI Light" panose="020B0502040204020203" pitchFamily="34" charset="0"/>
              </a:rPr>
              <a:t> has no </a:t>
            </a:r>
            <a:r>
              <a:rPr lang="en-CA" sz="2000" strike="sngStrike" dirty="0">
                <a:solidFill>
                  <a:schemeClr val="bg1">
                    <a:lumMod val="65000"/>
                  </a:schemeClr>
                </a:solidFill>
                <a:latin typeface="Segoe UI Light" panose="020B0502040204020203" pitchFamily="34" charset="0"/>
              </a:rPr>
              <a:t>electrical wiring </a:t>
            </a:r>
            <a:r>
              <a:rPr lang="en-CA" sz="2000" b="1" dirty="0">
                <a:latin typeface="Segoe UI Light" panose="020B0502040204020203" pitchFamily="34" charset="0"/>
              </a:rPr>
              <a:t>i18n infrastructure</a:t>
            </a:r>
            <a:r>
              <a:rPr lang="en-CA" sz="2000" dirty="0">
                <a:latin typeface="Segoe UI Light" panose="020B0502040204020203" pitchFamily="34" charset="0"/>
              </a:rPr>
              <a:t>, you need to put it in. It can be a messy process; some </a:t>
            </a:r>
            <a:r>
              <a:rPr lang="en-CA" sz="2000" strike="sngStrike" dirty="0">
                <a:solidFill>
                  <a:schemeClr val="bg1">
                    <a:lumMod val="65000"/>
                  </a:schemeClr>
                </a:solidFill>
                <a:latin typeface="Segoe UI Light" panose="020B0502040204020203" pitchFamily="34" charset="0"/>
              </a:rPr>
              <a:t>walls</a:t>
            </a:r>
            <a:r>
              <a:rPr lang="en-CA" sz="2000" dirty="0">
                <a:latin typeface="Segoe UI Light" panose="020B0502040204020203" pitchFamily="34" charset="0"/>
              </a:rPr>
              <a:t> </a:t>
            </a:r>
            <a:r>
              <a:rPr lang="en-CA" sz="2000" b="1" dirty="0">
                <a:latin typeface="Segoe UI Light" panose="020B0502040204020203" pitchFamily="34" charset="0"/>
              </a:rPr>
              <a:t>components and implementations</a:t>
            </a:r>
            <a:r>
              <a:rPr lang="en-CA" sz="2000" dirty="0">
                <a:latin typeface="Segoe UI Light" panose="020B0502040204020203" pitchFamily="34" charset="0"/>
              </a:rPr>
              <a:t> will be broken and rebuilt. Once the </a:t>
            </a:r>
            <a:r>
              <a:rPr lang="en-CA" sz="2000" strike="sngStrike" dirty="0">
                <a:solidFill>
                  <a:schemeClr val="bg1">
                    <a:lumMod val="65000"/>
                  </a:schemeClr>
                </a:solidFill>
                <a:latin typeface="Segoe UI Light" panose="020B0502040204020203" pitchFamily="34" charset="0"/>
              </a:rPr>
              <a:t>wiring</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i18n infrastructure</a:t>
            </a:r>
            <a:r>
              <a:rPr lang="en-CA" sz="2000" dirty="0">
                <a:latin typeface="Segoe UI Light" panose="020B0502040204020203" pitchFamily="34" charset="0"/>
              </a:rPr>
              <a:t> is in place, then the </a:t>
            </a:r>
            <a:r>
              <a:rPr lang="en-CA" sz="2000" strike="sngStrike" dirty="0">
                <a:solidFill>
                  <a:schemeClr val="bg1">
                    <a:lumMod val="65000"/>
                  </a:schemeClr>
                </a:solidFill>
                <a:latin typeface="Segoe UI Light" panose="020B0502040204020203" pitchFamily="34" charset="0"/>
              </a:rPr>
              <a:t>light</a:t>
            </a:r>
            <a:r>
              <a:rPr lang="en-CA" sz="2000" strike="sngStrike" dirty="0">
                <a:latin typeface="Segoe UI Light" panose="020B0502040204020203" pitchFamily="34" charset="0"/>
              </a:rPr>
              <a:t> </a:t>
            </a:r>
            <a:r>
              <a:rPr lang="en-CA" sz="2000" strike="sngStrike" dirty="0">
                <a:solidFill>
                  <a:schemeClr val="bg1">
                    <a:lumMod val="65000"/>
                  </a:schemeClr>
                </a:solidFill>
                <a:latin typeface="Segoe UI Light" panose="020B0502040204020203" pitchFamily="34" charset="0"/>
              </a:rPr>
              <a:t>fixtures</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languages</a:t>
            </a:r>
            <a:r>
              <a:rPr lang="en-CA" sz="2000" dirty="0">
                <a:latin typeface="Segoe UI Light" panose="020B0502040204020203" pitchFamily="34" charset="0"/>
              </a:rPr>
              <a:t> get planned out. Every </a:t>
            </a:r>
            <a:r>
              <a:rPr lang="en-CA" sz="2000" strike="sngStrike" dirty="0">
                <a:solidFill>
                  <a:schemeClr val="bg1">
                    <a:lumMod val="65000"/>
                  </a:schemeClr>
                </a:solidFill>
                <a:latin typeface="Segoe UI Light" panose="020B0502040204020203" pitchFamily="34" charset="0"/>
              </a:rPr>
              <a:t>light</a:t>
            </a:r>
            <a:r>
              <a:rPr lang="en-CA" sz="2000" strike="sngStrike" dirty="0">
                <a:latin typeface="Segoe UI Light" panose="020B0502040204020203" pitchFamily="34" charset="0"/>
              </a:rPr>
              <a:t> </a:t>
            </a:r>
            <a:r>
              <a:rPr lang="en-CA" sz="2000" strike="sngStrike" dirty="0">
                <a:solidFill>
                  <a:schemeClr val="bg1">
                    <a:lumMod val="65000"/>
                  </a:schemeClr>
                </a:solidFill>
                <a:latin typeface="Segoe UI Light" panose="020B0502040204020203" pitchFamily="34" charset="0"/>
              </a:rPr>
              <a:t>fixture</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language</a:t>
            </a:r>
            <a:r>
              <a:rPr lang="en-CA" sz="2000" dirty="0">
                <a:latin typeface="Segoe UI Light" panose="020B0502040204020203" pitchFamily="34" charset="0"/>
              </a:rPr>
              <a:t> is different. Some are easily plugged into your current </a:t>
            </a:r>
            <a:r>
              <a:rPr lang="en-CA" sz="2000" strike="sngStrike" dirty="0">
                <a:solidFill>
                  <a:schemeClr val="bg1">
                    <a:lumMod val="65000"/>
                  </a:schemeClr>
                </a:solidFill>
                <a:latin typeface="Segoe UI Light" panose="020B0502040204020203" pitchFamily="34" charset="0"/>
              </a:rPr>
              <a:t>circuit</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i18n infrastructure</a:t>
            </a:r>
            <a:r>
              <a:rPr lang="en-CA" sz="2000" dirty="0">
                <a:latin typeface="Segoe UI Light" panose="020B0502040204020203" pitchFamily="34" charset="0"/>
              </a:rPr>
              <a:t>. Some </a:t>
            </a:r>
            <a:r>
              <a:rPr lang="en-CA" sz="2000" strike="sngStrike" dirty="0">
                <a:solidFill>
                  <a:schemeClr val="bg1">
                    <a:lumMod val="65000"/>
                  </a:schemeClr>
                </a:solidFill>
                <a:latin typeface="Segoe UI Light" panose="020B0502040204020203" pitchFamily="34" charset="0"/>
              </a:rPr>
              <a:t>lights</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languages </a:t>
            </a:r>
            <a:r>
              <a:rPr lang="en-CA" sz="2000" dirty="0">
                <a:latin typeface="Segoe UI Light" panose="020B0502040204020203" pitchFamily="34" charset="0"/>
              </a:rPr>
              <a:t>have special extras that will require changes or upgrades to your </a:t>
            </a:r>
            <a:r>
              <a:rPr lang="en-CA" sz="2000" strike="sngStrike" dirty="0">
                <a:solidFill>
                  <a:schemeClr val="bg1">
                    <a:lumMod val="65000"/>
                  </a:schemeClr>
                </a:solidFill>
                <a:latin typeface="Segoe UI Light" panose="020B0502040204020203" pitchFamily="34" charset="0"/>
              </a:rPr>
              <a:t>circuit</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i18n infrastructure</a:t>
            </a:r>
            <a:r>
              <a:rPr lang="en-CA" sz="2000" dirty="0">
                <a:latin typeface="Segoe UI Light" panose="020B0502040204020203" pitchFamily="34" charset="0"/>
              </a:rPr>
              <a:t>. </a:t>
            </a:r>
          </a:p>
          <a:p>
            <a:pPr marL="0" indent="0" eaLnBrk="1" hangingPunct="1">
              <a:buFont typeface="Arial" charset="0"/>
              <a:buNone/>
            </a:pPr>
            <a:endParaRPr lang="en-US" sz="2400" dirty="0" smtClean="0">
              <a:latin typeface="Segoe UI Light" pitchFamily="34" charset="0"/>
              <a:cs typeface="Segoe UI Light" pitchFamily="34" charset="0"/>
            </a:endParaRPr>
          </a:p>
          <a:p>
            <a:pPr marL="0" indent="0" eaLnBrk="1" hangingPunct="1">
              <a:buFont typeface="Arial" charset="0"/>
              <a:buNone/>
            </a:pP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5886756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Segoe UI Light" pitchFamily="34" charset="0"/>
                <a:cs typeface="Segoe UI Light" pitchFamily="34" charset="0"/>
              </a:rPr>
              <a:t>The 3 layers approach</a:t>
            </a:r>
          </a:p>
        </p:txBody>
      </p:sp>
      <p:sp>
        <p:nvSpPr>
          <p:cNvPr id="51203" name="Content Placeholder 2"/>
          <p:cNvSpPr>
            <a:spLocks noGrp="1"/>
          </p:cNvSpPr>
          <p:nvPr>
            <p:ph idx="1"/>
          </p:nvPr>
        </p:nvSpPr>
        <p:spPr/>
        <p:txBody>
          <a:bodyPr/>
          <a:lstStyle/>
          <a:p>
            <a:pPr marL="457181" indent="-457181"/>
            <a:r>
              <a:rPr lang="en-US" sz="2000" dirty="0">
                <a:latin typeface="Segoe UI Light" pitchFamily="34" charset="0"/>
                <a:cs typeface="Segoe UI Light" pitchFamily="34" charset="0"/>
              </a:rPr>
              <a:t>String Externalization</a:t>
            </a:r>
          </a:p>
          <a:p>
            <a:pPr marL="457181" indent="-457181"/>
            <a:r>
              <a:rPr lang="en-US" sz="2000" dirty="0">
                <a:latin typeface="Segoe UI Light" pitchFamily="34" charset="0"/>
                <a:cs typeface="Segoe UI Light" pitchFamily="34" charset="0"/>
              </a:rPr>
              <a:t>Collation (Luz Vs. Llama)</a:t>
            </a:r>
          </a:p>
          <a:p>
            <a:pPr marL="457181" indent="-457181"/>
            <a:r>
              <a:rPr lang="en-US" sz="2000" dirty="0">
                <a:latin typeface="Segoe UI Light" pitchFamily="34" charset="0"/>
                <a:cs typeface="Segoe UI Light" pitchFamily="34" charset="0"/>
              </a:rPr>
              <a:t>Normalization (Ü Vs. U¨ , ç Vs. c ̧ )</a:t>
            </a:r>
          </a:p>
          <a:p>
            <a:pPr marL="457181" indent="-457181"/>
            <a:r>
              <a:rPr lang="en-US" sz="2000" dirty="0">
                <a:latin typeface="Segoe UI Light" pitchFamily="34" charset="0"/>
                <a:cs typeface="Segoe UI Light" pitchFamily="34" charset="0"/>
              </a:rPr>
              <a:t>Numerical Format (10.5 Vs.10,5)</a:t>
            </a:r>
          </a:p>
          <a:p>
            <a:pPr marL="457181" indent="-457181"/>
            <a:r>
              <a:rPr lang="en-US" sz="2000" dirty="0">
                <a:latin typeface="Segoe UI Light" pitchFamily="34" charset="0"/>
                <a:cs typeface="Segoe UI Light" pitchFamily="34" charset="0"/>
              </a:rPr>
              <a:t>String Length (Redo Vs. </a:t>
            </a:r>
            <a:r>
              <a:rPr lang="en-US" sz="2000" dirty="0" err="1">
                <a:latin typeface="Segoe UI Light" pitchFamily="34" charset="0"/>
                <a:cs typeface="Segoe UI Light" pitchFamily="34" charset="0"/>
              </a:rPr>
              <a:t>Wiederherstellen</a:t>
            </a:r>
            <a:r>
              <a:rPr lang="en-US" sz="2000" dirty="0">
                <a:latin typeface="Segoe UI Light" pitchFamily="34" charset="0"/>
                <a:cs typeface="Segoe UI Light" pitchFamily="34" charset="0"/>
              </a:rPr>
              <a:t>)</a:t>
            </a:r>
          </a:p>
          <a:p>
            <a:pPr marL="457181" indent="-457181"/>
            <a:r>
              <a:rPr lang="en-US" sz="2000" dirty="0">
                <a:latin typeface="Segoe UI Light" pitchFamily="34" charset="0"/>
                <a:cs typeface="Segoe UI Light" pitchFamily="34" charset="0"/>
              </a:rPr>
              <a:t>Date / Time format (01/07/2006)</a:t>
            </a:r>
          </a:p>
          <a:p>
            <a:pPr marL="457181" indent="-457181"/>
            <a:r>
              <a:rPr lang="en-US" sz="2000" dirty="0">
                <a:latin typeface="Segoe UI Light" pitchFamily="34" charset="0"/>
                <a:cs typeface="Segoe UI Light" pitchFamily="34" charset="0"/>
              </a:rPr>
              <a:t>Calendars</a:t>
            </a:r>
          </a:p>
          <a:p>
            <a:pPr marL="457181" indent="-457181"/>
            <a:r>
              <a:rPr lang="en-US" sz="2000" dirty="0">
                <a:latin typeface="Segoe UI Light" pitchFamily="34" charset="0"/>
                <a:cs typeface="Segoe UI Light" pitchFamily="34" charset="0"/>
              </a:rPr>
              <a:t>The first day of the week (Monday? Sunday?)</a:t>
            </a:r>
          </a:p>
          <a:p>
            <a:pPr marL="457181" indent="-457181"/>
            <a:r>
              <a:rPr lang="en-US" sz="2000" dirty="0">
                <a:latin typeface="Segoe UI Light" pitchFamily="34" charset="0"/>
                <a:cs typeface="Segoe UI Light" pitchFamily="34" charset="0"/>
              </a:rPr>
              <a:t>year length</a:t>
            </a:r>
          </a:p>
          <a:p>
            <a:pPr marL="457181" indent="-457181"/>
            <a:r>
              <a:rPr lang="en-US" sz="2000" dirty="0">
                <a:latin typeface="Segoe UI Light" pitchFamily="34" charset="0"/>
                <a:cs typeface="Segoe UI Light" pitchFamily="34" charset="0"/>
              </a:rPr>
              <a:t>Week numbers (ISO? Other?)</a:t>
            </a:r>
          </a:p>
        </p:txBody>
      </p:sp>
    </p:spTree>
    <p:extLst>
      <p:ext uri="{BB962C8B-B14F-4D97-AF65-F5344CB8AC3E}">
        <p14:creationId xmlns:p14="http://schemas.microsoft.com/office/powerpoint/2010/main" val="1332098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Segoe UI Light" pitchFamily="34" charset="0"/>
                <a:cs typeface="Segoe UI Light" pitchFamily="34" charset="0"/>
              </a:rPr>
              <a:t>The 3 layers approach</a:t>
            </a:r>
          </a:p>
        </p:txBody>
      </p:sp>
      <p:sp>
        <p:nvSpPr>
          <p:cNvPr id="52227" name="Content Placeholder 2"/>
          <p:cNvSpPr>
            <a:spLocks noGrp="1"/>
          </p:cNvSpPr>
          <p:nvPr>
            <p:ph idx="1"/>
          </p:nvPr>
        </p:nvSpPr>
        <p:spPr/>
        <p:txBody>
          <a:bodyPr/>
          <a:lstStyle/>
          <a:p>
            <a:pPr marL="457181" indent="-457181"/>
            <a:r>
              <a:rPr lang="en-US" sz="2000" dirty="0">
                <a:latin typeface="Segoe UI Light" pitchFamily="34" charset="0"/>
                <a:cs typeface="Segoe UI Light" pitchFamily="34" charset="0"/>
              </a:rPr>
              <a:t>Encoding  (Unicode, S-</a:t>
            </a:r>
            <a:r>
              <a:rPr lang="en-US" sz="2000" dirty="0" err="1">
                <a:latin typeface="Segoe UI Light" pitchFamily="34" charset="0"/>
                <a:cs typeface="Segoe UI Light" pitchFamily="34" charset="0"/>
              </a:rPr>
              <a:t>JIS</a:t>
            </a:r>
            <a:r>
              <a:rPr lang="en-US" sz="2000" dirty="0">
                <a:latin typeface="Segoe UI Light" pitchFamily="34" charset="0"/>
                <a:cs typeface="Segoe UI Light" pitchFamily="34" charset="0"/>
              </a:rPr>
              <a:t>, BIG5, Latin-X etc.)</a:t>
            </a:r>
          </a:p>
          <a:p>
            <a:pPr marL="457181" indent="-457181"/>
            <a:r>
              <a:rPr lang="en-US" sz="2000" dirty="0">
                <a:latin typeface="Segoe UI Light" pitchFamily="34" charset="0"/>
                <a:cs typeface="Segoe UI Light" pitchFamily="34" charset="0"/>
              </a:rPr>
              <a:t>Shared messages</a:t>
            </a:r>
          </a:p>
          <a:p>
            <a:pPr marL="457181" indent="-457181"/>
            <a:r>
              <a:rPr lang="en-US" sz="2000" dirty="0">
                <a:latin typeface="Segoe UI Light" pitchFamily="34" charset="0"/>
                <a:cs typeface="Segoe UI Light" pitchFamily="34" charset="0"/>
              </a:rPr>
              <a:t>Bi-Directional scripts</a:t>
            </a:r>
          </a:p>
          <a:p>
            <a:pPr marL="457181" indent="-457181"/>
            <a:r>
              <a:rPr lang="en-US" sz="2000" dirty="0">
                <a:latin typeface="Segoe UI Light" pitchFamily="34" charset="0"/>
                <a:cs typeface="Segoe UI Light" pitchFamily="34" charset="0"/>
              </a:rPr>
              <a:t>Fonts  (Unicode, Vertical vs. Horizontal)</a:t>
            </a:r>
          </a:p>
          <a:p>
            <a:pPr marL="457181" indent="-457181"/>
            <a:r>
              <a:rPr lang="en-US" sz="2000" dirty="0">
                <a:latin typeface="Segoe UI Light" pitchFamily="34" charset="0"/>
                <a:cs typeface="Segoe UI Light" pitchFamily="34" charset="0"/>
              </a:rPr>
              <a:t>Color schemes (</a:t>
            </a:r>
            <a:r>
              <a:rPr lang="en-US" sz="2000" dirty="0">
                <a:latin typeface="Segoe UI Light" pitchFamily="34" charset="0"/>
                <a:cs typeface="Segoe UI Light" pitchFamily="34" charset="0"/>
                <a:hlinkClick r:id="rId2"/>
              </a:rPr>
              <a:t>http://finance.cn.yahoo.com/</a:t>
            </a:r>
            <a:r>
              <a:rPr lang="en-US" sz="2000" dirty="0">
                <a:latin typeface="Segoe UI Light" pitchFamily="34" charset="0"/>
                <a:cs typeface="Segoe UI Light" pitchFamily="34" charset="0"/>
              </a:rPr>
              <a:t>_</a:t>
            </a:r>
          </a:p>
          <a:p>
            <a:pPr marL="457181" indent="-457181"/>
            <a:r>
              <a:rPr lang="en-US" sz="2000" dirty="0">
                <a:latin typeface="Segoe UI Light" pitchFamily="34" charset="0"/>
                <a:cs typeface="Segoe UI Light" pitchFamily="34" charset="0"/>
              </a:rPr>
              <a:t>Segmentation (the Japanese example – no white spaces!)</a:t>
            </a:r>
          </a:p>
          <a:p>
            <a:pPr marL="457181" indent="-457181"/>
            <a:r>
              <a:rPr lang="en-US" sz="2000" dirty="0">
                <a:latin typeface="Segoe UI Light" pitchFamily="34" charset="0"/>
                <a:cs typeface="Segoe UI Light" pitchFamily="34" charset="0"/>
              </a:rPr>
              <a:t>Alphabets (Traditional vs. Simplified)</a:t>
            </a:r>
          </a:p>
          <a:p>
            <a:pPr marL="457181" indent="-457181"/>
            <a:r>
              <a:rPr lang="en-US" sz="2000" dirty="0">
                <a:latin typeface="Segoe UI Light" pitchFamily="34" charset="0"/>
                <a:cs typeface="Segoe UI Light" pitchFamily="34" charset="0"/>
              </a:rPr>
              <a:t>Morphology (how to perform search in Hebrew, Russian?)</a:t>
            </a:r>
          </a:p>
          <a:p>
            <a:pPr marL="457181" indent="-457181"/>
            <a:r>
              <a:rPr lang="en-US" sz="2000" dirty="0" err="1">
                <a:latin typeface="Segoe UI Light" pitchFamily="34" charset="0"/>
                <a:cs typeface="Segoe UI Light" pitchFamily="34" charset="0"/>
              </a:rPr>
              <a:t>Decompounding</a:t>
            </a:r>
            <a:r>
              <a:rPr lang="en-US" sz="2000" dirty="0">
                <a:latin typeface="Segoe UI Light" pitchFamily="34" charset="0"/>
                <a:cs typeface="Segoe UI Light" pitchFamily="34" charset="0"/>
              </a:rPr>
              <a:t> (how to perform search in German?)</a:t>
            </a:r>
          </a:p>
          <a:p>
            <a:pPr marL="457181" indent="-457181">
              <a:buNone/>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4192456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Segoe UI Light" pitchFamily="34" charset="0"/>
                <a:cs typeface="Segoe UI Light" pitchFamily="34" charset="0"/>
              </a:rPr>
              <a:t>The 3 layers approach</a:t>
            </a:r>
          </a:p>
        </p:txBody>
      </p:sp>
      <p:sp>
        <p:nvSpPr>
          <p:cNvPr id="53251" name="Content Placeholder 2"/>
          <p:cNvSpPr>
            <a:spLocks noGrp="1"/>
          </p:cNvSpPr>
          <p:nvPr>
            <p:ph idx="1"/>
          </p:nvPr>
        </p:nvSpPr>
        <p:spPr/>
        <p:txBody>
          <a:bodyPr/>
          <a:lstStyle/>
          <a:p>
            <a:pPr marL="457181" indent="-457181"/>
            <a:r>
              <a:rPr lang="en-US" sz="2000" dirty="0">
                <a:latin typeface="Segoe UI Light" pitchFamily="34" charset="0"/>
                <a:cs typeface="Segoe UI Light" pitchFamily="34" charset="0"/>
              </a:rPr>
              <a:t>Politics (Judea and Samaria? Palestinian Authority? occupied territories? Which City is the capital of Israel?) </a:t>
            </a:r>
          </a:p>
          <a:p>
            <a:pPr marL="457181" indent="-457181"/>
            <a:r>
              <a:rPr lang="en-US" sz="2000" dirty="0">
                <a:latin typeface="Segoe UI Light" pitchFamily="34" charset="0"/>
                <a:cs typeface="Segoe UI Light" pitchFamily="34" charset="0"/>
              </a:rPr>
              <a:t>Time zone (Midnight? Where? When?)</a:t>
            </a:r>
          </a:p>
          <a:p>
            <a:pPr marL="457181" indent="-457181"/>
            <a:r>
              <a:rPr lang="en-US" sz="2000" dirty="0">
                <a:latin typeface="Segoe UI Light" pitchFamily="34" charset="0"/>
                <a:cs typeface="Segoe UI Light" pitchFamily="34" charset="0"/>
              </a:rPr>
              <a:t>Paper sizes  (A4 Vs. Letter)</a:t>
            </a:r>
          </a:p>
          <a:p>
            <a:pPr marL="457181" indent="-457181"/>
            <a:r>
              <a:rPr lang="en-US" sz="2000" dirty="0">
                <a:latin typeface="Segoe UI Light" pitchFamily="34" charset="0"/>
                <a:cs typeface="Segoe UI Light" pitchFamily="34" charset="0"/>
              </a:rPr>
              <a:t>Measurements (Inch, </a:t>
            </a:r>
            <a:r>
              <a:rPr lang="en-US" sz="2000" dirty="0" err="1">
                <a:latin typeface="Segoe UI Light" pitchFamily="34" charset="0"/>
                <a:cs typeface="Segoe UI Light" pitchFamily="34" charset="0"/>
              </a:rPr>
              <a:t>CMs</a:t>
            </a:r>
            <a:r>
              <a:rPr lang="en-US" sz="2000" dirty="0">
                <a:latin typeface="Segoe UI Light" pitchFamily="34" charset="0"/>
                <a:cs typeface="Segoe UI Light" pitchFamily="34" charset="0"/>
              </a:rPr>
              <a:t>)</a:t>
            </a:r>
          </a:p>
          <a:p>
            <a:pPr marL="457181" indent="-457181"/>
            <a:r>
              <a:rPr lang="en-US" sz="2000" dirty="0">
                <a:latin typeface="Segoe UI Light" pitchFamily="34" charset="0"/>
                <a:cs typeface="Segoe UI Light" pitchFamily="34" charset="0"/>
              </a:rPr>
              <a:t>Cultural issue (the OK gesture)</a:t>
            </a:r>
          </a:p>
          <a:p>
            <a:pPr marL="457181" indent="-457181"/>
            <a:r>
              <a:rPr lang="en-US" sz="2000" dirty="0">
                <a:latin typeface="Segoe UI Light" pitchFamily="34" charset="0"/>
                <a:cs typeface="Segoe UI Light" pitchFamily="34" charset="0"/>
              </a:rPr>
              <a:t>Casing (Turkish uppercase of the Latin lower case (</a:t>
            </a:r>
            <a:r>
              <a:rPr lang="en-US" sz="2000" dirty="0" err="1">
                <a:latin typeface="Segoe UI Light" pitchFamily="34" charset="0"/>
                <a:cs typeface="Segoe UI Light" pitchFamily="34" charset="0"/>
              </a:rPr>
              <a:t>i</a:t>
            </a:r>
            <a:r>
              <a:rPr lang="en-US" sz="2000" dirty="0">
                <a:latin typeface="Segoe UI Light" pitchFamily="34" charset="0"/>
                <a:cs typeface="Segoe UI Light" pitchFamily="34" charset="0"/>
              </a:rPr>
              <a:t>) is ”İ” )</a:t>
            </a:r>
          </a:p>
          <a:p>
            <a:pPr marL="457181" indent="-457181"/>
            <a:r>
              <a:rPr lang="en-US" sz="2000" dirty="0" err="1">
                <a:latin typeface="Segoe UI Light" pitchFamily="34" charset="0"/>
                <a:cs typeface="Segoe UI Light" pitchFamily="34" charset="0"/>
              </a:rPr>
              <a:t>IDN</a:t>
            </a:r>
            <a:r>
              <a:rPr lang="en-US" sz="2000" dirty="0">
                <a:latin typeface="Segoe UI Light" pitchFamily="34" charset="0"/>
                <a:cs typeface="Segoe UI Light" pitchFamily="34" charset="0"/>
              </a:rPr>
              <a:t>: www.</a:t>
            </a:r>
            <a:r>
              <a:rPr lang="he-IL" sz="2000" dirty="0">
                <a:latin typeface="Segoe UI Light" pitchFamily="34" charset="0"/>
                <a:cs typeface="Segoe UI Light" pitchFamily="34" charset="0"/>
              </a:rPr>
              <a:t>דניאל</a:t>
            </a:r>
            <a:r>
              <a:rPr lang="en-US" sz="2000" dirty="0">
                <a:latin typeface="Segoe UI Light" pitchFamily="34" charset="0"/>
                <a:cs typeface="Segoe UI Light" pitchFamily="34" charset="0"/>
              </a:rPr>
              <a:t>.com</a:t>
            </a:r>
          </a:p>
          <a:p>
            <a:pPr marL="457181" indent="-457181"/>
            <a:r>
              <a:rPr lang="en-US" sz="2000" dirty="0">
                <a:latin typeface="Segoe UI Light" pitchFamily="34" charset="0"/>
                <a:cs typeface="Segoe UI Light" pitchFamily="34" charset="0"/>
              </a:rPr>
              <a:t>Functional Localization</a:t>
            </a:r>
          </a:p>
        </p:txBody>
      </p:sp>
    </p:spTree>
    <p:extLst>
      <p:ext uri="{BB962C8B-B14F-4D97-AF65-F5344CB8AC3E}">
        <p14:creationId xmlns:p14="http://schemas.microsoft.com/office/powerpoint/2010/main" val="363623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Agenda</a:t>
            </a:r>
          </a:p>
        </p:txBody>
      </p:sp>
      <p:sp>
        <p:nvSpPr>
          <p:cNvPr id="11267" name="Rectangle 3"/>
          <p:cNvSpPr>
            <a:spLocks noGrp="1" noChangeArrowheads="1"/>
          </p:cNvSpPr>
          <p:nvPr>
            <p:ph type="body" idx="4294967295"/>
          </p:nvPr>
        </p:nvSpPr>
        <p:spPr/>
        <p:txBody>
          <a:bodyPr/>
          <a:lstStyle/>
          <a:p>
            <a:pPr>
              <a:buFont typeface="Arial" pitchFamily="34" charset="0"/>
              <a:buChar char="•"/>
              <a:defRPr/>
            </a:pPr>
            <a:r>
              <a:rPr lang="en-US" sz="2000" dirty="0" smtClean="0">
                <a:latin typeface="Segoe UI Light" pitchFamily="34" charset="0"/>
                <a:cs typeface="Segoe UI Light" pitchFamily="34" charset="0"/>
              </a:rPr>
              <a:t>Introduction</a:t>
            </a:r>
          </a:p>
          <a:p>
            <a:pPr>
              <a:buFont typeface="Arial" pitchFamily="34" charset="0"/>
              <a:buChar char="•"/>
              <a:defRPr/>
            </a:pPr>
            <a:r>
              <a:rPr lang="en-US" sz="2000" dirty="0" smtClean="0">
                <a:latin typeface="Segoe UI Light" pitchFamily="34" charset="0"/>
                <a:cs typeface="Segoe UI Light" pitchFamily="34" charset="0"/>
              </a:rPr>
              <a:t>Theoretical part</a:t>
            </a:r>
          </a:p>
          <a:p>
            <a:pPr lvl="1">
              <a:buFont typeface="Arial" pitchFamily="34" charset="0"/>
              <a:buChar char="•"/>
              <a:defRPr/>
            </a:pPr>
            <a:r>
              <a:rPr lang="en-US" sz="1600" dirty="0">
                <a:latin typeface="Segoe UI Light" pitchFamily="34" charset="0"/>
                <a:cs typeface="Segoe UI Light" pitchFamily="34" charset="0"/>
              </a:rPr>
              <a:t>Localization </a:t>
            </a:r>
            <a:r>
              <a:rPr lang="en-US" sz="1600" dirty="0" smtClean="0">
                <a:latin typeface="Segoe UI Light" pitchFamily="34" charset="0"/>
                <a:cs typeface="Segoe UI Light" pitchFamily="34" charset="0"/>
              </a:rPr>
              <a:t>&amp; internationalization term </a:t>
            </a:r>
            <a:r>
              <a:rPr lang="en-US" sz="1600" dirty="0">
                <a:latin typeface="Segoe UI Light" pitchFamily="34" charset="0"/>
                <a:cs typeface="Segoe UI Light" pitchFamily="34" charset="0"/>
              </a:rPr>
              <a:t>and definitions</a:t>
            </a:r>
          </a:p>
          <a:p>
            <a:pPr lvl="1">
              <a:buFont typeface="Arial" pitchFamily="34" charset="0"/>
              <a:buChar char="•"/>
              <a:defRPr/>
            </a:pPr>
            <a:r>
              <a:rPr lang="en-US" sz="1600" dirty="0" smtClean="0">
                <a:latin typeface="Segoe UI Light" pitchFamily="34" charset="0"/>
                <a:cs typeface="Segoe UI Light" pitchFamily="34" charset="0"/>
              </a:rPr>
              <a:t>Startups </a:t>
            </a:r>
            <a:r>
              <a:rPr lang="en-US" sz="1600" dirty="0">
                <a:latin typeface="Segoe UI Light" pitchFamily="34" charset="0"/>
                <a:cs typeface="Segoe UI Light" pitchFamily="34" charset="0"/>
              </a:rPr>
              <a:t>term and </a:t>
            </a:r>
            <a:r>
              <a:rPr lang="en-US" sz="1600" dirty="0" smtClean="0">
                <a:latin typeface="Segoe UI Light" pitchFamily="34" charset="0"/>
                <a:cs typeface="Segoe UI Light" pitchFamily="34" charset="0"/>
              </a:rPr>
              <a:t>definitions</a:t>
            </a:r>
          </a:p>
          <a:p>
            <a:pPr lvl="1">
              <a:buFont typeface="Arial" pitchFamily="34" charset="0"/>
              <a:buChar char="•"/>
              <a:defRPr/>
            </a:pPr>
            <a:r>
              <a:rPr lang="en-US" sz="1600" dirty="0" smtClean="0">
                <a:latin typeface="Segoe UI Light" pitchFamily="34" charset="0"/>
                <a:cs typeface="Segoe UI Light" pitchFamily="34" charset="0"/>
              </a:rPr>
              <a:t>To be or not to be: To localize or not to localize</a:t>
            </a:r>
          </a:p>
          <a:p>
            <a:pPr lvl="1">
              <a:buFont typeface="Arial" pitchFamily="34" charset="0"/>
              <a:buChar char="•"/>
              <a:defRPr/>
            </a:pPr>
            <a:r>
              <a:rPr lang="en-US" sz="1600" dirty="0" smtClean="0">
                <a:latin typeface="Segoe UI Light" pitchFamily="34" charset="0"/>
                <a:cs typeface="Segoe UI Light" pitchFamily="34" charset="0"/>
              </a:rPr>
              <a:t>International Product Management</a:t>
            </a:r>
          </a:p>
          <a:p>
            <a:pPr lvl="1">
              <a:buFont typeface="Arial" pitchFamily="34" charset="0"/>
              <a:buChar char="•"/>
              <a:defRPr/>
            </a:pPr>
            <a:r>
              <a:rPr lang="en-US" sz="1600" dirty="0" smtClean="0">
                <a:latin typeface="Segoe UI Light" pitchFamily="34" charset="0"/>
                <a:cs typeface="Segoe UI Light" pitchFamily="34" charset="0"/>
              </a:rPr>
              <a:t>Setting up a Localization function in a small company</a:t>
            </a:r>
          </a:p>
          <a:p>
            <a:pPr lvl="1">
              <a:buFont typeface="Arial" pitchFamily="34" charset="0"/>
              <a:buChar char="•"/>
              <a:defRPr/>
            </a:pPr>
            <a:r>
              <a:rPr lang="en-US" sz="1600" dirty="0" smtClean="0">
                <a:latin typeface="Segoe UI Light" pitchFamily="34" charset="0"/>
                <a:cs typeface="Segoe UI Light" pitchFamily="34" charset="0"/>
              </a:rPr>
              <a:t>Introduction for </a:t>
            </a:r>
            <a:r>
              <a:rPr lang="en-US" sz="1600" dirty="0" err="1" smtClean="0">
                <a:latin typeface="Segoe UI Light" pitchFamily="34" charset="0"/>
                <a:cs typeface="Segoe UI Light" pitchFamily="34" charset="0"/>
              </a:rPr>
              <a:t>LMM</a:t>
            </a:r>
            <a:endParaRPr lang="en-US" sz="1600" dirty="0" smtClean="0">
              <a:latin typeface="Segoe UI Light" pitchFamily="34" charset="0"/>
              <a:cs typeface="Segoe UI Light" pitchFamily="34" charset="0"/>
            </a:endParaRPr>
          </a:p>
          <a:p>
            <a:pPr lvl="1">
              <a:buFont typeface="Arial" pitchFamily="34" charset="0"/>
              <a:buChar char="•"/>
              <a:defRPr/>
            </a:pPr>
            <a:r>
              <a:rPr lang="en-US" sz="1600" dirty="0" smtClean="0">
                <a:latin typeface="Segoe UI Light" pitchFamily="34" charset="0"/>
                <a:cs typeface="Segoe UI Light" pitchFamily="34" charset="0"/>
              </a:rPr>
              <a:t>Introduction to l10n</a:t>
            </a:r>
            <a:endParaRPr lang="en-US" sz="1600" b="1" i="1" dirty="0" smtClean="0">
              <a:solidFill>
                <a:srgbClr val="FF0000"/>
              </a:solidFill>
              <a:latin typeface="Segoe UI Light" pitchFamily="34" charset="0"/>
              <a:cs typeface="Segoe UI Light" pitchFamily="34" charset="0"/>
            </a:endParaRPr>
          </a:p>
          <a:p>
            <a:pPr>
              <a:buFont typeface="Arial" pitchFamily="34" charset="0"/>
              <a:buChar char="•"/>
              <a:defRPr/>
            </a:pPr>
            <a:r>
              <a:rPr lang="en-US" sz="2000" dirty="0" smtClean="0">
                <a:latin typeface="Segoe UI Light" pitchFamily="34" charset="0"/>
                <a:cs typeface="Segoe UI Light" pitchFamily="34" charset="0"/>
              </a:rPr>
              <a:t>Practical part</a:t>
            </a:r>
          </a:p>
          <a:p>
            <a:pPr marL="0" indent="0">
              <a:buNone/>
              <a:defRPr/>
            </a:pPr>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4294967295"/>
          </p:nvPr>
        </p:nvSpPr>
        <p:spPr/>
        <p:txBody>
          <a:bodyPr/>
          <a:lstStyle/>
          <a:p>
            <a:pPr eaLnBrk="1" hangingPunct="1">
              <a:buFont typeface="Arial" charset="0"/>
              <a:buNone/>
            </a:pPr>
            <a:r>
              <a:rPr lang="en-US" sz="2000" dirty="0">
                <a:latin typeface="Segoe UI Light" pitchFamily="34" charset="0"/>
                <a:cs typeface="Segoe UI Light" pitchFamily="34" charset="0"/>
              </a:rPr>
              <a:t>The i18n and l10n problem is a mixture of:</a:t>
            </a:r>
          </a:p>
          <a:p>
            <a:pPr eaLnBrk="1" hangingPunct="1"/>
            <a:r>
              <a:rPr lang="en-US" sz="2000" dirty="0">
                <a:latin typeface="Segoe UI Light" pitchFamily="34" charset="0"/>
                <a:cs typeface="Segoe UI Light" pitchFamily="34" charset="0"/>
              </a:rPr>
              <a:t>Technical Issues</a:t>
            </a:r>
          </a:p>
          <a:p>
            <a:pPr eaLnBrk="1" hangingPunct="1"/>
            <a:r>
              <a:rPr lang="en-US" sz="2000" dirty="0">
                <a:latin typeface="Segoe UI Light" pitchFamily="34" charset="0"/>
                <a:cs typeface="Segoe UI Light" pitchFamily="34" charset="0"/>
              </a:rPr>
              <a:t>Cultural Issues</a:t>
            </a:r>
          </a:p>
          <a:p>
            <a:pPr eaLnBrk="1" hangingPunct="1"/>
            <a:r>
              <a:rPr lang="en-US" sz="2000" dirty="0">
                <a:latin typeface="Segoe UI Light" pitchFamily="34" charset="0"/>
                <a:cs typeface="Segoe UI Light" pitchFamily="34" charset="0"/>
              </a:rPr>
              <a:t>Political Issues</a:t>
            </a:r>
          </a:p>
          <a:p>
            <a:pPr eaLnBrk="1" hangingPunct="1"/>
            <a:r>
              <a:rPr lang="en-US" sz="2000" dirty="0">
                <a:latin typeface="Segoe UI Light" pitchFamily="34" charset="0"/>
                <a:cs typeface="Segoe UI Light" pitchFamily="34" charset="0"/>
              </a:rPr>
              <a:t>Language / Linguistic Issues</a:t>
            </a:r>
          </a:p>
          <a:p>
            <a:pPr eaLnBrk="1" hangingPunct="1"/>
            <a:r>
              <a:rPr lang="en-US" sz="2000" dirty="0">
                <a:latin typeface="Segoe UI Light" pitchFamily="34" charset="0"/>
                <a:cs typeface="Segoe UI Light" pitchFamily="34" charset="0"/>
              </a:rPr>
              <a:t>Esthetical Issues</a:t>
            </a:r>
          </a:p>
          <a:p>
            <a:pPr eaLnBrk="1" hangingPunct="1"/>
            <a:endParaRPr lang="en-US" sz="2000" dirty="0">
              <a:latin typeface="Segoe UI Light" pitchFamily="34" charset="0"/>
              <a:cs typeface="Segoe UI Light" pitchFamily="34" charset="0"/>
            </a:endParaRPr>
          </a:p>
        </p:txBody>
      </p:sp>
      <p:sp>
        <p:nvSpPr>
          <p:cNvPr id="54275" name="Title 1"/>
          <p:cNvSpPr txBox="1">
            <a:spLocks/>
          </p:cNvSpPr>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4000" dirty="0">
                <a:latin typeface="Segoe UI Light" pitchFamily="34" charset="0"/>
                <a:cs typeface="Segoe UI Light" pitchFamily="34" charset="0"/>
              </a:rPr>
              <a:t>The 3 layers approach</a:t>
            </a:r>
          </a:p>
        </p:txBody>
      </p:sp>
    </p:spTree>
    <p:extLst>
      <p:ext uri="{BB962C8B-B14F-4D97-AF65-F5344CB8AC3E}">
        <p14:creationId xmlns:p14="http://schemas.microsoft.com/office/powerpoint/2010/main" val="372869416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p:txBody>
          <a:bodyPr/>
          <a:lstStyle/>
          <a:p>
            <a:pPr eaLnBrk="1" hangingPunct="1">
              <a:buFont typeface="Arial" charset="0"/>
              <a:buNone/>
            </a:pPr>
            <a:r>
              <a:rPr lang="en-US" altLang="zh-TW" sz="2000" dirty="0">
                <a:latin typeface="Segoe UI Light" pitchFamily="34" charset="0"/>
                <a:cs typeface="Segoe UI Light" pitchFamily="34" charset="0"/>
              </a:rPr>
              <a:t>Layer 1 – </a:t>
            </a:r>
            <a:r>
              <a:rPr lang="en-US" altLang="zh-TW" sz="2000" dirty="0" smtClean="0">
                <a:latin typeface="Segoe UI Light" pitchFamily="34" charset="0"/>
                <a:cs typeface="Segoe UI Light" pitchFamily="34" charset="0"/>
              </a:rPr>
              <a:t>Data integrity (</a:t>
            </a:r>
            <a:r>
              <a:rPr lang="en-US" altLang="zh-TW" sz="2000" i="1" dirty="0" smtClean="0">
                <a:latin typeface="Segoe UI Light" pitchFamily="34" charset="0"/>
                <a:cs typeface="Segoe UI Light" pitchFamily="34" charset="0"/>
              </a:rPr>
              <a:t>“handle </a:t>
            </a:r>
            <a:r>
              <a:rPr lang="en-US" altLang="zh-TW" sz="2000" i="1" dirty="0">
                <a:latin typeface="Segoe UI Light" pitchFamily="34" charset="0"/>
                <a:cs typeface="Segoe UI Light" pitchFamily="34" charset="0"/>
              </a:rPr>
              <a:t>with care” </a:t>
            </a:r>
            <a:r>
              <a:rPr lang="en-US" altLang="zh-TW" sz="2000" dirty="0">
                <a:latin typeface="Segoe UI Light" pitchFamily="34" charset="0"/>
                <a:cs typeface="Segoe UI Light" pitchFamily="34" charset="0"/>
              </a:rPr>
              <a:t>sticker</a:t>
            </a:r>
            <a:r>
              <a:rPr lang="en-US" altLang="zh-TW" sz="2000" i="1" dirty="0">
                <a:latin typeface="Segoe UI Light" pitchFamily="34" charset="0"/>
                <a:cs typeface="Segoe UI Light" pitchFamily="34" charset="0"/>
              </a:rPr>
              <a:t>)</a:t>
            </a:r>
            <a:r>
              <a:rPr lang="en-US" altLang="zh-TW" sz="2000" dirty="0">
                <a:latin typeface="Segoe UI Light" pitchFamily="34" charset="0"/>
                <a:cs typeface="Segoe UI Light" pitchFamily="34" charset="0"/>
              </a:rPr>
              <a:t/>
            </a:r>
            <a:br>
              <a:rPr lang="en-US" altLang="zh-TW" sz="2000" dirty="0">
                <a:latin typeface="Segoe UI Light" pitchFamily="34" charset="0"/>
                <a:cs typeface="Segoe UI Light" pitchFamily="34" charset="0"/>
              </a:rPr>
            </a:br>
            <a:endParaRPr lang="en-US" altLang="zh-TW" sz="2000" dirty="0">
              <a:latin typeface="Segoe UI Light" pitchFamily="34" charset="0"/>
              <a:cs typeface="Segoe UI Light" pitchFamily="34" charset="0"/>
            </a:endParaRPr>
          </a:p>
          <a:p>
            <a:pPr eaLnBrk="1" hangingPunct="1">
              <a:buFont typeface="Arial" charset="0"/>
              <a:buNone/>
            </a:pPr>
            <a:r>
              <a:rPr lang="en-US" altLang="zh-TW" sz="2000" dirty="0">
                <a:latin typeface="Segoe UI Light" pitchFamily="34" charset="0"/>
                <a:cs typeface="Segoe UI Light" pitchFamily="34" charset="0"/>
              </a:rPr>
              <a:t>	</a:t>
            </a:r>
            <a:r>
              <a:rPr lang="en-US" altLang="zh-TW" sz="2000" dirty="0" smtClean="0">
                <a:latin typeface="Segoe UI Light" pitchFamily="34" charset="0"/>
                <a:cs typeface="Segoe UI Light" pitchFamily="34" charset="0"/>
              </a:rPr>
              <a:t>Moving data </a:t>
            </a:r>
            <a:r>
              <a:rPr lang="en-US" altLang="zh-TW" sz="2000" dirty="0">
                <a:latin typeface="Segoe UI Light" pitchFamily="34" charset="0"/>
                <a:cs typeface="Segoe UI Light" pitchFamily="34" charset="0"/>
              </a:rPr>
              <a:t>from A to </a:t>
            </a:r>
            <a:r>
              <a:rPr lang="en-US" altLang="zh-TW" sz="2000" dirty="0" smtClean="0">
                <a:latin typeface="Segoe UI Light" pitchFamily="34" charset="0"/>
                <a:cs typeface="Segoe UI Light" pitchFamily="34" charset="0"/>
              </a:rPr>
              <a:t>B</a:t>
            </a:r>
          </a:p>
          <a:p>
            <a:pPr eaLnBrk="1" hangingPunct="1">
              <a:buFont typeface="Arial" charset="0"/>
              <a:buNone/>
            </a:pPr>
            <a:r>
              <a:rPr lang="en-US" altLang="zh-TW" sz="2000" dirty="0">
                <a:latin typeface="Segoe UI Light" pitchFamily="34" charset="0"/>
                <a:cs typeface="Segoe UI Light" pitchFamily="34" charset="0"/>
              </a:rPr>
              <a:t>	</a:t>
            </a:r>
            <a:r>
              <a:rPr lang="en-US" altLang="zh-TW" sz="2000" dirty="0" smtClean="0">
                <a:latin typeface="Segoe UI Light" pitchFamily="34" charset="0"/>
                <a:cs typeface="Segoe UI Light" pitchFamily="34" charset="0"/>
              </a:rPr>
              <a:t>Storing data</a:t>
            </a:r>
          </a:p>
          <a:p>
            <a:pPr eaLnBrk="1" hangingPunct="1">
              <a:buFont typeface="Arial" charset="0"/>
              <a:buNone/>
            </a:pPr>
            <a:r>
              <a:rPr lang="en-US" altLang="zh-TW" sz="2000" dirty="0">
                <a:latin typeface="Segoe UI Light" pitchFamily="34" charset="0"/>
                <a:cs typeface="Segoe UI Light" pitchFamily="34" charset="0"/>
              </a:rPr>
              <a:t/>
            </a:r>
            <a:br>
              <a:rPr lang="en-US" altLang="zh-TW" sz="2000" dirty="0">
                <a:latin typeface="Segoe UI Light" pitchFamily="34" charset="0"/>
                <a:cs typeface="Segoe UI Light" pitchFamily="34" charset="0"/>
              </a:rPr>
            </a:br>
            <a:r>
              <a:rPr lang="en-US" altLang="zh-TW" sz="2000" b="1" i="1" dirty="0">
                <a:latin typeface="Segoe UI Light" pitchFamily="34" charset="0"/>
                <a:cs typeface="Segoe UI Light" pitchFamily="34" charset="0"/>
              </a:rPr>
              <a:t>Usually not locale </a:t>
            </a:r>
            <a:r>
              <a:rPr lang="en-US" altLang="zh-TW" sz="2000" b="1" i="1" dirty="0" smtClean="0">
                <a:latin typeface="Segoe UI Light" pitchFamily="34" charset="0"/>
                <a:cs typeface="Segoe UI Light" pitchFamily="34" charset="0"/>
              </a:rPr>
              <a:t>dependent</a:t>
            </a:r>
            <a:endParaRPr lang="en-US" altLang="zh-TW" sz="2000" b="1" i="1" dirty="0">
              <a:latin typeface="Segoe UI Light" pitchFamily="34" charset="0"/>
              <a:cs typeface="Segoe UI Light" pitchFamily="34" charset="0"/>
            </a:endParaRPr>
          </a:p>
        </p:txBody>
      </p:sp>
      <p:sp>
        <p:nvSpPr>
          <p:cNvPr id="55299" name="Title 1"/>
          <p:cNvSpPr txBox="1">
            <a:spLocks/>
          </p:cNvSpPr>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4000" dirty="0">
                <a:latin typeface="Segoe UI Light" pitchFamily="34" charset="0"/>
                <a:cs typeface="Segoe UI Light" pitchFamily="34" charset="0"/>
              </a:rPr>
              <a:t>The 3 layers approach</a:t>
            </a:r>
          </a:p>
        </p:txBody>
      </p:sp>
    </p:spTree>
    <p:extLst>
      <p:ext uri="{BB962C8B-B14F-4D97-AF65-F5344CB8AC3E}">
        <p14:creationId xmlns:p14="http://schemas.microsoft.com/office/powerpoint/2010/main" val="89919953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4294967295"/>
          </p:nvPr>
        </p:nvSpPr>
        <p:spPr/>
        <p:txBody>
          <a:bodyPr/>
          <a:lstStyle/>
          <a:p>
            <a:pPr eaLnBrk="1" hangingPunct="1">
              <a:buFont typeface="Arial" charset="0"/>
              <a:buNone/>
            </a:pPr>
            <a:r>
              <a:rPr lang="en-US" altLang="zh-TW" sz="2000" dirty="0">
                <a:latin typeface="Segoe UI Light" pitchFamily="34" charset="0"/>
                <a:cs typeface="Segoe UI Light" pitchFamily="34" charset="0"/>
              </a:rPr>
              <a:t>Layer 2 – Application</a:t>
            </a:r>
          </a:p>
          <a:p>
            <a:pPr eaLnBrk="1" hangingPunct="1">
              <a:buFont typeface="Arial" charset="0"/>
              <a:buNone/>
            </a:pPr>
            <a:r>
              <a:rPr lang="en-US" altLang="zh-TW" sz="2000" dirty="0">
                <a:latin typeface="Segoe UI Light" pitchFamily="34" charset="0"/>
                <a:cs typeface="Segoe UI Light" pitchFamily="34" charset="0"/>
              </a:rPr>
              <a:t> </a:t>
            </a:r>
            <a:br>
              <a:rPr lang="en-US" altLang="zh-TW" sz="2000" dirty="0">
                <a:latin typeface="Segoe UI Light" pitchFamily="34" charset="0"/>
                <a:cs typeface="Segoe UI Light" pitchFamily="34" charset="0"/>
              </a:rPr>
            </a:br>
            <a:r>
              <a:rPr lang="en-US" altLang="zh-TW" sz="2000" dirty="0" smtClean="0">
                <a:latin typeface="Segoe UI Light" pitchFamily="34" charset="0"/>
                <a:cs typeface="Segoe UI Light" pitchFamily="34" charset="0"/>
              </a:rPr>
              <a:t>Doing </a:t>
            </a:r>
            <a:r>
              <a:rPr lang="en-US" altLang="zh-TW" sz="2000" dirty="0">
                <a:latin typeface="Segoe UI Light" pitchFamily="34" charset="0"/>
                <a:cs typeface="Segoe UI Light" pitchFamily="34" charset="0"/>
              </a:rPr>
              <a:t>something with the data (e.g. sorting, searching casing, date/time format etc.)</a:t>
            </a:r>
            <a:br>
              <a:rPr lang="en-US" altLang="zh-TW" sz="2000" dirty="0">
                <a:latin typeface="Segoe UI Light" pitchFamily="34" charset="0"/>
                <a:cs typeface="Segoe UI Light" pitchFamily="34" charset="0"/>
              </a:rPr>
            </a:br>
            <a:endParaRPr lang="en-US" altLang="zh-TW" sz="2000" dirty="0" smtClean="0">
              <a:latin typeface="Segoe UI Light" pitchFamily="34" charset="0"/>
              <a:cs typeface="Segoe UI Light" pitchFamily="34" charset="0"/>
            </a:endParaRPr>
          </a:p>
          <a:p>
            <a:pPr eaLnBrk="1" hangingPunct="1">
              <a:buFont typeface="Arial" charset="0"/>
              <a:buNone/>
            </a:pPr>
            <a:endParaRPr lang="en-US" altLang="zh-TW" sz="2000" dirty="0" smtClean="0">
              <a:latin typeface="Segoe UI Light" pitchFamily="34" charset="0"/>
              <a:cs typeface="Segoe UI Light" pitchFamily="34" charset="0"/>
            </a:endParaRPr>
          </a:p>
          <a:p>
            <a:pPr eaLnBrk="1" hangingPunct="1">
              <a:buFont typeface="Arial" charset="0"/>
              <a:buNone/>
            </a:pPr>
            <a:r>
              <a:rPr lang="en-US" altLang="zh-TW" sz="2000" b="1" i="1" dirty="0">
                <a:latin typeface="Segoe UI Light" pitchFamily="34" charset="0"/>
                <a:cs typeface="Segoe UI Light" pitchFamily="34" charset="0"/>
              </a:rPr>
              <a:t>	U</a:t>
            </a:r>
            <a:r>
              <a:rPr lang="en-US" altLang="zh-TW" sz="2000" b="1" i="1" dirty="0" smtClean="0">
                <a:latin typeface="Segoe UI Light" pitchFamily="34" charset="0"/>
                <a:cs typeface="Segoe UI Light" pitchFamily="34" charset="0"/>
              </a:rPr>
              <a:t>sually </a:t>
            </a:r>
            <a:r>
              <a:rPr lang="en-US" altLang="zh-TW" sz="2000" b="1" i="1" dirty="0">
                <a:latin typeface="Segoe UI Light" pitchFamily="34" charset="0"/>
                <a:cs typeface="Segoe UI Light" pitchFamily="34" charset="0"/>
              </a:rPr>
              <a:t>locale </a:t>
            </a:r>
            <a:r>
              <a:rPr lang="en-US" altLang="zh-TW" sz="2000" b="1" i="1" dirty="0" smtClean="0">
                <a:latin typeface="Segoe UI Light" pitchFamily="34" charset="0"/>
                <a:cs typeface="Segoe UI Light" pitchFamily="34" charset="0"/>
              </a:rPr>
              <a:t>dependent</a:t>
            </a:r>
            <a:endParaRPr lang="en-US" altLang="zh-TW" sz="2000" b="1" i="1" dirty="0">
              <a:latin typeface="Segoe UI Light" pitchFamily="34" charset="0"/>
              <a:cs typeface="Segoe UI Light" pitchFamily="34" charset="0"/>
            </a:endParaRPr>
          </a:p>
        </p:txBody>
      </p:sp>
      <p:sp>
        <p:nvSpPr>
          <p:cNvPr id="56323" name="Title 1"/>
          <p:cNvSpPr txBox="1">
            <a:spLocks/>
          </p:cNvSpPr>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4000" dirty="0">
                <a:latin typeface="Segoe UI Light" pitchFamily="34" charset="0"/>
                <a:cs typeface="Segoe UI Light" pitchFamily="34" charset="0"/>
              </a:rPr>
              <a:t>The 3 layers approach</a:t>
            </a:r>
          </a:p>
        </p:txBody>
      </p:sp>
    </p:spTree>
    <p:extLst>
      <p:ext uri="{BB962C8B-B14F-4D97-AF65-F5344CB8AC3E}">
        <p14:creationId xmlns:p14="http://schemas.microsoft.com/office/powerpoint/2010/main" val="151557068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4294967295"/>
          </p:nvPr>
        </p:nvSpPr>
        <p:spPr/>
        <p:txBody>
          <a:bodyPr/>
          <a:lstStyle/>
          <a:p>
            <a:pPr eaLnBrk="1" hangingPunct="1">
              <a:buFont typeface="Arial" charset="0"/>
              <a:buNone/>
            </a:pPr>
            <a:r>
              <a:rPr lang="en-US" altLang="zh-TW" sz="2000" dirty="0">
                <a:latin typeface="Segoe UI Light" pitchFamily="34" charset="0"/>
                <a:cs typeface="Segoe UI Light" pitchFamily="34" charset="0"/>
              </a:rPr>
              <a:t>Layer 3 – Display</a:t>
            </a:r>
          </a:p>
          <a:p>
            <a:pPr eaLnBrk="1" hangingPunct="1">
              <a:buFont typeface="Arial" charset="0"/>
              <a:buNone/>
            </a:pPr>
            <a:endParaRPr lang="en-US" altLang="zh-TW" sz="2000" dirty="0">
              <a:latin typeface="Segoe UI Light" pitchFamily="34" charset="0"/>
              <a:cs typeface="Segoe UI Light" pitchFamily="34" charset="0"/>
            </a:endParaRPr>
          </a:p>
          <a:p>
            <a:pPr lvl="1" eaLnBrk="1" hangingPunct="1">
              <a:buFont typeface="Arial" charset="0"/>
              <a:buNone/>
            </a:pPr>
            <a:r>
              <a:rPr lang="en-US" altLang="zh-TW" sz="2000" dirty="0">
                <a:latin typeface="Segoe UI Light" pitchFamily="34" charset="0"/>
                <a:cs typeface="Segoe UI Light" pitchFamily="34" charset="0"/>
              </a:rPr>
              <a:t>Presentation layer</a:t>
            </a:r>
          </a:p>
          <a:p>
            <a:pPr lvl="1" eaLnBrk="1" hangingPunct="1">
              <a:buFont typeface="Arial" charset="0"/>
              <a:buNone/>
            </a:pPr>
            <a:r>
              <a:rPr lang="en-US" altLang="zh-TW" sz="2000" dirty="0">
                <a:latin typeface="Segoe UI Light" pitchFamily="34" charset="0"/>
                <a:cs typeface="Segoe UI Light" pitchFamily="34" charset="0"/>
              </a:rPr>
              <a:t>Localization readiness (resources externalization) </a:t>
            </a:r>
          </a:p>
          <a:p>
            <a:pPr lvl="1" eaLnBrk="1" hangingPunct="1">
              <a:buFont typeface="Arial" charset="0"/>
              <a:buNone/>
            </a:pPr>
            <a:endParaRPr lang="en-US" altLang="zh-TW" sz="2000" i="1" dirty="0" smtClean="0">
              <a:latin typeface="Segoe UI Light" pitchFamily="34" charset="0"/>
              <a:cs typeface="Segoe UI Light" pitchFamily="34" charset="0"/>
            </a:endParaRPr>
          </a:p>
          <a:p>
            <a:pPr lvl="1" eaLnBrk="1" hangingPunct="1">
              <a:buFont typeface="Arial" charset="0"/>
              <a:buNone/>
            </a:pPr>
            <a:r>
              <a:rPr lang="en-US" altLang="zh-TW" sz="2000" b="1" i="1" dirty="0" smtClean="0">
                <a:latin typeface="Segoe UI Light" pitchFamily="34" charset="0"/>
                <a:cs typeface="Segoe UI Light" pitchFamily="34" charset="0"/>
              </a:rPr>
              <a:t>Usually </a:t>
            </a:r>
            <a:r>
              <a:rPr lang="en-US" altLang="zh-TW" sz="2000" b="1" i="1" dirty="0">
                <a:latin typeface="Segoe UI Light" pitchFamily="34" charset="0"/>
                <a:cs typeface="Segoe UI Light" pitchFamily="34" charset="0"/>
              </a:rPr>
              <a:t>locale </a:t>
            </a:r>
            <a:r>
              <a:rPr lang="en-US" altLang="zh-TW" sz="2000" b="1" i="1" dirty="0" smtClean="0">
                <a:latin typeface="Segoe UI Light" pitchFamily="34" charset="0"/>
                <a:cs typeface="Segoe UI Light" pitchFamily="34" charset="0"/>
              </a:rPr>
              <a:t>dependent</a:t>
            </a:r>
            <a:endParaRPr lang="en-US" sz="2000" b="1" dirty="0">
              <a:latin typeface="Segoe UI Light" pitchFamily="34" charset="0"/>
              <a:ea typeface="PMingLiU" pitchFamily="18" charset="-120"/>
              <a:cs typeface="Segoe UI Light" pitchFamily="34" charset="0"/>
            </a:endParaRPr>
          </a:p>
        </p:txBody>
      </p:sp>
      <p:sp>
        <p:nvSpPr>
          <p:cNvPr id="57347" name="Title 1"/>
          <p:cNvSpPr txBox="1">
            <a:spLocks/>
          </p:cNvSpPr>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4000" dirty="0">
                <a:latin typeface="Segoe UI Light" pitchFamily="34" charset="0"/>
                <a:cs typeface="Segoe UI Light" pitchFamily="34" charset="0"/>
              </a:rPr>
              <a:t>The 3 layers approach</a:t>
            </a:r>
          </a:p>
        </p:txBody>
      </p:sp>
    </p:spTree>
    <p:extLst>
      <p:ext uri="{BB962C8B-B14F-4D97-AF65-F5344CB8AC3E}">
        <p14:creationId xmlns:p14="http://schemas.microsoft.com/office/powerpoint/2010/main" val="91594980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idx="4294967295"/>
          </p:nvPr>
        </p:nvSpPr>
        <p:spPr/>
        <p:txBody>
          <a:bodyPr/>
          <a:lstStyle/>
          <a:p>
            <a:pPr eaLnBrk="1" hangingPunct="1"/>
            <a:r>
              <a:rPr lang="en-US" i="1" dirty="0">
                <a:latin typeface="Segoe UI Light" pitchFamily="34" charset="0"/>
                <a:cs typeface="Segoe UI Light" pitchFamily="34" charset="0"/>
              </a:rPr>
              <a:t>Jargon</a:t>
            </a:r>
          </a:p>
        </p:txBody>
      </p:sp>
      <p:sp>
        <p:nvSpPr>
          <p:cNvPr id="138243" name="Rectangle 3"/>
          <p:cNvSpPr>
            <a:spLocks noGrp="1" noChangeArrowheads="1"/>
          </p:cNvSpPr>
          <p:nvPr>
            <p:ph type="body" sz="half" idx="4294967295"/>
          </p:nvPr>
        </p:nvSpPr>
        <p:spPr>
          <a:xfrm>
            <a:off x="609441" y="1600206"/>
            <a:ext cx="5377050" cy="4525963"/>
          </a:xfrm>
        </p:spPr>
        <p:txBody>
          <a:bodyPr/>
          <a:lstStyle/>
          <a:p>
            <a:pPr eaLnBrk="1" hangingPunct="1">
              <a:lnSpc>
                <a:spcPct val="80000"/>
              </a:lnSpc>
            </a:pPr>
            <a:r>
              <a:rPr lang="en-US" sz="1500" dirty="0">
                <a:latin typeface="Segoe UI Light" pitchFamily="34" charset="0"/>
                <a:cs typeface="Segoe UI Light" pitchFamily="34" charset="0"/>
              </a:rPr>
              <a:t>g11n</a:t>
            </a:r>
          </a:p>
          <a:p>
            <a:pPr eaLnBrk="1" hangingPunct="1">
              <a:lnSpc>
                <a:spcPct val="80000"/>
              </a:lnSpc>
            </a:pPr>
            <a:r>
              <a:rPr lang="en-US" sz="1500" dirty="0">
                <a:latin typeface="Segoe UI Light" pitchFamily="34" charset="0"/>
                <a:cs typeface="Segoe UI Light" pitchFamily="34" charset="0"/>
              </a:rPr>
              <a:t>i18n</a:t>
            </a:r>
          </a:p>
          <a:p>
            <a:pPr eaLnBrk="1" hangingPunct="1">
              <a:lnSpc>
                <a:spcPct val="80000"/>
              </a:lnSpc>
            </a:pPr>
            <a:r>
              <a:rPr lang="en-US" sz="1500" dirty="0">
                <a:latin typeface="Segoe UI Light" pitchFamily="34" charset="0"/>
                <a:cs typeface="Segoe UI Light" pitchFamily="34" charset="0"/>
              </a:rPr>
              <a:t>L</a:t>
            </a:r>
            <a:r>
              <a:rPr lang="en-US" sz="1500" dirty="0" smtClean="0">
                <a:latin typeface="Segoe UI Light" pitchFamily="34" charset="0"/>
                <a:cs typeface="Segoe UI Light" pitchFamily="34" charset="0"/>
              </a:rPr>
              <a:t>10n</a:t>
            </a:r>
            <a:endParaRPr lang="en-US" sz="1500" dirty="0">
              <a:latin typeface="Segoe UI Light" pitchFamily="34" charset="0"/>
              <a:cs typeface="Segoe UI Light" pitchFamily="34" charset="0"/>
            </a:endParaRPr>
          </a:p>
          <a:p>
            <a:pPr eaLnBrk="1" hangingPunct="1">
              <a:lnSpc>
                <a:spcPct val="80000"/>
              </a:lnSpc>
            </a:pPr>
            <a:r>
              <a:rPr lang="en-US" sz="1500" dirty="0" err="1">
                <a:latin typeface="Segoe UI Light" pitchFamily="34" charset="0"/>
                <a:cs typeface="Segoe UI Light" pitchFamily="34" charset="0"/>
              </a:rPr>
              <a:t>Sim</a:t>
            </a:r>
            <a:r>
              <a:rPr lang="en-US" sz="1500" dirty="0">
                <a:latin typeface="Segoe UI Light" pitchFamily="34" charset="0"/>
                <a:cs typeface="Segoe UI Light" pitchFamily="34" charset="0"/>
              </a:rPr>
              <a:t> ship</a:t>
            </a:r>
          </a:p>
          <a:p>
            <a:pPr eaLnBrk="1" hangingPunct="1">
              <a:lnSpc>
                <a:spcPct val="80000"/>
              </a:lnSpc>
            </a:pPr>
            <a:r>
              <a:rPr lang="en-US" sz="1500" dirty="0">
                <a:latin typeface="Segoe UI Light" pitchFamily="34" charset="0"/>
                <a:cs typeface="Segoe UI Light" pitchFamily="34" charset="0"/>
              </a:rPr>
              <a:t>MLV</a:t>
            </a:r>
          </a:p>
          <a:p>
            <a:pPr eaLnBrk="1" hangingPunct="1">
              <a:lnSpc>
                <a:spcPct val="80000"/>
              </a:lnSpc>
            </a:pPr>
            <a:r>
              <a:rPr lang="en-US" sz="1500" dirty="0" err="1">
                <a:latin typeface="Segoe UI Light" pitchFamily="34" charset="0"/>
                <a:cs typeface="Segoe UI Light" pitchFamily="34" charset="0"/>
              </a:rPr>
              <a:t>SLV</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SLA</a:t>
            </a:r>
          </a:p>
          <a:p>
            <a:pPr eaLnBrk="1" hangingPunct="1">
              <a:lnSpc>
                <a:spcPct val="80000"/>
              </a:lnSpc>
            </a:pPr>
            <a:r>
              <a:rPr lang="en-US" sz="1500" dirty="0">
                <a:latin typeface="Segoe UI Light" pitchFamily="34" charset="0"/>
                <a:cs typeface="Segoe UI Light" pitchFamily="34" charset="0"/>
              </a:rPr>
              <a:t>Translation Memory (TM)</a:t>
            </a:r>
          </a:p>
          <a:p>
            <a:pPr eaLnBrk="1" hangingPunct="1">
              <a:lnSpc>
                <a:spcPct val="80000"/>
              </a:lnSpc>
            </a:pPr>
            <a:r>
              <a:rPr lang="en-US" sz="1500" dirty="0">
                <a:latin typeface="Segoe UI Light" pitchFamily="34" charset="0"/>
                <a:cs typeface="Segoe UI Light" pitchFamily="34" charset="0"/>
              </a:rPr>
              <a:t>Segment</a:t>
            </a:r>
          </a:p>
          <a:p>
            <a:pPr eaLnBrk="1" hangingPunct="1">
              <a:lnSpc>
                <a:spcPct val="80000"/>
              </a:lnSpc>
            </a:pPr>
            <a:r>
              <a:rPr lang="en-US" sz="1500" dirty="0">
                <a:latin typeface="Segoe UI Light" pitchFamily="34" charset="0"/>
                <a:cs typeface="Segoe UI Light" pitchFamily="34" charset="0"/>
              </a:rPr>
              <a:t>Matching (100%, ICE, Partial, Fuzzy)</a:t>
            </a:r>
          </a:p>
          <a:p>
            <a:pPr eaLnBrk="1" hangingPunct="1">
              <a:lnSpc>
                <a:spcPct val="80000"/>
              </a:lnSpc>
            </a:pPr>
            <a:r>
              <a:rPr lang="en-US" sz="1500" dirty="0">
                <a:latin typeface="Segoe UI Light" pitchFamily="34" charset="0"/>
                <a:cs typeface="Segoe UI Light" pitchFamily="34" charset="0"/>
              </a:rPr>
              <a:t>Leveraging</a:t>
            </a:r>
          </a:p>
          <a:p>
            <a:pPr eaLnBrk="1" hangingPunct="1">
              <a:lnSpc>
                <a:spcPct val="80000"/>
              </a:lnSpc>
            </a:pPr>
            <a:r>
              <a:rPr lang="en-US" sz="1500" dirty="0">
                <a:latin typeface="Segoe UI Light" pitchFamily="34" charset="0"/>
                <a:cs typeface="Segoe UI Light" pitchFamily="34" charset="0"/>
              </a:rPr>
              <a:t>Alignment</a:t>
            </a:r>
          </a:p>
          <a:p>
            <a:pPr eaLnBrk="1" hangingPunct="1">
              <a:lnSpc>
                <a:spcPct val="80000"/>
              </a:lnSpc>
            </a:pPr>
            <a:r>
              <a:rPr lang="en-US" sz="1500" dirty="0">
                <a:latin typeface="Segoe UI Light" pitchFamily="34" charset="0"/>
                <a:cs typeface="Segoe UI Light" pitchFamily="34" charset="0"/>
              </a:rPr>
              <a:t>Glossary, Glossary building</a:t>
            </a:r>
          </a:p>
          <a:p>
            <a:pPr eaLnBrk="1" hangingPunct="1">
              <a:lnSpc>
                <a:spcPct val="80000"/>
              </a:lnSpc>
            </a:pPr>
            <a:r>
              <a:rPr lang="en-US" sz="1500" dirty="0">
                <a:latin typeface="Segoe UI Light" pitchFamily="34" charset="0"/>
                <a:cs typeface="Segoe UI Light" pitchFamily="34" charset="0"/>
              </a:rPr>
              <a:t>Terminology management</a:t>
            </a:r>
          </a:p>
          <a:p>
            <a:pPr eaLnBrk="1" hangingPunct="1">
              <a:lnSpc>
                <a:spcPct val="80000"/>
              </a:lnSpc>
            </a:pPr>
            <a:r>
              <a:rPr lang="en-US" sz="1500" dirty="0">
                <a:latin typeface="Segoe UI Light" pitchFamily="34" charset="0"/>
                <a:cs typeface="Segoe UI Light" pitchFamily="34" charset="0"/>
              </a:rPr>
              <a:t>Machine Translation</a:t>
            </a:r>
          </a:p>
          <a:p>
            <a:pPr eaLnBrk="1" hangingPunct="1">
              <a:lnSpc>
                <a:spcPct val="80000"/>
              </a:lnSpc>
            </a:pPr>
            <a:r>
              <a:rPr lang="en-US" sz="1500" dirty="0">
                <a:latin typeface="Segoe UI Light" pitchFamily="34" charset="0"/>
                <a:cs typeface="Segoe UI Light" pitchFamily="34" charset="0"/>
              </a:rPr>
              <a:t>Localizing Marketing </a:t>
            </a:r>
          </a:p>
          <a:p>
            <a:pPr eaLnBrk="1" hangingPunct="1">
              <a:lnSpc>
                <a:spcPct val="80000"/>
              </a:lnSpc>
            </a:pPr>
            <a:r>
              <a:rPr lang="en-US" sz="1500" dirty="0" smtClean="0">
                <a:latin typeface="Segoe UI Light" pitchFamily="34" charset="0"/>
                <a:cs typeface="Segoe UI Light" pitchFamily="34" charset="0"/>
              </a:rPr>
              <a:t>Localization Kit</a:t>
            </a:r>
          </a:p>
          <a:p>
            <a:pPr eaLnBrk="1" hangingPunct="1">
              <a:lnSpc>
                <a:spcPct val="80000"/>
              </a:lnSpc>
            </a:pPr>
            <a:r>
              <a:rPr lang="en-US" sz="1500" dirty="0" smtClean="0">
                <a:latin typeface="Segoe UI Light" pitchFamily="34" charset="0"/>
                <a:cs typeface="Segoe UI Light" pitchFamily="34" charset="0"/>
              </a:rPr>
              <a:t>NDA</a:t>
            </a:r>
          </a:p>
          <a:p>
            <a:pPr eaLnBrk="1" hangingPunct="1">
              <a:lnSpc>
                <a:spcPct val="80000"/>
              </a:lnSpc>
            </a:pPr>
            <a:endParaRPr lang="en-US" sz="1500" dirty="0">
              <a:latin typeface="Segoe UI Light" pitchFamily="34" charset="0"/>
              <a:cs typeface="Segoe UI Light" pitchFamily="34" charset="0"/>
            </a:endParaRPr>
          </a:p>
          <a:p>
            <a:pPr eaLnBrk="1" hangingPunct="1">
              <a:lnSpc>
                <a:spcPct val="80000"/>
              </a:lnSpc>
            </a:pPr>
            <a:endParaRPr lang="en-US" sz="1500" dirty="0">
              <a:latin typeface="Segoe UI Light" pitchFamily="34" charset="0"/>
              <a:cs typeface="Segoe UI Light" pitchFamily="34" charset="0"/>
            </a:endParaRPr>
          </a:p>
          <a:p>
            <a:pPr eaLnBrk="1" hangingPunct="1">
              <a:lnSpc>
                <a:spcPct val="80000"/>
              </a:lnSpc>
            </a:pPr>
            <a:endParaRPr lang="en-US" sz="1500" dirty="0">
              <a:latin typeface="Segoe UI Light" pitchFamily="34" charset="0"/>
              <a:cs typeface="Segoe UI Light" pitchFamily="34" charset="0"/>
            </a:endParaRPr>
          </a:p>
          <a:p>
            <a:pPr eaLnBrk="1" hangingPunct="1">
              <a:lnSpc>
                <a:spcPct val="80000"/>
              </a:lnSpc>
            </a:pPr>
            <a:endParaRPr lang="en-US" sz="1500" dirty="0">
              <a:latin typeface="Segoe UI Light" pitchFamily="34" charset="0"/>
              <a:cs typeface="Segoe UI Light" pitchFamily="34" charset="0"/>
            </a:endParaRPr>
          </a:p>
          <a:p>
            <a:pPr eaLnBrk="1" hangingPunct="1">
              <a:lnSpc>
                <a:spcPct val="80000"/>
              </a:lnSpc>
            </a:pPr>
            <a:endParaRPr lang="en-US" sz="1500" dirty="0">
              <a:latin typeface="Segoe UI Light" pitchFamily="34" charset="0"/>
              <a:cs typeface="Segoe UI Light" pitchFamily="34" charset="0"/>
            </a:endParaRPr>
          </a:p>
        </p:txBody>
      </p:sp>
      <p:sp>
        <p:nvSpPr>
          <p:cNvPr id="138244" name="Rectangle 4"/>
          <p:cNvSpPr>
            <a:spLocks noGrp="1" noChangeArrowheads="1"/>
          </p:cNvSpPr>
          <p:nvPr>
            <p:ph type="body" sz="half" idx="4294967295"/>
          </p:nvPr>
        </p:nvSpPr>
        <p:spPr>
          <a:xfrm>
            <a:off x="6202342" y="1600206"/>
            <a:ext cx="5377049" cy="4525963"/>
          </a:xfrm>
        </p:spPr>
        <p:txBody>
          <a:bodyPr/>
          <a:lstStyle/>
          <a:p>
            <a:pPr eaLnBrk="1" hangingPunct="1">
              <a:lnSpc>
                <a:spcPct val="80000"/>
              </a:lnSpc>
            </a:pPr>
            <a:r>
              <a:rPr lang="en-US" sz="1500" dirty="0">
                <a:latin typeface="Segoe UI Light" pitchFamily="34" charset="0"/>
                <a:cs typeface="Segoe UI Light" pitchFamily="34" charset="0"/>
              </a:rPr>
              <a:t>Software </a:t>
            </a:r>
            <a:r>
              <a:rPr lang="en-US" sz="1500" dirty="0" smtClean="0">
                <a:latin typeface="Segoe UI Light" pitchFamily="34" charset="0"/>
                <a:cs typeface="Segoe UI Light" pitchFamily="34" charset="0"/>
              </a:rPr>
              <a:t>L10n</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Resource</a:t>
            </a:r>
          </a:p>
          <a:p>
            <a:pPr eaLnBrk="1" hangingPunct="1">
              <a:lnSpc>
                <a:spcPct val="80000"/>
              </a:lnSpc>
            </a:pPr>
            <a:r>
              <a:rPr lang="en-US" sz="1500" dirty="0">
                <a:latin typeface="Segoe UI Light" pitchFamily="34" charset="0"/>
                <a:cs typeface="Segoe UI Light" pitchFamily="34" charset="0"/>
              </a:rPr>
              <a:t>Resource </a:t>
            </a:r>
            <a:r>
              <a:rPr lang="en-US" sz="1500" dirty="0" smtClean="0">
                <a:latin typeface="Segoe UI Light" pitchFamily="34" charset="0"/>
                <a:cs typeface="Segoe UI Light" pitchFamily="34" charset="0"/>
              </a:rPr>
              <a:t>ID</a:t>
            </a:r>
          </a:p>
          <a:p>
            <a:pPr eaLnBrk="1" hangingPunct="1">
              <a:lnSpc>
                <a:spcPct val="80000"/>
              </a:lnSpc>
            </a:pPr>
            <a:r>
              <a:rPr lang="en-US" sz="1500" dirty="0">
                <a:latin typeface="Segoe UI Light" pitchFamily="34" charset="0"/>
                <a:cs typeface="Segoe UI Light" pitchFamily="34" charset="0"/>
              </a:rPr>
              <a:t>Key-value pair</a:t>
            </a:r>
          </a:p>
          <a:p>
            <a:pPr eaLnBrk="1" hangingPunct="1">
              <a:lnSpc>
                <a:spcPct val="80000"/>
              </a:lnSpc>
            </a:pPr>
            <a:r>
              <a:rPr lang="en-US" sz="1500" dirty="0" smtClean="0">
                <a:latin typeface="Segoe UI Light" pitchFamily="34" charset="0"/>
                <a:cs typeface="Segoe UI Light" pitchFamily="34" charset="0"/>
              </a:rPr>
              <a:t>Context</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Localization Tool</a:t>
            </a:r>
          </a:p>
          <a:p>
            <a:pPr eaLnBrk="1" hangingPunct="1">
              <a:lnSpc>
                <a:spcPct val="80000"/>
              </a:lnSpc>
            </a:pPr>
            <a:r>
              <a:rPr lang="en-US" sz="1500" dirty="0">
                <a:latin typeface="Segoe UI Light" pitchFamily="34" charset="0"/>
                <a:cs typeface="Segoe UI Light" pitchFamily="34" charset="0"/>
              </a:rPr>
              <a:t>QA</a:t>
            </a:r>
          </a:p>
          <a:p>
            <a:pPr eaLnBrk="1" hangingPunct="1">
              <a:lnSpc>
                <a:spcPct val="80000"/>
              </a:lnSpc>
            </a:pPr>
            <a:r>
              <a:rPr lang="en-US" sz="1500" dirty="0">
                <a:latin typeface="Segoe UI Light" pitchFamily="34" charset="0"/>
                <a:cs typeface="Segoe UI Light" pitchFamily="34" charset="0"/>
              </a:rPr>
              <a:t>Linguistic QA</a:t>
            </a:r>
          </a:p>
          <a:p>
            <a:pPr eaLnBrk="1" hangingPunct="1">
              <a:lnSpc>
                <a:spcPct val="80000"/>
              </a:lnSpc>
            </a:pPr>
            <a:r>
              <a:rPr lang="en-US" sz="1500" dirty="0">
                <a:latin typeface="Segoe UI Light" pitchFamily="34" charset="0"/>
                <a:cs typeface="Segoe UI Light" pitchFamily="34" charset="0"/>
              </a:rPr>
              <a:t>Cosmetic QA</a:t>
            </a:r>
          </a:p>
          <a:p>
            <a:pPr eaLnBrk="1" hangingPunct="1">
              <a:lnSpc>
                <a:spcPct val="80000"/>
              </a:lnSpc>
            </a:pPr>
            <a:r>
              <a:rPr lang="en-US" sz="1500" dirty="0">
                <a:latin typeface="Segoe UI Light" pitchFamily="34" charset="0"/>
                <a:cs typeface="Segoe UI Light" pitchFamily="34" charset="0"/>
              </a:rPr>
              <a:t>Functional QA</a:t>
            </a:r>
          </a:p>
          <a:p>
            <a:pPr eaLnBrk="1" hangingPunct="1">
              <a:lnSpc>
                <a:spcPct val="80000"/>
              </a:lnSpc>
            </a:pPr>
            <a:r>
              <a:rPr lang="en-US" sz="1500" dirty="0">
                <a:latin typeface="Segoe UI Light" pitchFamily="34" charset="0"/>
                <a:cs typeface="Segoe UI Light" pitchFamily="34" charset="0"/>
              </a:rPr>
              <a:t>Reviewing</a:t>
            </a:r>
          </a:p>
          <a:p>
            <a:pPr eaLnBrk="1" hangingPunct="1">
              <a:lnSpc>
                <a:spcPct val="80000"/>
              </a:lnSpc>
            </a:pPr>
            <a:r>
              <a:rPr lang="en-US" sz="1500" dirty="0" smtClean="0">
                <a:latin typeface="Segoe UI Light" pitchFamily="34" charset="0"/>
                <a:cs typeface="Segoe UI Light" pitchFamily="34" charset="0"/>
              </a:rPr>
              <a:t>Proofreading</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Localization Readiness</a:t>
            </a:r>
          </a:p>
          <a:p>
            <a:pPr eaLnBrk="1" hangingPunct="1">
              <a:lnSpc>
                <a:spcPct val="80000"/>
              </a:lnSpc>
            </a:pPr>
            <a:r>
              <a:rPr lang="en-US" sz="1500" dirty="0">
                <a:latin typeface="Segoe UI Light" pitchFamily="34" charset="0"/>
                <a:cs typeface="Segoe UI Light" pitchFamily="34" charset="0"/>
              </a:rPr>
              <a:t>Pseudo Localization</a:t>
            </a:r>
          </a:p>
          <a:p>
            <a:pPr eaLnBrk="1" hangingPunct="1">
              <a:lnSpc>
                <a:spcPct val="80000"/>
              </a:lnSpc>
            </a:pPr>
            <a:r>
              <a:rPr lang="en-US" sz="1500" dirty="0" smtClean="0">
                <a:latin typeface="Segoe UI Light" pitchFamily="34" charset="0"/>
                <a:cs typeface="Segoe UI Light" pitchFamily="34" charset="0"/>
              </a:rPr>
              <a:t>Single-sourcing</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Word count</a:t>
            </a:r>
          </a:p>
          <a:p>
            <a:pPr eaLnBrk="1" hangingPunct="1">
              <a:lnSpc>
                <a:spcPct val="80000"/>
              </a:lnSpc>
            </a:pPr>
            <a:r>
              <a:rPr lang="en-US" sz="1500" dirty="0">
                <a:latin typeface="Segoe UI Light" pitchFamily="34" charset="0"/>
                <a:cs typeface="Segoe UI Light" pitchFamily="34" charset="0"/>
              </a:rPr>
              <a:t>CMS</a:t>
            </a:r>
          </a:p>
          <a:p>
            <a:pPr eaLnBrk="1" hangingPunct="1">
              <a:lnSpc>
                <a:spcPct val="80000"/>
              </a:lnSpc>
            </a:pPr>
            <a:r>
              <a:rPr lang="en-US" sz="1500" dirty="0" smtClean="0">
                <a:latin typeface="Segoe UI Light" pitchFamily="34" charset="0"/>
                <a:cs typeface="Segoe UI Light" pitchFamily="34" charset="0"/>
              </a:rPr>
              <a:t>Publisher</a:t>
            </a:r>
          </a:p>
        </p:txBody>
      </p:sp>
    </p:spTree>
    <p:extLst>
      <p:ext uri="{BB962C8B-B14F-4D97-AF65-F5344CB8AC3E}">
        <p14:creationId xmlns:p14="http://schemas.microsoft.com/office/powerpoint/2010/main" val="192737826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smtClean="0">
                <a:latin typeface="Segoe UI Light" pitchFamily="34" charset="0"/>
                <a:cs typeface="Segoe UI Light" pitchFamily="34" charset="0"/>
              </a:rPr>
              <a:t>Start-ups: terms </a:t>
            </a:r>
            <a:r>
              <a:rPr lang="en-US" dirty="0">
                <a:latin typeface="Segoe UI Light" pitchFamily="34" charset="0"/>
                <a:cs typeface="Segoe UI Light" pitchFamily="34" charset="0"/>
              </a:rPr>
              <a:t>and </a:t>
            </a:r>
            <a:r>
              <a:rPr lang="en-US" dirty="0" smtClean="0">
                <a:latin typeface="Segoe UI Light" pitchFamily="34" charset="0"/>
                <a:cs typeface="Segoe UI Light" pitchFamily="34" charset="0"/>
              </a:rPr>
              <a:t>definitions</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10469906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Start-up </a:t>
            </a:r>
            <a:r>
              <a:rPr lang="en-CA" dirty="0">
                <a:latin typeface="Segoe UI Light" pitchFamily="34" charset="0"/>
                <a:cs typeface="Segoe UI Light" pitchFamily="34" charset="0"/>
              </a:rPr>
              <a:t>characteristics</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600207"/>
            <a:ext cx="10969943" cy="2209794"/>
          </a:xfrm>
        </p:spPr>
        <p:txBody>
          <a:bodyPr/>
          <a:lstStyle/>
          <a:p>
            <a:r>
              <a:rPr lang="en-CA" sz="2000" dirty="0">
                <a:latin typeface="Segoe UI Light" pitchFamily="34" charset="0"/>
                <a:cs typeface="Segoe UI Light" pitchFamily="34" charset="0"/>
              </a:rPr>
              <a:t>high growth</a:t>
            </a:r>
          </a:p>
          <a:p>
            <a:r>
              <a:rPr lang="en-CA" sz="2000" dirty="0">
                <a:latin typeface="Segoe UI Light" pitchFamily="34" charset="0"/>
                <a:cs typeface="Segoe UI Light" pitchFamily="34" charset="0"/>
              </a:rPr>
              <a:t>technology-oriented</a:t>
            </a:r>
          </a:p>
          <a:p>
            <a:r>
              <a:rPr lang="en-CA" sz="2000" dirty="0">
                <a:latin typeface="Segoe UI Light" pitchFamily="34" charset="0"/>
                <a:cs typeface="Segoe UI Light" pitchFamily="34" charset="0"/>
              </a:rPr>
              <a:t>high failure rate</a:t>
            </a:r>
          </a:p>
          <a:p>
            <a:r>
              <a:rPr lang="en-CA" sz="2000" dirty="0">
                <a:latin typeface="Segoe UI Light" pitchFamily="34" charset="0"/>
                <a:cs typeface="Segoe UI Light" pitchFamily="34" charset="0"/>
              </a:rPr>
              <a:t>first stage of its operations</a:t>
            </a:r>
          </a:p>
          <a:p>
            <a:r>
              <a:rPr lang="en-CA" sz="2000" dirty="0">
                <a:latin typeface="Segoe UI Light" pitchFamily="34" charset="0"/>
                <a:cs typeface="Segoe UI Light" pitchFamily="34" charset="0"/>
              </a:rPr>
              <a:t>not sustainable in the long term without additional funding </a:t>
            </a:r>
          </a:p>
        </p:txBody>
      </p:sp>
      <p:sp>
        <p:nvSpPr>
          <p:cNvPr id="4" name="Rectangle 2"/>
          <p:cNvSpPr txBox="1">
            <a:spLocks noChangeArrowheads="1"/>
          </p:cNvSpPr>
          <p:nvPr/>
        </p:nvSpPr>
        <p:spPr bwMode="auto">
          <a:xfrm>
            <a:off x="467238" y="38862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CA" dirty="0" smtClean="0">
                <a:latin typeface="Segoe UI Light" pitchFamily="34" charset="0"/>
                <a:cs typeface="Segoe UI Light" pitchFamily="34" charset="0"/>
              </a:rPr>
              <a:t>Start-up clusters</a:t>
            </a:r>
            <a:endParaRPr lang="en-US" dirty="0">
              <a:latin typeface="Segoe UI Light" pitchFamily="34" charset="0"/>
              <a:cs typeface="Segoe UI Light" pitchFamily="34" charset="0"/>
            </a:endParaRPr>
          </a:p>
        </p:txBody>
      </p:sp>
      <p:sp>
        <p:nvSpPr>
          <p:cNvPr id="5" name="Rectangle 3"/>
          <p:cNvSpPr txBox="1">
            <a:spLocks noChangeArrowheads="1"/>
          </p:cNvSpPr>
          <p:nvPr/>
        </p:nvSpPr>
        <p:spPr bwMode="auto">
          <a:xfrm>
            <a:off x="487553" y="5143504"/>
            <a:ext cx="10969943" cy="110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Light" pitchFamily="34" charset="0"/>
                <a:cs typeface="Segoe UI Light" pitchFamily="34" charset="0"/>
              </a:rPr>
              <a:t>Silicon Valley, Boston, Tel Aviv, since recently - Canada</a:t>
            </a: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38660974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en-US" dirty="0" smtClean="0">
                <a:latin typeface="Segoe UI Light" pitchFamily="34" charset="0"/>
                <a:cs typeface="Segoe UI Light" pitchFamily="34" charset="0"/>
              </a:rPr>
              <a:t>Start-ups worldwide</a:t>
            </a:r>
            <a:endParaRPr lang="en-US" sz="1800" dirty="0">
              <a:latin typeface="Segoe UI Light" pitchFamily="34" charset="0"/>
              <a:cs typeface="Segoe UI Light" pitchFamily="34" charset="0"/>
            </a:endParaRPr>
          </a:p>
        </p:txBody>
      </p:sp>
      <p:sp>
        <p:nvSpPr>
          <p:cNvPr id="17411" name="Rectangle 3"/>
          <p:cNvSpPr>
            <a:spLocks noGrp="1" noChangeArrowheads="1"/>
          </p:cNvSpPr>
          <p:nvPr>
            <p:ph type="body" idx="4294967295"/>
          </p:nvPr>
        </p:nvSpPr>
        <p:spPr>
          <a:xfrm>
            <a:off x="609441" y="1371601"/>
            <a:ext cx="10969943" cy="4754569"/>
          </a:xfrm>
        </p:spPr>
        <p:txBody>
          <a:bodyPr/>
          <a:lstStyle/>
          <a:p>
            <a:r>
              <a:rPr lang="en-US" sz="2000" dirty="0" smtClean="0">
                <a:latin typeface="Segoe UI Light" pitchFamily="34" charset="0"/>
                <a:cs typeface="Segoe UI Light" pitchFamily="34" charset="0"/>
              </a:rPr>
              <a:t>Other regions:</a:t>
            </a:r>
          </a:p>
          <a:p>
            <a:pPr lvl="1">
              <a:buFont typeface="Courier New" pitchFamily="49" charset="0"/>
              <a:buChar char="o"/>
            </a:pPr>
            <a:r>
              <a:rPr lang="en-US" sz="1600" dirty="0" smtClean="0">
                <a:latin typeface="Segoe UI Light" pitchFamily="34" charset="0"/>
                <a:cs typeface="Segoe UI Light" pitchFamily="34" charset="0"/>
              </a:rPr>
              <a:t>Amsterdam, the Netherlands</a:t>
            </a:r>
          </a:p>
          <a:p>
            <a:pPr lvl="1">
              <a:buFont typeface="Courier New" pitchFamily="49" charset="0"/>
              <a:buChar char="o"/>
            </a:pPr>
            <a:r>
              <a:rPr lang="en-US" sz="1600" dirty="0" smtClean="0">
                <a:latin typeface="Segoe UI Light" pitchFamily="34" charset="0"/>
                <a:cs typeface="Segoe UI Light" pitchFamily="34" charset="0"/>
              </a:rPr>
              <a:t>Bangalore, India</a:t>
            </a:r>
          </a:p>
          <a:p>
            <a:pPr lvl="1">
              <a:buFont typeface="Courier New" pitchFamily="49" charset="0"/>
              <a:buChar char="o"/>
            </a:pPr>
            <a:r>
              <a:rPr lang="en-US" sz="1600" dirty="0" smtClean="0">
                <a:latin typeface="Segoe UI Light" pitchFamily="34" charset="0"/>
                <a:cs typeface="Segoe UI Light" pitchFamily="34" charset="0"/>
              </a:rPr>
              <a:t>Bogota, Colombia</a:t>
            </a:r>
          </a:p>
          <a:p>
            <a:pPr lvl="1">
              <a:buFont typeface="Courier New" pitchFamily="49" charset="0"/>
              <a:buChar char="o"/>
            </a:pPr>
            <a:r>
              <a:rPr lang="en-US" sz="1600" dirty="0" smtClean="0">
                <a:latin typeface="Segoe UI Light" pitchFamily="34" charset="0"/>
                <a:cs typeface="Segoe UI Light" pitchFamily="34" charset="0"/>
              </a:rPr>
              <a:t>Dublin, Ireland</a:t>
            </a:r>
          </a:p>
          <a:p>
            <a:pPr lvl="1">
              <a:buFont typeface="Courier New" pitchFamily="49" charset="0"/>
              <a:buChar char="o"/>
            </a:pPr>
            <a:r>
              <a:rPr lang="en-US" sz="1600" dirty="0" smtClean="0">
                <a:latin typeface="Segoe UI Light" pitchFamily="34" charset="0"/>
                <a:cs typeface="Segoe UI Light" pitchFamily="34" charset="0"/>
              </a:rPr>
              <a:t>Lisbon, Portugal</a:t>
            </a:r>
          </a:p>
          <a:p>
            <a:pPr lvl="1">
              <a:buFont typeface="Courier New" pitchFamily="49" charset="0"/>
              <a:buChar char="o"/>
            </a:pPr>
            <a:r>
              <a:rPr lang="en-US" sz="1600" dirty="0" smtClean="0">
                <a:latin typeface="Segoe UI Light" pitchFamily="34" charset="0"/>
                <a:cs typeface="Segoe UI Light" pitchFamily="34" charset="0"/>
              </a:rPr>
              <a:t>Nairobi, Kenya</a:t>
            </a:r>
          </a:p>
          <a:p>
            <a:pPr lvl="1">
              <a:buFont typeface="Courier New" pitchFamily="49" charset="0"/>
              <a:buChar char="o"/>
            </a:pPr>
            <a:r>
              <a:rPr lang="en-US" sz="1600" dirty="0" smtClean="0">
                <a:latin typeface="Segoe UI Light" pitchFamily="34" charset="0"/>
                <a:cs typeface="Segoe UI Light" pitchFamily="34" charset="0"/>
              </a:rPr>
              <a:t>Saint Petersburg, Russia</a:t>
            </a:r>
          </a:p>
          <a:p>
            <a:pPr lvl="1">
              <a:buFont typeface="Courier New" pitchFamily="49" charset="0"/>
              <a:buChar char="o"/>
            </a:pPr>
            <a:r>
              <a:rPr lang="en-US" sz="1600" dirty="0" smtClean="0">
                <a:latin typeface="Segoe UI Light" pitchFamily="34" charset="0"/>
                <a:cs typeface="Segoe UI Light" pitchFamily="34" charset="0"/>
              </a:rPr>
              <a:t>Stockholm, Sweden</a:t>
            </a:r>
          </a:p>
          <a:p>
            <a:pPr marL="0" indent="0">
              <a:buNone/>
            </a:pPr>
            <a:r>
              <a:rPr lang="en-US" sz="1600" i="1" dirty="0">
                <a:latin typeface="Segoe UI Light" pitchFamily="34" charset="0"/>
                <a:cs typeface="Segoe UI Light" pitchFamily="34" charset="0"/>
              </a:rPr>
              <a:t>S</a:t>
            </a:r>
            <a:r>
              <a:rPr lang="en-US" sz="1600" i="1" dirty="0" smtClean="0">
                <a:latin typeface="Segoe UI Light" pitchFamily="34" charset="0"/>
                <a:cs typeface="Segoe UI Light" pitchFamily="34" charset="0"/>
              </a:rPr>
              <a:t>ource: </a:t>
            </a:r>
            <a:r>
              <a:rPr lang="en-CA" sz="1600" i="1" dirty="0" smtClean="0">
                <a:hlinkClick r:id="rId3"/>
              </a:rPr>
              <a:t>http</a:t>
            </a:r>
            <a:r>
              <a:rPr lang="en-CA" sz="1600" i="1" dirty="0">
                <a:hlinkClick r:id="rId3"/>
              </a:rPr>
              <a:t>://</a:t>
            </a:r>
            <a:r>
              <a:rPr lang="en-CA" sz="1600" i="1" dirty="0" smtClean="0">
                <a:hlinkClick r:id="rId3"/>
              </a:rPr>
              <a:t>www.entrepreneur.com/slideshow/226477#0</a:t>
            </a:r>
            <a:r>
              <a:rPr lang="en-CA" sz="1600" i="1" dirty="0" smtClean="0"/>
              <a:t> </a:t>
            </a:r>
            <a:endParaRPr lang="en-CA" sz="1600" i="1" dirty="0" smtClean="0">
              <a:latin typeface="Segoe UI Light" pitchFamily="34" charset="0"/>
              <a:cs typeface="Segoe UI Light" pitchFamily="34" charset="0"/>
            </a:endParaRPr>
          </a:p>
          <a:p>
            <a:r>
              <a:rPr lang="en-CA" sz="2000" dirty="0" smtClean="0">
                <a:latin typeface="Segoe UI Light" pitchFamily="34" charset="0"/>
                <a:cs typeface="Segoe UI Light" pitchFamily="34" charset="0"/>
              </a:rPr>
              <a:t>Start-ups </a:t>
            </a:r>
            <a:r>
              <a:rPr lang="en-CA" sz="2000" dirty="0">
                <a:latin typeface="Segoe UI Light" pitchFamily="34" charset="0"/>
                <a:cs typeface="Segoe UI Light" pitchFamily="34" charset="0"/>
              </a:rPr>
              <a:t>in a small country have a harder task: they have to sell internationally from the </a:t>
            </a:r>
            <a:r>
              <a:rPr lang="en-CA" sz="2000" dirty="0" smtClean="0">
                <a:latin typeface="Segoe UI Light" pitchFamily="34" charset="0"/>
                <a:cs typeface="Segoe UI Light" pitchFamily="34" charset="0"/>
              </a:rPr>
              <a:t>start</a:t>
            </a:r>
          </a:p>
          <a:p>
            <a:pPr>
              <a:lnSpc>
                <a:spcPct val="90000"/>
              </a:lnSpc>
            </a:pPr>
            <a:r>
              <a:rPr lang="en-CA" sz="2000" dirty="0" smtClean="0">
                <a:latin typeface="Segoe UI Light" pitchFamily="34" charset="0"/>
                <a:cs typeface="Segoe UI Light" pitchFamily="34" charset="0"/>
              </a:rPr>
              <a:t>EU </a:t>
            </a:r>
            <a:r>
              <a:rPr lang="en-CA" sz="2000" dirty="0">
                <a:latin typeface="Segoe UI Light" pitchFamily="34" charset="0"/>
                <a:cs typeface="Segoe UI Light" pitchFamily="34" charset="0"/>
              </a:rPr>
              <a:t>simulates a single, large domestic market. But …many different languages. So start-ups deal with internationalization from the </a:t>
            </a:r>
            <a:r>
              <a:rPr lang="en-CA" sz="2000" dirty="0" smtClean="0">
                <a:latin typeface="Segoe UI Light" pitchFamily="34" charset="0"/>
                <a:cs typeface="Segoe UI Light" pitchFamily="34" charset="0"/>
              </a:rPr>
              <a:t>beginning</a:t>
            </a:r>
            <a:endParaRPr lang="en-CA" sz="2000" dirty="0">
              <a:latin typeface="Segoe UI Light" pitchFamily="34" charset="0"/>
              <a:cs typeface="Segoe UI Light" pitchFamily="34" charset="0"/>
            </a:endParaRPr>
          </a:p>
          <a:p>
            <a:pPr>
              <a:lnSpc>
                <a:spcPct val="90000"/>
              </a:lnSpc>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49237771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2" y="152400"/>
            <a:ext cx="8609012" cy="6084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19665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dirty="0" smtClean="0">
                <a:latin typeface="Segoe UI Light" pitchFamily="34" charset="0"/>
                <a:cs typeface="Segoe UI Light" pitchFamily="34" charset="0"/>
              </a:rPr>
              <a:t>Start-up vocabulary</a:t>
            </a:r>
            <a:endParaRPr lang="en-US" sz="1800" dirty="0">
              <a:latin typeface="Segoe UI Light" pitchFamily="34" charset="0"/>
              <a:cs typeface="Segoe UI Light" pitchFamily="34" charset="0"/>
            </a:endParaRPr>
          </a:p>
        </p:txBody>
      </p:sp>
      <p:sp>
        <p:nvSpPr>
          <p:cNvPr id="18435" name="Rectangle 3"/>
          <p:cNvSpPr>
            <a:spLocks noGrp="1" noChangeArrowheads="1"/>
          </p:cNvSpPr>
          <p:nvPr>
            <p:ph type="body" idx="4294967295"/>
          </p:nvPr>
        </p:nvSpPr>
        <p:spPr>
          <a:xfrm>
            <a:off x="914162" y="1524000"/>
            <a:ext cx="10360501" cy="4495800"/>
          </a:xfrm>
        </p:spPr>
        <p:txBody>
          <a:bodyPr numCol="2"/>
          <a:lstStyle/>
          <a:p>
            <a:r>
              <a:rPr lang="en-CA" sz="2000" dirty="0" smtClean="0">
                <a:latin typeface="Segoe UI Light" pitchFamily="34" charset="0"/>
                <a:cs typeface="Segoe UI Light" pitchFamily="34" charset="0"/>
              </a:rPr>
              <a:t>founding team</a:t>
            </a:r>
          </a:p>
          <a:p>
            <a:r>
              <a:rPr lang="en-CA" sz="2000" dirty="0" smtClean="0">
                <a:latin typeface="Segoe UI Light" pitchFamily="34" charset="0"/>
                <a:cs typeface="Segoe UI Light" pitchFamily="34" charset="0"/>
              </a:rPr>
              <a:t>bootstrapping</a:t>
            </a:r>
          </a:p>
          <a:p>
            <a:r>
              <a:rPr lang="en-CA" sz="2000" dirty="0" smtClean="0">
                <a:latin typeface="Segoe UI Light" pitchFamily="34" charset="0"/>
                <a:cs typeface="Segoe UI Light" pitchFamily="34" charset="0"/>
              </a:rPr>
              <a:t>accelerator vs. incubator</a:t>
            </a:r>
          </a:p>
          <a:p>
            <a:r>
              <a:rPr lang="en-CA" sz="2000" dirty="0" smtClean="0">
                <a:latin typeface="Segoe UI Light" pitchFamily="34" charset="0"/>
                <a:cs typeface="Segoe UI Light" pitchFamily="34" charset="0"/>
              </a:rPr>
              <a:t>venture capital </a:t>
            </a:r>
          </a:p>
          <a:p>
            <a:r>
              <a:rPr lang="en-CA" sz="2000" dirty="0" smtClean="0">
                <a:latin typeface="Segoe UI Light" pitchFamily="34" charset="0"/>
                <a:cs typeface="Segoe UI Light" pitchFamily="34" charset="0"/>
              </a:rPr>
              <a:t>angel</a:t>
            </a:r>
          </a:p>
          <a:p>
            <a:r>
              <a:rPr lang="en-CA" sz="2000" dirty="0" smtClean="0">
                <a:latin typeface="Segoe UI Light" pitchFamily="34" charset="0"/>
                <a:cs typeface="Segoe UI Light" pitchFamily="34" charset="0"/>
              </a:rPr>
              <a:t>seed round</a:t>
            </a:r>
          </a:p>
          <a:p>
            <a:r>
              <a:rPr lang="en-CA" sz="2000" dirty="0" smtClean="0">
                <a:latin typeface="Segoe UI Light" pitchFamily="34" charset="0"/>
                <a:cs typeface="Segoe UI Light" pitchFamily="34" charset="0"/>
              </a:rPr>
              <a:t>series a/b/c round (angels, super angels, micro VC, VC)</a:t>
            </a:r>
          </a:p>
          <a:p>
            <a:endParaRPr lang="en-CA" sz="2000" dirty="0" smtClean="0">
              <a:latin typeface="Segoe UI Light" pitchFamily="34" charset="0"/>
              <a:cs typeface="Segoe UI Light" pitchFamily="34" charset="0"/>
            </a:endParaRPr>
          </a:p>
          <a:p>
            <a:endParaRPr lang="en-CA" sz="2000" dirty="0" smtClean="0">
              <a:latin typeface="Segoe UI Light" pitchFamily="34" charset="0"/>
              <a:cs typeface="Segoe UI Light" pitchFamily="34" charset="0"/>
            </a:endParaRPr>
          </a:p>
          <a:p>
            <a:endParaRPr lang="en-US" sz="2000" dirty="0" smtClean="0">
              <a:latin typeface="Segoe UI Light" pitchFamily="34" charset="0"/>
              <a:cs typeface="Segoe UI Light" pitchFamily="34" charset="0"/>
            </a:endParaRPr>
          </a:p>
          <a:p>
            <a:endParaRPr lang="en-CA" sz="2000" dirty="0" smtClean="0">
              <a:latin typeface="Segoe UI Light" pitchFamily="34" charset="0"/>
              <a:cs typeface="Segoe UI Light" pitchFamily="34" charset="0"/>
            </a:endParaRPr>
          </a:p>
          <a:p>
            <a:r>
              <a:rPr lang="en-CA" sz="2000" dirty="0" smtClean="0">
                <a:latin typeface="Segoe UI Light" pitchFamily="34" charset="0"/>
                <a:cs typeface="Segoe UI Light" pitchFamily="34" charset="0"/>
              </a:rPr>
              <a:t>pivoting</a:t>
            </a:r>
          </a:p>
          <a:p>
            <a:r>
              <a:rPr lang="en-CA" sz="2000" dirty="0" smtClean="0">
                <a:latin typeface="Segoe UI Light" pitchFamily="34" charset="0"/>
                <a:cs typeface="Segoe UI Light" pitchFamily="34" charset="0"/>
              </a:rPr>
              <a:t>liquidation </a:t>
            </a:r>
          </a:p>
          <a:p>
            <a:r>
              <a:rPr lang="en-CA" sz="2000" dirty="0" smtClean="0">
                <a:latin typeface="Segoe UI Light" pitchFamily="34" charset="0"/>
                <a:cs typeface="Segoe UI Light" pitchFamily="34" charset="0"/>
              </a:rPr>
              <a:t>scale</a:t>
            </a:r>
          </a:p>
          <a:p>
            <a:r>
              <a:rPr lang="en-CA" sz="2000" dirty="0" smtClean="0">
                <a:latin typeface="Segoe UI Light" pitchFamily="34" charset="0"/>
                <a:cs typeface="Segoe UI Light" pitchFamily="34" charset="0"/>
              </a:rPr>
              <a:t>exit</a:t>
            </a:r>
          </a:p>
          <a:p>
            <a:r>
              <a:rPr lang="en-CA" sz="2000" dirty="0" smtClean="0">
                <a:latin typeface="Segoe UI Light" pitchFamily="34" charset="0"/>
                <a:cs typeface="Segoe UI Light" pitchFamily="34" charset="0"/>
              </a:rPr>
              <a:t>hitting a wall</a:t>
            </a:r>
          </a:p>
          <a:p>
            <a:r>
              <a:rPr lang="en-CA" sz="2000" dirty="0" smtClean="0">
                <a:latin typeface="Segoe UI Light" pitchFamily="34" charset="0"/>
                <a:cs typeface="Segoe UI Light" pitchFamily="34" charset="0"/>
              </a:rPr>
              <a:t>pitch</a:t>
            </a:r>
          </a:p>
          <a:p>
            <a:r>
              <a:rPr lang="en-CA" sz="2000" dirty="0">
                <a:latin typeface="Segoe UI Light" pitchFamily="34" charset="0"/>
                <a:cs typeface="Segoe UI Light" pitchFamily="34" charset="0"/>
              </a:rPr>
              <a:t>acquihire</a:t>
            </a:r>
          </a:p>
          <a:p>
            <a:r>
              <a:rPr lang="en-CA" sz="2000" dirty="0">
                <a:latin typeface="Segoe UI Light" pitchFamily="34" charset="0"/>
                <a:cs typeface="Segoe UI Light" pitchFamily="34" charset="0"/>
              </a:rPr>
              <a:t>Minimum Viable Product (MVP)</a:t>
            </a:r>
          </a:p>
          <a:p>
            <a:pPr>
              <a:lnSpc>
                <a:spcPct val="90000"/>
              </a:lnSpc>
            </a:pPr>
            <a:endParaRPr lang="en-US" sz="2000" dirty="0">
              <a:solidFill>
                <a:schemeClr val="accent2"/>
              </a:solidFill>
              <a:latin typeface="Segoe UI Light" pitchFamily="34" charset="0"/>
              <a:cs typeface="Segoe UI Light" pitchFamily="34" charset="0"/>
            </a:endParaRPr>
          </a:p>
        </p:txBody>
      </p:sp>
    </p:spTree>
    <p:extLst>
      <p:ext uri="{BB962C8B-B14F-4D97-AF65-F5344CB8AC3E}">
        <p14:creationId xmlns:p14="http://schemas.microsoft.com/office/powerpoint/2010/main" val="35243472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Welcome!</a:t>
            </a:r>
          </a:p>
        </p:txBody>
      </p:sp>
      <p:sp>
        <p:nvSpPr>
          <p:cNvPr id="12291" name="Rectangle 3"/>
          <p:cNvSpPr>
            <a:spLocks noGrp="1" noChangeArrowheads="1"/>
          </p:cNvSpPr>
          <p:nvPr>
            <p:ph type="body" idx="4294967295"/>
          </p:nvPr>
        </p:nvSpPr>
        <p:spPr/>
        <p:txBody>
          <a:bodyPr/>
          <a:lstStyle/>
          <a:p>
            <a:pPr>
              <a:lnSpc>
                <a:spcPct val="90000"/>
              </a:lnSpc>
              <a:buFont typeface="Arial" charset="0"/>
              <a:buNone/>
            </a:pPr>
            <a:r>
              <a:rPr lang="en-US" sz="2000" dirty="0">
                <a:latin typeface="Segoe UI Light" pitchFamily="34" charset="0"/>
                <a:cs typeface="Segoe UI Light" pitchFamily="34" charset="0"/>
              </a:rPr>
              <a:t>Tell us:</a:t>
            </a:r>
          </a:p>
          <a:p>
            <a:r>
              <a:rPr lang="en-US" sz="2000" dirty="0">
                <a:latin typeface="Segoe UI Light" pitchFamily="34" charset="0"/>
                <a:cs typeface="Segoe UI Light" pitchFamily="34" charset="0"/>
              </a:rPr>
              <a:t>Your name</a:t>
            </a:r>
          </a:p>
          <a:p>
            <a:r>
              <a:rPr lang="en-US" sz="2000" dirty="0">
                <a:latin typeface="Segoe UI Light" pitchFamily="34" charset="0"/>
                <a:cs typeface="Segoe UI Light" pitchFamily="34" charset="0"/>
              </a:rPr>
              <a:t>Where you are coming from</a:t>
            </a:r>
          </a:p>
          <a:p>
            <a:r>
              <a:rPr lang="en-US" sz="2000" dirty="0">
                <a:latin typeface="Segoe UI Light" pitchFamily="34" charset="0"/>
                <a:cs typeface="Segoe UI Light" pitchFamily="34" charset="0"/>
              </a:rPr>
              <a:t>Which company are you working with</a:t>
            </a:r>
          </a:p>
          <a:p>
            <a:r>
              <a:rPr lang="en-US" sz="2000" dirty="0">
                <a:latin typeface="Segoe UI Light" pitchFamily="34" charset="0"/>
                <a:cs typeface="Segoe UI Light" pitchFamily="34" charset="0"/>
              </a:rPr>
              <a:t>Your expectations from the workshop</a:t>
            </a:r>
          </a:p>
          <a:p>
            <a:pPr>
              <a:lnSpc>
                <a:spcPct val="90000"/>
              </a:lnSpc>
            </a:pPr>
            <a:r>
              <a:rPr lang="en-US" sz="2000" dirty="0">
                <a:latin typeface="Segoe UI Light" pitchFamily="34" charset="0"/>
                <a:cs typeface="Segoe UI Light" pitchFamily="34" charset="0"/>
              </a:rPr>
              <a:t>One thing that you did (unrelated to work </a:t>
            </a:r>
            <a:r>
              <a:rPr lang="en-US" sz="2000" dirty="0" smtClean="0">
                <a:latin typeface="Segoe UI Light" pitchFamily="34" charset="0"/>
                <a:cs typeface="Segoe UI Light" pitchFamily="34" charset="0"/>
              </a:rPr>
              <a:t>/ l10n </a:t>
            </a:r>
            <a:r>
              <a:rPr lang="en-US" sz="2000" dirty="0">
                <a:latin typeface="Segoe UI Light" pitchFamily="34" charset="0"/>
                <a:cs typeface="Segoe UI Light" pitchFamily="34" charset="0"/>
              </a:rPr>
              <a:t>etc.) which no one would believe you actually did</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Incubators</a:t>
            </a:r>
            <a:r>
              <a:rPr lang="en-CA" dirty="0">
                <a:latin typeface="Segoe UI Light" pitchFamily="34" charset="0"/>
                <a:cs typeface="Segoe UI Light" pitchFamily="34" charset="0"/>
              </a:rPr>
              <a:t>, accelerators</a:t>
            </a:r>
            <a:endParaRPr lang="en-US" dirty="0">
              <a:latin typeface="Segoe UI Light" pitchFamily="34" charset="0"/>
              <a:cs typeface="Segoe UI Light" pitchFamily="34" charset="0"/>
            </a:endParaRPr>
          </a:p>
        </p:txBody>
      </p:sp>
      <p:sp>
        <p:nvSpPr>
          <p:cNvPr id="19459" name="Rectangle 3"/>
          <p:cNvSpPr>
            <a:spLocks noGrp="1" noChangeArrowheads="1"/>
          </p:cNvSpPr>
          <p:nvPr>
            <p:ph type="body" idx="4294967295"/>
          </p:nvPr>
        </p:nvSpPr>
        <p:spPr>
          <a:xfrm>
            <a:off x="609441" y="1371601"/>
            <a:ext cx="10969943" cy="4754569"/>
          </a:xfrm>
        </p:spPr>
        <p:txBody>
          <a:bodyPr/>
          <a:lstStyle/>
          <a:p>
            <a:pPr>
              <a:buNone/>
            </a:pPr>
            <a:r>
              <a:rPr lang="en-US" sz="2000" b="1" dirty="0" smtClean="0">
                <a:latin typeface="Segoe UI Light" pitchFamily="34" charset="0"/>
                <a:cs typeface="Segoe UI Light" pitchFamily="34" charset="0"/>
              </a:rPr>
              <a:t>Also known as</a:t>
            </a:r>
            <a:r>
              <a:rPr lang="en-US" sz="2000" dirty="0" smtClean="0">
                <a:latin typeface="Segoe UI Light" pitchFamily="34" charset="0"/>
                <a:cs typeface="Segoe UI Light" pitchFamily="34" charset="0"/>
              </a:rPr>
              <a:t>: </a:t>
            </a:r>
            <a:r>
              <a:rPr lang="en-CA" sz="2000" dirty="0" smtClean="0">
                <a:latin typeface="Segoe UI Light" pitchFamily="34" charset="0"/>
                <a:cs typeface="Segoe UI Light" pitchFamily="34" charset="0"/>
              </a:rPr>
              <a:t>combinators</a:t>
            </a:r>
            <a:r>
              <a:rPr lang="en-CA" sz="2000" dirty="0">
                <a:latin typeface="Segoe UI Light" pitchFamily="34" charset="0"/>
                <a:cs typeface="Segoe UI Light" pitchFamily="34" charset="0"/>
              </a:rPr>
              <a:t>, coworking spaces, virtual incubators, </a:t>
            </a:r>
            <a:r>
              <a:rPr lang="en-CA" sz="2000" dirty="0" smtClean="0">
                <a:latin typeface="Segoe UI Light" pitchFamily="34" charset="0"/>
                <a:cs typeface="Segoe UI Light" pitchFamily="34" charset="0"/>
              </a:rPr>
              <a:t>corporate incubators, idea </a:t>
            </a:r>
            <a:r>
              <a:rPr lang="en-CA" sz="2000" dirty="0">
                <a:latin typeface="Segoe UI Light" pitchFamily="34" charset="0"/>
                <a:cs typeface="Segoe UI Light" pitchFamily="34" charset="0"/>
              </a:rPr>
              <a:t>factories</a:t>
            </a:r>
          </a:p>
          <a:p>
            <a:pPr>
              <a:buNone/>
            </a:pPr>
            <a:endParaRPr lang="en-CA" sz="2000" dirty="0">
              <a:latin typeface="Segoe UI Light" pitchFamily="34" charset="0"/>
              <a:cs typeface="Segoe UI Light" pitchFamily="34" charset="0"/>
            </a:endParaRPr>
          </a:p>
          <a:p>
            <a:pPr>
              <a:buNone/>
            </a:pPr>
            <a:r>
              <a:rPr lang="en-CA" sz="2000" b="1" dirty="0" smtClean="0">
                <a:latin typeface="Segoe UI Light" pitchFamily="34" charset="0"/>
                <a:cs typeface="Segoe UI Light" pitchFamily="34" charset="0"/>
              </a:rPr>
              <a:t>Examples</a:t>
            </a:r>
            <a:r>
              <a:rPr lang="en-CA" sz="2000" dirty="0">
                <a:latin typeface="Segoe UI Light" pitchFamily="34" charset="0"/>
                <a:cs typeface="Segoe UI Light" pitchFamily="34" charset="0"/>
              </a:rPr>
              <a:t>: </a:t>
            </a:r>
            <a:r>
              <a:rPr lang="en-CA" sz="2000" dirty="0" smtClean="0">
                <a:latin typeface="Segoe UI Light" pitchFamily="34" charset="0"/>
                <a:cs typeface="Segoe UI Light" pitchFamily="34" charset="0"/>
              </a:rPr>
              <a:t>YCombinator</a:t>
            </a:r>
            <a:r>
              <a:rPr lang="en-CA" sz="2000" dirty="0">
                <a:latin typeface="Segoe UI Light" pitchFamily="34" charset="0"/>
                <a:cs typeface="Segoe UI Light" pitchFamily="34" charset="0"/>
              </a:rPr>
              <a:t>, Dreamit, TechStars, 500 Startups</a:t>
            </a:r>
          </a:p>
          <a:p>
            <a:pPr>
              <a:buNone/>
            </a:pPr>
            <a:endParaRPr lang="en-CA" sz="2000" dirty="0" smtClean="0">
              <a:latin typeface="Segoe UI Light" pitchFamily="34" charset="0"/>
              <a:cs typeface="Segoe UI Light" pitchFamily="34" charset="0"/>
            </a:endParaRPr>
          </a:p>
          <a:p>
            <a:pPr>
              <a:buNone/>
            </a:pPr>
            <a:r>
              <a:rPr lang="en-CA" sz="2000" b="1" dirty="0" smtClean="0">
                <a:latin typeface="Segoe UI Light" pitchFamily="34" charset="0"/>
                <a:cs typeface="Segoe UI Light" pitchFamily="34" charset="0"/>
              </a:rPr>
              <a:t>What </a:t>
            </a:r>
            <a:r>
              <a:rPr lang="en-CA" sz="2000" b="1" dirty="0">
                <a:latin typeface="Segoe UI Light" pitchFamily="34" charset="0"/>
                <a:cs typeface="Segoe UI Light" pitchFamily="34" charset="0"/>
              </a:rPr>
              <a:t>are they for</a:t>
            </a:r>
            <a:r>
              <a:rPr lang="en-US" sz="2000" dirty="0">
                <a:latin typeface="Segoe UI Light" pitchFamily="34" charset="0"/>
                <a:cs typeface="Segoe UI Light" pitchFamily="34" charset="0"/>
              </a:rPr>
              <a:t>:</a:t>
            </a:r>
          </a:p>
          <a:p>
            <a:pPr lvl="0"/>
            <a:r>
              <a:rPr lang="en-CA" sz="1800" dirty="0">
                <a:latin typeface="Segoe UI Light" pitchFamily="34" charset="0"/>
                <a:cs typeface="Segoe UI Light" pitchFamily="34" charset="0"/>
              </a:rPr>
              <a:t>fostering early-stage companies </a:t>
            </a:r>
          </a:p>
          <a:p>
            <a:pPr lvl="0"/>
            <a:r>
              <a:rPr lang="en-CA" sz="1800" dirty="0">
                <a:latin typeface="Segoe UI Light" pitchFamily="34" charset="0"/>
                <a:cs typeface="Segoe UI Light" pitchFamily="34" charset="0"/>
              </a:rPr>
              <a:t>access to financial capital through relationships with financial partners</a:t>
            </a:r>
          </a:p>
          <a:p>
            <a:pPr lvl="0"/>
            <a:r>
              <a:rPr lang="en-CA" sz="1800" dirty="0">
                <a:latin typeface="Segoe UI Light" pitchFamily="34" charset="0"/>
                <a:cs typeface="Segoe UI Light" pitchFamily="34" charset="0"/>
              </a:rPr>
              <a:t>access to experienced business consultants, executives</a:t>
            </a:r>
          </a:p>
          <a:p>
            <a:pPr lvl="0"/>
            <a:r>
              <a:rPr lang="en-CA" sz="1800" dirty="0">
                <a:latin typeface="Segoe UI Light" pitchFamily="34" charset="0"/>
                <a:cs typeface="Segoe UI Light" pitchFamily="34" charset="0"/>
              </a:rPr>
              <a:t>access to physical location, hardware, software </a:t>
            </a:r>
          </a:p>
          <a:p>
            <a:pPr lvl="0"/>
            <a:r>
              <a:rPr lang="en-CA" sz="1800" dirty="0">
                <a:latin typeface="Segoe UI Light" pitchFamily="34" charset="0"/>
                <a:cs typeface="Segoe UI Light" pitchFamily="34" charset="0"/>
              </a:rPr>
              <a:t>access to informational and research resources</a:t>
            </a:r>
          </a:p>
          <a:p>
            <a:pPr lvl="0"/>
            <a:r>
              <a:rPr lang="en-CA" sz="1800" dirty="0">
                <a:latin typeface="Segoe UI Light" pitchFamily="34" charset="0"/>
                <a:cs typeface="Segoe UI Light" pitchFamily="34" charset="0"/>
              </a:rPr>
              <a:t>relationships with local universities and government entities</a:t>
            </a:r>
          </a:p>
          <a:p>
            <a:pPr lvl="0"/>
            <a:r>
              <a:rPr lang="en-CA" sz="1800" dirty="0">
                <a:latin typeface="Segoe UI Light" pitchFamily="34" charset="0"/>
                <a:cs typeface="Segoe UI Light" pitchFamily="34" charset="0"/>
              </a:rPr>
              <a:t>provisions of pre-seed investment (usually in exchange for equity)</a:t>
            </a:r>
          </a:p>
        </p:txBody>
      </p:sp>
    </p:spTree>
    <p:extLst>
      <p:ext uri="{BB962C8B-B14F-4D97-AF65-F5344CB8AC3E}">
        <p14:creationId xmlns:p14="http://schemas.microsoft.com/office/powerpoint/2010/main" val="206714352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Incubators vs. accelerators</a:t>
            </a:r>
            <a:endParaRPr lang="en-US" dirty="0">
              <a:latin typeface="Segoe UI Light" pitchFamily="34" charset="0"/>
              <a:cs typeface="Segoe UI Light" pitchFamily="34" charset="0"/>
            </a:endParaRPr>
          </a:p>
        </p:txBody>
      </p:sp>
      <p:sp>
        <p:nvSpPr>
          <p:cNvPr id="19459" name="Rectangle 3"/>
          <p:cNvSpPr>
            <a:spLocks noGrp="1" noChangeArrowheads="1"/>
          </p:cNvSpPr>
          <p:nvPr>
            <p:ph type="body" idx="4294967295"/>
          </p:nvPr>
        </p:nvSpPr>
        <p:spPr>
          <a:xfrm>
            <a:off x="609441" y="1752600"/>
            <a:ext cx="10969943" cy="4373569"/>
          </a:xfrm>
        </p:spPr>
        <p:txBody>
          <a:bodyPr/>
          <a:lstStyle/>
          <a:p>
            <a:pPr>
              <a:buNone/>
            </a:pPr>
            <a:r>
              <a:rPr lang="en-CA" sz="2000" b="1" dirty="0">
                <a:latin typeface="Segoe UI Light" pitchFamily="34" charset="0"/>
                <a:cs typeface="Segoe UI Light" pitchFamily="34" charset="0"/>
              </a:rPr>
              <a:t>Key difference</a:t>
            </a:r>
            <a:r>
              <a:rPr lang="en-US" sz="2000" dirty="0">
                <a:latin typeface="Segoe UI Light" pitchFamily="34" charset="0"/>
                <a:cs typeface="Segoe UI Light" pitchFamily="34" charset="0"/>
              </a:rPr>
              <a:t>:</a:t>
            </a:r>
          </a:p>
          <a:p>
            <a:pPr lvl="0"/>
            <a:r>
              <a:rPr lang="en-CA" sz="2000" i="1" dirty="0">
                <a:latin typeface="Segoe UI Light" pitchFamily="34" charset="0"/>
                <a:cs typeface="Segoe UI Light" pitchFamily="34" charset="0"/>
              </a:rPr>
              <a:t>incubators</a:t>
            </a:r>
            <a:r>
              <a:rPr lang="en-CA" sz="2000" dirty="0">
                <a:latin typeface="Segoe UI Light" pitchFamily="34" charset="0"/>
                <a:cs typeface="Segoe UI Light" pitchFamily="34" charset="0"/>
              </a:rPr>
              <a:t> </a:t>
            </a:r>
            <a:r>
              <a:rPr lang="en-CA" sz="2000" dirty="0" smtClean="0">
                <a:latin typeface="Segoe UI Light" pitchFamily="34" charset="0"/>
                <a:cs typeface="Segoe UI Light" pitchFamily="34" charset="0"/>
              </a:rPr>
              <a:t> focus </a:t>
            </a:r>
            <a:r>
              <a:rPr lang="en-CA" sz="2000" dirty="0">
                <a:latin typeface="Segoe UI Light" pitchFamily="34" charset="0"/>
                <a:cs typeface="Segoe UI Light" pitchFamily="34" charset="0"/>
              </a:rPr>
              <a:t>on </a:t>
            </a:r>
            <a:r>
              <a:rPr lang="en-CA" sz="2000" b="1" dirty="0">
                <a:latin typeface="Segoe UI Light" pitchFamily="34" charset="0"/>
                <a:cs typeface="Segoe UI Light" pitchFamily="34" charset="0"/>
              </a:rPr>
              <a:t>infrastructure</a:t>
            </a:r>
          </a:p>
          <a:p>
            <a:pPr lvl="0"/>
            <a:r>
              <a:rPr lang="en-CA" sz="2000" i="1" dirty="0">
                <a:latin typeface="Segoe UI Light" pitchFamily="34" charset="0"/>
                <a:cs typeface="Segoe UI Light" pitchFamily="34" charset="0"/>
              </a:rPr>
              <a:t>accelerators</a:t>
            </a:r>
            <a:r>
              <a:rPr lang="en-CA" sz="2000" dirty="0">
                <a:latin typeface="Segoe UI Light" pitchFamily="34" charset="0"/>
                <a:cs typeface="Segoe UI Light" pitchFamily="34" charset="0"/>
              </a:rPr>
              <a:t> </a:t>
            </a:r>
            <a:r>
              <a:rPr lang="en-CA" sz="2000" dirty="0" smtClean="0">
                <a:latin typeface="Segoe UI Light" pitchFamily="34" charset="0"/>
                <a:cs typeface="Segoe UI Light" pitchFamily="34" charset="0"/>
              </a:rPr>
              <a:t> focus on </a:t>
            </a:r>
            <a:r>
              <a:rPr lang="en-CA" sz="2000" b="1" dirty="0">
                <a:latin typeface="Segoe UI Light" pitchFamily="34" charset="0"/>
                <a:cs typeface="Segoe UI Light" pitchFamily="34" charset="0"/>
              </a:rPr>
              <a:t>action</a:t>
            </a:r>
            <a:r>
              <a:rPr lang="en-CA" sz="2000" dirty="0">
                <a:latin typeface="Segoe UI Light" pitchFamily="34" charset="0"/>
                <a:cs typeface="Segoe UI Light" pitchFamily="34" charset="0"/>
              </a:rPr>
              <a:t> &amp; getting things done</a:t>
            </a:r>
          </a:p>
          <a:p>
            <a:pPr>
              <a:buNone/>
            </a:pPr>
            <a:endParaRPr lang="en-CA" sz="2000" dirty="0">
              <a:latin typeface="Segoe UI Light" pitchFamily="34" charset="0"/>
              <a:cs typeface="Segoe UI Light" pitchFamily="34" charset="0"/>
            </a:endParaRPr>
          </a:p>
          <a:p>
            <a:pPr>
              <a:buNone/>
            </a:pPr>
            <a:r>
              <a:rPr lang="en-CA" sz="2000" b="1" dirty="0">
                <a:latin typeface="Segoe UI Light" pitchFamily="34" charset="0"/>
                <a:cs typeface="Segoe UI Light" pitchFamily="34" charset="0"/>
              </a:rPr>
              <a:t>Goal is one</a:t>
            </a:r>
            <a:r>
              <a:rPr lang="en-CA" sz="2000" dirty="0">
                <a:latin typeface="Segoe UI Light" pitchFamily="34" charset="0"/>
                <a:cs typeface="Segoe UI Light" pitchFamily="34" charset="0"/>
              </a:rPr>
              <a:t>: to nurture small start-ups by providing them with services they are too new, inexperienced, poor, or unconnected to acquire on their own. </a:t>
            </a:r>
            <a:endParaRPr lang="en-CA" sz="2000" dirty="0" smtClean="0">
              <a:latin typeface="Segoe UI Light" pitchFamily="34" charset="0"/>
              <a:cs typeface="Segoe UI Light" pitchFamily="34" charset="0"/>
            </a:endParaRPr>
          </a:p>
        </p:txBody>
      </p:sp>
    </p:spTree>
    <p:extLst>
      <p:ext uri="{BB962C8B-B14F-4D97-AF65-F5344CB8AC3E}">
        <p14:creationId xmlns:p14="http://schemas.microsoft.com/office/powerpoint/2010/main" val="415777809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Start-up life expectancy</a:t>
            </a:r>
            <a:endParaRPr lang="en-US" dirty="0">
              <a:latin typeface="Segoe UI Light" pitchFamily="34" charset="0"/>
              <a:cs typeface="Segoe UI Light" pitchFamily="34" charset="0"/>
            </a:endParaRPr>
          </a:p>
        </p:txBody>
      </p:sp>
      <p:sp>
        <p:nvSpPr>
          <p:cNvPr id="19459" name="Rectangle 3"/>
          <p:cNvSpPr>
            <a:spLocks noGrp="1" noChangeArrowheads="1"/>
          </p:cNvSpPr>
          <p:nvPr>
            <p:ph type="body" idx="4294967295"/>
          </p:nvPr>
        </p:nvSpPr>
        <p:spPr>
          <a:xfrm>
            <a:off x="609441" y="1752601"/>
            <a:ext cx="10969943" cy="3352800"/>
          </a:xfrm>
        </p:spPr>
        <p:txBody>
          <a:bodyPr/>
          <a:lstStyle/>
          <a:p>
            <a:pPr>
              <a:buNone/>
            </a:pPr>
            <a:r>
              <a:rPr lang="en-CA" sz="2000" dirty="0">
                <a:latin typeface="Segoe UI Light" pitchFamily="34" charset="0"/>
                <a:cs typeface="Segoe UI Light" pitchFamily="34" charset="0"/>
              </a:rPr>
              <a:t>Although small at first sight, a start-up is </a:t>
            </a:r>
            <a:r>
              <a:rPr lang="en-CA" sz="2000" b="1" dirty="0">
                <a:latin typeface="Segoe UI Light" pitchFamily="34" charset="0"/>
                <a:cs typeface="Segoe UI Light" pitchFamily="34" charset="0"/>
              </a:rPr>
              <a:t>not just a “butterfly” project</a:t>
            </a:r>
            <a:r>
              <a:rPr lang="en-CA" sz="2000" dirty="0">
                <a:latin typeface="Segoe UI Light" pitchFamily="34" charset="0"/>
                <a:cs typeface="Segoe UI Light" pitchFamily="34" charset="0"/>
              </a:rPr>
              <a:t>: </a:t>
            </a:r>
          </a:p>
          <a:p>
            <a:pPr>
              <a:buNone/>
            </a:pPr>
            <a:endParaRPr lang="en-US" sz="2000" dirty="0" smtClean="0">
              <a:latin typeface="Segoe UI Light" pitchFamily="34" charset="0"/>
              <a:cs typeface="Segoe UI Light" pitchFamily="34" charset="0"/>
            </a:endParaRPr>
          </a:p>
          <a:p>
            <a:pPr lvl="0"/>
            <a:r>
              <a:rPr lang="en-CA" sz="2000" dirty="0">
                <a:latin typeface="Segoe UI Light" pitchFamily="34" charset="0"/>
                <a:cs typeface="Segoe UI Light" pitchFamily="34" charset="0"/>
              </a:rPr>
              <a:t>First 3 years: get </a:t>
            </a:r>
            <a:r>
              <a:rPr lang="en-CA" sz="2000" dirty="0" smtClean="0">
                <a:latin typeface="Segoe UI Light" pitchFamily="34" charset="0"/>
                <a:cs typeface="Segoe UI Light" pitchFamily="34" charset="0"/>
              </a:rPr>
              <a:t>start-up </a:t>
            </a:r>
            <a:r>
              <a:rPr lang="en-CA" sz="2000" dirty="0">
                <a:latin typeface="Segoe UI Light" pitchFamily="34" charset="0"/>
                <a:cs typeface="Segoe UI Light" pitchFamily="34" charset="0"/>
              </a:rPr>
              <a:t>off the ground, establish core </a:t>
            </a:r>
            <a:r>
              <a:rPr lang="en-CA" sz="2000" dirty="0" smtClean="0">
                <a:latin typeface="Segoe UI Light" pitchFamily="34" charset="0"/>
                <a:cs typeface="Segoe UI Light" pitchFamily="34" charset="0"/>
              </a:rPr>
              <a:t>team, </a:t>
            </a:r>
            <a:r>
              <a:rPr lang="en-CA" sz="2000" dirty="0">
                <a:latin typeface="Segoe UI Light" pitchFamily="34" charset="0"/>
                <a:cs typeface="Segoe UI Light" pitchFamily="34" charset="0"/>
              </a:rPr>
              <a:t>culture, </a:t>
            </a:r>
            <a:r>
              <a:rPr lang="en-CA" sz="2000" dirty="0" smtClean="0">
                <a:latin typeface="Segoe UI Light" pitchFamily="34" charset="0"/>
                <a:cs typeface="Segoe UI Light" pitchFamily="34" charset="0"/>
              </a:rPr>
              <a:t>validate </a:t>
            </a:r>
            <a:r>
              <a:rPr lang="en-CA" sz="2000" dirty="0">
                <a:latin typeface="Segoe UI Light" pitchFamily="34" charset="0"/>
                <a:cs typeface="Segoe UI Light" pitchFamily="34" charset="0"/>
              </a:rPr>
              <a:t>product/market through rapid iteration. </a:t>
            </a:r>
          </a:p>
          <a:p>
            <a:pPr lvl="0"/>
            <a:r>
              <a:rPr lang="en-CA" sz="2000" dirty="0">
                <a:latin typeface="Segoe UI Light" pitchFamily="34" charset="0"/>
                <a:cs typeface="Segoe UI Light" pitchFamily="34" charset="0"/>
              </a:rPr>
              <a:t>Next 3 years: establish company as a force in market, grow A-team, scale business.</a:t>
            </a:r>
          </a:p>
          <a:p>
            <a:pPr lvl="0"/>
            <a:r>
              <a:rPr lang="en-CA" sz="2000" dirty="0">
                <a:latin typeface="Segoe UI Light" pitchFamily="34" charset="0"/>
                <a:cs typeface="Segoe UI Light" pitchFamily="34" charset="0"/>
              </a:rPr>
              <a:t>Next few years: become a fast-growing business, look for exit options, stagnate, end up in difficult position, </a:t>
            </a:r>
            <a:r>
              <a:rPr lang="en-CA" sz="2000" dirty="0" smtClean="0">
                <a:latin typeface="Segoe UI Light" pitchFamily="34" charset="0"/>
                <a:cs typeface="Segoe UI Light" pitchFamily="34" charset="0"/>
              </a:rPr>
              <a:t>scale </a:t>
            </a:r>
            <a:r>
              <a:rPr lang="en-CA" sz="2000" dirty="0">
                <a:latin typeface="Segoe UI Light" pitchFamily="34" charset="0"/>
                <a:cs typeface="Segoe UI Light" pitchFamily="34" charset="0"/>
              </a:rPr>
              <a:t>back. </a:t>
            </a:r>
          </a:p>
        </p:txBody>
      </p:sp>
    </p:spTree>
    <p:extLst>
      <p:ext uri="{BB962C8B-B14F-4D97-AF65-F5344CB8AC3E}">
        <p14:creationId xmlns:p14="http://schemas.microsoft.com/office/powerpoint/2010/main" val="296820745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Venture capital</a:t>
            </a:r>
            <a:endParaRPr lang="en-US" sz="1800" dirty="0">
              <a:latin typeface="Segoe UI Light" pitchFamily="34" charset="0"/>
              <a:cs typeface="Segoe UI Light" pitchFamily="34" charset="0"/>
            </a:endParaRPr>
          </a:p>
        </p:txBody>
      </p:sp>
      <p:sp>
        <p:nvSpPr>
          <p:cNvPr id="22531" name="Rectangle 3"/>
          <p:cNvSpPr>
            <a:spLocks noGrp="1" noChangeArrowheads="1"/>
          </p:cNvSpPr>
          <p:nvPr>
            <p:ph type="body" idx="4294967295"/>
          </p:nvPr>
        </p:nvSpPr>
        <p:spPr/>
        <p:txBody>
          <a:bodyPr/>
          <a:lstStyle/>
          <a:p>
            <a:pPr lvl="0"/>
            <a:r>
              <a:rPr lang="en-CA" sz="2000" dirty="0" smtClean="0">
                <a:latin typeface="Segoe UI Light" pitchFamily="34" charset="0"/>
                <a:cs typeface="Segoe UI Light" pitchFamily="34" charset="0"/>
              </a:rPr>
              <a:t>Funding </a:t>
            </a:r>
            <a:r>
              <a:rPr lang="en-CA" sz="2000" dirty="0">
                <a:latin typeface="Segoe UI Light" pitchFamily="34" charset="0"/>
                <a:cs typeface="Segoe UI Light" pitchFamily="34" charset="0"/>
              </a:rPr>
              <a:t>in return for a stake in the company.</a:t>
            </a:r>
          </a:p>
          <a:p>
            <a:pPr lvl="0"/>
            <a:r>
              <a:rPr lang="en-CA" sz="2000" dirty="0">
                <a:latin typeface="Segoe UI Light" pitchFamily="34" charset="0"/>
                <a:cs typeface="Segoe UI Light" pitchFamily="34" charset="0"/>
              </a:rPr>
              <a:t>Probability is equated to getting a lottery. </a:t>
            </a:r>
          </a:p>
          <a:p>
            <a:pPr lvl="0"/>
            <a:r>
              <a:rPr lang="en-CA" sz="2000" dirty="0">
                <a:latin typeface="Segoe UI Light" pitchFamily="34" charset="0"/>
                <a:cs typeface="Segoe UI Light" pitchFamily="34" charset="0"/>
              </a:rPr>
              <a:t>Most investments are in software industry. Then energy. Then finance. Then biotechnology.</a:t>
            </a:r>
          </a:p>
          <a:p>
            <a:pPr lvl="0"/>
            <a:r>
              <a:rPr lang="en-CA" sz="2000" dirty="0" smtClean="0">
                <a:latin typeface="Segoe UI Light" pitchFamily="34" charset="0"/>
                <a:cs typeface="Segoe UI Light" pitchFamily="34" charset="0"/>
              </a:rPr>
              <a:t>VCs </a:t>
            </a:r>
            <a:r>
              <a:rPr lang="en-CA" sz="2000" dirty="0">
                <a:latin typeface="Segoe UI Light" pitchFamily="34" charset="0"/>
                <a:cs typeface="Segoe UI Light" pitchFamily="34" charset="0"/>
              </a:rPr>
              <a:t>usually invest OPM  (Other People's Money). </a:t>
            </a:r>
          </a:p>
          <a:p>
            <a:pPr lvl="0"/>
            <a:r>
              <a:rPr lang="en-CA" sz="2000" dirty="0">
                <a:latin typeface="Segoe UI Light" pitchFamily="34" charset="0"/>
                <a:cs typeface="Segoe UI Light" pitchFamily="34" charset="0"/>
              </a:rPr>
              <a:t>Spectacular way to make money? No. Only for the top 5-10% investors.</a:t>
            </a:r>
          </a:p>
          <a:p>
            <a:endParaRPr lang="en-US" sz="2000" dirty="0">
              <a:solidFill>
                <a:srgbClr val="0000FF"/>
              </a:solidFill>
              <a:latin typeface="Segoe UI Light" pitchFamily="34" charset="0"/>
              <a:cs typeface="Segoe UI Light" pitchFamily="34" charset="0"/>
            </a:endParaRPr>
          </a:p>
          <a:p>
            <a:endParaRPr lang="en-US" sz="2000" dirty="0">
              <a:solidFill>
                <a:srgbClr val="0000FF"/>
              </a:solidFill>
              <a:latin typeface="Segoe UI Light" pitchFamily="34" charset="0"/>
              <a:cs typeface="Segoe UI Light" pitchFamily="34" charset="0"/>
            </a:endParaRPr>
          </a:p>
        </p:txBody>
      </p:sp>
    </p:spTree>
    <p:extLst>
      <p:ext uri="{BB962C8B-B14F-4D97-AF65-F5344CB8AC3E}">
        <p14:creationId xmlns:p14="http://schemas.microsoft.com/office/powerpoint/2010/main" val="40005309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Angel </a:t>
            </a:r>
            <a:r>
              <a:rPr lang="en-CA" dirty="0">
                <a:latin typeface="Segoe UI Light" pitchFamily="34" charset="0"/>
                <a:cs typeface="Segoe UI Light" pitchFamily="34" charset="0"/>
              </a:rPr>
              <a:t>investor</a:t>
            </a:r>
            <a:endParaRPr lang="en-US" dirty="0">
              <a:latin typeface="Segoe UI Light" pitchFamily="34" charset="0"/>
              <a:cs typeface="Segoe UI Light" pitchFamily="34" charset="0"/>
            </a:endParaRPr>
          </a:p>
        </p:txBody>
      </p:sp>
      <p:sp>
        <p:nvSpPr>
          <p:cNvPr id="23555" name="Rectangle 3"/>
          <p:cNvSpPr>
            <a:spLocks noGrp="1" noChangeArrowheads="1"/>
          </p:cNvSpPr>
          <p:nvPr>
            <p:ph type="body" idx="4294967295"/>
          </p:nvPr>
        </p:nvSpPr>
        <p:spPr/>
        <p:txBody>
          <a:bodyPr/>
          <a:lstStyle/>
          <a:p>
            <a:pPr lvl="0"/>
            <a:r>
              <a:rPr lang="en-CA" sz="2000" dirty="0" smtClean="0">
                <a:latin typeface="Segoe UI Light" pitchFamily="34" charset="0"/>
                <a:cs typeface="Segoe UI Light" pitchFamily="34" charset="0"/>
              </a:rPr>
              <a:t>Usually </a:t>
            </a:r>
            <a:r>
              <a:rPr lang="en-CA" sz="2000" dirty="0">
                <a:latin typeface="Segoe UI Light" pitchFamily="34" charset="0"/>
                <a:cs typeface="Segoe UI Light" pitchFamily="34" charset="0"/>
              </a:rPr>
              <a:t>investing in the person rather than the viability of the business</a:t>
            </a:r>
          </a:p>
          <a:p>
            <a:pPr lvl="0"/>
            <a:r>
              <a:rPr lang="en-CA" sz="2000" dirty="0">
                <a:latin typeface="Segoe UI Light" pitchFamily="34" charset="0"/>
                <a:cs typeface="Segoe UI Light" pitchFamily="34" charset="0"/>
              </a:rPr>
              <a:t>Focused on helping business succeed, rather than reaping huge profit from investment</a:t>
            </a:r>
          </a:p>
          <a:p>
            <a:pPr lvl="0"/>
            <a:r>
              <a:rPr lang="en-CA" sz="2000" dirty="0">
                <a:latin typeface="Segoe UI Light" pitchFamily="34" charset="0"/>
                <a:cs typeface="Segoe UI Light" pitchFamily="34" charset="0"/>
              </a:rPr>
              <a:t>The opposite of a venture capitalist</a:t>
            </a:r>
          </a:p>
          <a:p>
            <a:pPr lvl="0"/>
            <a:r>
              <a:rPr lang="en-CA" sz="2000" dirty="0">
                <a:latin typeface="Segoe UI Light" pitchFamily="34" charset="0"/>
                <a:cs typeface="Segoe UI Light" pitchFamily="34" charset="0"/>
              </a:rPr>
              <a:t>Can even be family, </a:t>
            </a:r>
            <a:r>
              <a:rPr lang="en-CA" sz="2000" dirty="0" smtClean="0">
                <a:latin typeface="Segoe UI Light" pitchFamily="34" charset="0"/>
                <a:cs typeface="Segoe UI Light" pitchFamily="34" charset="0"/>
              </a:rPr>
              <a:t>fiends</a:t>
            </a: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157379085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a:latin typeface="Segoe UI Light" pitchFamily="34" charset="0"/>
                <a:cs typeface="Segoe UI Light" pitchFamily="34" charset="0"/>
              </a:rPr>
              <a:t>Rounds of financing</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467239" y="1600207"/>
            <a:ext cx="11112145" cy="2209794"/>
          </a:xfrm>
        </p:spPr>
        <p:txBody>
          <a:bodyPr/>
          <a:lstStyle/>
          <a:p>
            <a:pPr lvl="0"/>
            <a:r>
              <a:rPr lang="en-CA" sz="2000" dirty="0">
                <a:latin typeface="Segoe UI Light" pitchFamily="34" charset="0"/>
                <a:cs typeface="Segoe UI Light" pitchFamily="34" charset="0"/>
              </a:rPr>
              <a:t>Seed funding - earliest stage of funding, serial entrepreneurs at the idea </a:t>
            </a:r>
            <a:r>
              <a:rPr lang="en-CA" sz="2000" dirty="0" smtClean="0">
                <a:latin typeface="Segoe UI Light" pitchFamily="34" charset="0"/>
                <a:cs typeface="Segoe UI Light" pitchFamily="34" charset="0"/>
              </a:rPr>
              <a:t>stage</a:t>
            </a:r>
          </a:p>
          <a:p>
            <a:pPr lvl="0"/>
            <a:r>
              <a:rPr lang="en-CA" sz="2000" dirty="0" smtClean="0">
                <a:latin typeface="Segoe UI Light" pitchFamily="34" charset="0"/>
                <a:cs typeface="Segoe UI Light" pitchFamily="34" charset="0"/>
              </a:rPr>
              <a:t>Series </a:t>
            </a:r>
            <a:r>
              <a:rPr lang="en-CA" sz="2000" dirty="0">
                <a:latin typeface="Segoe UI Light" pitchFamily="34" charset="0"/>
                <a:cs typeface="Segoe UI Light" pitchFamily="34" charset="0"/>
              </a:rPr>
              <a:t>A - growing number of customers</a:t>
            </a:r>
          </a:p>
          <a:p>
            <a:pPr lvl="0"/>
            <a:r>
              <a:rPr lang="en-CA" sz="2000" dirty="0">
                <a:latin typeface="Segoe UI Light" pitchFamily="34" charset="0"/>
                <a:cs typeface="Segoe UI Light" pitchFamily="34" charset="0"/>
              </a:rPr>
              <a:t>Series B - company started making sizable revenues</a:t>
            </a:r>
          </a:p>
          <a:p>
            <a:pPr lvl="0"/>
            <a:r>
              <a:rPr lang="en-CA" sz="2000" dirty="0">
                <a:latin typeface="Segoe UI Light" pitchFamily="34" charset="0"/>
                <a:cs typeface="Segoe UI Light" pitchFamily="34" charset="0"/>
              </a:rPr>
              <a:t>Series C  - company is mature, close to exit</a:t>
            </a:r>
          </a:p>
        </p:txBody>
      </p:sp>
      <p:sp>
        <p:nvSpPr>
          <p:cNvPr id="4" name="Rectangle 2"/>
          <p:cNvSpPr txBox="1">
            <a:spLocks noChangeArrowheads="1"/>
          </p:cNvSpPr>
          <p:nvPr/>
        </p:nvSpPr>
        <p:spPr bwMode="auto">
          <a:xfrm>
            <a:off x="467238" y="35052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CA" dirty="0" smtClean="0">
                <a:latin typeface="Segoe UI Light" pitchFamily="34" charset="0"/>
                <a:cs typeface="Segoe UI Light" pitchFamily="34" charset="0"/>
              </a:rPr>
              <a:t>Exit</a:t>
            </a:r>
            <a:endParaRPr lang="en-US" dirty="0">
              <a:latin typeface="Segoe UI Light" pitchFamily="34" charset="0"/>
              <a:cs typeface="Segoe UI Light" pitchFamily="34" charset="0"/>
            </a:endParaRPr>
          </a:p>
        </p:txBody>
      </p:sp>
      <p:sp>
        <p:nvSpPr>
          <p:cNvPr id="5" name="Rectangle 3"/>
          <p:cNvSpPr txBox="1">
            <a:spLocks noChangeArrowheads="1"/>
          </p:cNvSpPr>
          <p:nvPr/>
        </p:nvSpPr>
        <p:spPr bwMode="auto">
          <a:xfrm>
            <a:off x="487553" y="4648200"/>
            <a:ext cx="1096994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000" dirty="0" smtClean="0">
                <a:latin typeface="Segoe UI Light" pitchFamily="34" charset="0"/>
                <a:cs typeface="Segoe UI Light" pitchFamily="34" charset="0"/>
              </a:rPr>
              <a:t>Positive </a:t>
            </a:r>
            <a:r>
              <a:rPr lang="en-CA" sz="2000" dirty="0">
                <a:latin typeface="Segoe UI Light" pitchFamily="34" charset="0"/>
                <a:cs typeface="Segoe UI Light" pitchFamily="34" charset="0"/>
              </a:rPr>
              <a:t>outcome that returns the money for the investor; 2 </a:t>
            </a:r>
            <a:r>
              <a:rPr lang="en-CA" sz="2000" dirty="0" smtClean="0">
                <a:latin typeface="Segoe UI Light" pitchFamily="34" charset="0"/>
                <a:cs typeface="Segoe UI Light" pitchFamily="34" charset="0"/>
              </a:rPr>
              <a:t>types:	</a:t>
            </a:r>
          </a:p>
          <a:p>
            <a:pPr lvl="0"/>
            <a:r>
              <a:rPr lang="en-CA" sz="2000" dirty="0" smtClean="0">
                <a:latin typeface="Segoe UI Light" pitchFamily="34" charset="0"/>
                <a:cs typeface="Segoe UI Light" pitchFamily="34" charset="0"/>
              </a:rPr>
              <a:t>company </a:t>
            </a:r>
            <a:r>
              <a:rPr lang="en-CA" sz="2000" dirty="0">
                <a:latin typeface="Segoe UI Light" pitchFamily="34" charset="0"/>
                <a:cs typeface="Segoe UI Light" pitchFamily="34" charset="0"/>
              </a:rPr>
              <a:t>going into stock market IPO (initial public offering)</a:t>
            </a:r>
          </a:p>
          <a:p>
            <a:pPr lvl="0"/>
            <a:r>
              <a:rPr lang="en-CA" sz="2000" dirty="0">
                <a:latin typeface="Segoe UI Light" pitchFamily="34" charset="0"/>
                <a:cs typeface="Segoe UI Light" pitchFamily="34" charset="0"/>
              </a:rPr>
              <a:t>company getting bought out by another company, acquihire</a:t>
            </a:r>
          </a:p>
          <a:p>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409946305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en-US" dirty="0" smtClean="0">
                <a:latin typeface="Segoe UI Light" pitchFamily="34" charset="0"/>
                <a:cs typeface="Segoe UI Light" pitchFamily="34" charset="0"/>
              </a:rPr>
              <a:t>IPO</a:t>
            </a:r>
            <a:endParaRPr lang="en-US" sz="1800" dirty="0">
              <a:latin typeface="Segoe UI Light" pitchFamily="34" charset="0"/>
              <a:cs typeface="Segoe UI Light" pitchFamily="34" charset="0"/>
            </a:endParaRPr>
          </a:p>
        </p:txBody>
      </p:sp>
      <p:sp>
        <p:nvSpPr>
          <p:cNvPr id="25603" name="Rectangle 3"/>
          <p:cNvSpPr>
            <a:spLocks noGrp="1" noChangeArrowheads="1"/>
          </p:cNvSpPr>
          <p:nvPr>
            <p:ph type="body" idx="4294967295"/>
          </p:nvPr>
        </p:nvSpPr>
        <p:spPr/>
        <p:txBody>
          <a:bodyPr/>
          <a:lstStyle/>
          <a:p>
            <a:pPr lvl="0"/>
            <a:r>
              <a:rPr lang="en-CA" sz="2000" dirty="0" smtClean="0">
                <a:latin typeface="Segoe UI Light" pitchFamily="34" charset="0"/>
                <a:cs typeface="Segoe UI Light" pitchFamily="34" charset="0"/>
              </a:rPr>
              <a:t>First </a:t>
            </a:r>
            <a:r>
              <a:rPr lang="en-CA" sz="2000" dirty="0">
                <a:latin typeface="Segoe UI Light" pitchFamily="34" charset="0"/>
                <a:cs typeface="Segoe UI Light" pitchFamily="34" charset="0"/>
              </a:rPr>
              <a:t>sale of stock by a private company to the public</a:t>
            </a:r>
          </a:p>
          <a:p>
            <a:pPr lvl="0"/>
            <a:r>
              <a:rPr lang="en-CA" sz="2000" dirty="0">
                <a:latin typeface="Segoe UI Light" pitchFamily="34" charset="0"/>
                <a:cs typeface="Segoe UI Light" pitchFamily="34" charset="0"/>
              </a:rPr>
              <a:t>Smaller, younger companies seeking the capital to expand</a:t>
            </a:r>
          </a:p>
          <a:p>
            <a:pPr lvl="0"/>
            <a:r>
              <a:rPr lang="en-CA" sz="2000" dirty="0">
                <a:latin typeface="Segoe UI Light" pitchFamily="34" charset="0"/>
                <a:cs typeface="Segoe UI Light" pitchFamily="34" charset="0"/>
              </a:rPr>
              <a:t>Large privately owned companies looking to become publicly traded</a:t>
            </a:r>
          </a:p>
          <a:p>
            <a:pPr lvl="0"/>
            <a:r>
              <a:rPr lang="en-CA" sz="2000" dirty="0">
                <a:latin typeface="Segoe UI Light" pitchFamily="34" charset="0"/>
                <a:cs typeface="Segoe UI Light" pitchFamily="34" charset="0"/>
              </a:rPr>
              <a:t>Just another funding event, not a liquidation event </a:t>
            </a:r>
          </a:p>
          <a:p>
            <a:pPr>
              <a:lnSpc>
                <a:spcPct val="90000"/>
              </a:lnSpc>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21209009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smtClean="0">
                <a:latin typeface="Segoe UI Light" pitchFamily="34" charset="0"/>
                <a:cs typeface="Segoe UI Light" pitchFamily="34" charset="0"/>
              </a:rPr>
              <a:t>To </a:t>
            </a:r>
            <a:r>
              <a:rPr lang="en-US" dirty="0">
                <a:latin typeface="Segoe UI Light" pitchFamily="34" charset="0"/>
                <a:cs typeface="Segoe UI Light" pitchFamily="34" charset="0"/>
              </a:rPr>
              <a:t>be or not to be: To localize or not to </a:t>
            </a:r>
            <a:r>
              <a:rPr lang="en-US" dirty="0" smtClean="0">
                <a:latin typeface="Segoe UI Light" pitchFamily="34" charset="0"/>
                <a:cs typeface="Segoe UI Light" pitchFamily="34" charset="0"/>
              </a:rPr>
              <a:t>localize</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421411747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Segoe UI Light" pitchFamily="34" charset="0"/>
                <a:cs typeface="Segoe UI Light" pitchFamily="34" charset="0"/>
              </a:rPr>
              <a:t>Decision</a:t>
            </a:r>
            <a:endParaRPr lang="en-US" dirty="0">
              <a:latin typeface="Segoe UI Light" pitchFamily="34" charset="0"/>
              <a:cs typeface="Segoe UI Light" pitchFamily="34" charset="0"/>
            </a:endParaRPr>
          </a:p>
        </p:txBody>
      </p:sp>
      <p:sp>
        <p:nvSpPr>
          <p:cNvPr id="3" name="Content Placeholder 2"/>
          <p:cNvSpPr>
            <a:spLocks noGrp="1"/>
          </p:cNvSpPr>
          <p:nvPr>
            <p:ph idx="1"/>
          </p:nvPr>
        </p:nvSpPr>
        <p:spPr/>
        <p:txBody>
          <a:bodyPr/>
          <a:lstStyle/>
          <a:p>
            <a:pPr lvl="0"/>
            <a:r>
              <a:rPr lang="en-CA" sz="2400" dirty="0" smtClean="0">
                <a:latin typeface="Segoe UI Light" pitchFamily="34" charset="0"/>
                <a:cs typeface="Segoe UI Light" pitchFamily="34" charset="0"/>
              </a:rPr>
              <a:t>Strategic direction</a:t>
            </a:r>
            <a:endParaRPr lang="en-CA" sz="2400" dirty="0">
              <a:latin typeface="Segoe UI Light" pitchFamily="34" charset="0"/>
              <a:cs typeface="Segoe UI Light" pitchFamily="34" charset="0"/>
            </a:endParaRPr>
          </a:p>
          <a:p>
            <a:pPr lvl="0"/>
            <a:r>
              <a:rPr lang="en-CA" sz="2400" dirty="0" smtClean="0">
                <a:latin typeface="Segoe UI Light" pitchFamily="34" charset="0"/>
                <a:cs typeface="Segoe UI Light" pitchFamily="34" charset="0"/>
              </a:rPr>
              <a:t>Tactical need </a:t>
            </a:r>
            <a:endParaRPr lang="en-CA" sz="2400" dirty="0">
              <a:latin typeface="Segoe UI Light" pitchFamily="34" charset="0"/>
              <a:cs typeface="Segoe UI Light" pitchFamily="34" charset="0"/>
            </a:endParaRPr>
          </a:p>
          <a:p>
            <a:pPr lvl="0"/>
            <a:r>
              <a:rPr lang="en-CA" sz="2400" dirty="0" smtClean="0">
                <a:latin typeface="Segoe UI Light" pitchFamily="34" charset="0"/>
                <a:cs typeface="Segoe UI Light" pitchFamily="34" charset="0"/>
              </a:rPr>
              <a:t>Nature of product or business</a:t>
            </a:r>
          </a:p>
          <a:p>
            <a:pPr lvl="0"/>
            <a:r>
              <a:rPr lang="en-CA" sz="2400" dirty="0" smtClean="0">
                <a:latin typeface="Segoe UI Light" pitchFamily="34" charset="0"/>
                <a:cs typeface="Segoe UI Light" pitchFamily="34" charset="0"/>
              </a:rPr>
              <a:t>Regulations</a:t>
            </a:r>
          </a:p>
          <a:p>
            <a:pPr lvl="0"/>
            <a:r>
              <a:rPr lang="en-CA" sz="2400" dirty="0" smtClean="0">
                <a:latin typeface="Segoe UI Light" pitchFamily="34" charset="0"/>
                <a:cs typeface="Segoe UI Light" pitchFamily="34" charset="0"/>
              </a:rPr>
              <a:t>“Just do it</a:t>
            </a:r>
            <a:r>
              <a:rPr lang="en-US" sz="2400" dirty="0" smtClean="0">
                <a:latin typeface="Segoe UI Light" pitchFamily="34" charset="0"/>
                <a:cs typeface="Segoe UI Light" pitchFamily="34" charset="0"/>
              </a:rPr>
              <a:t>”</a:t>
            </a:r>
            <a:endParaRPr lang="en-CA" sz="2400" dirty="0">
              <a:latin typeface="Segoe UI Light" pitchFamily="34" charset="0"/>
              <a:cs typeface="Segoe UI Light" pitchFamily="34" charset="0"/>
            </a:endParaRPr>
          </a:p>
        </p:txBody>
      </p:sp>
    </p:spTree>
    <p:extLst>
      <p:ext uri="{BB962C8B-B14F-4D97-AF65-F5344CB8AC3E}">
        <p14:creationId xmlns:p14="http://schemas.microsoft.com/office/powerpoint/2010/main" val="569293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smtClean="0">
                <a:latin typeface="Segoe UI Light" pitchFamily="34" charset="0"/>
                <a:cs typeface="Segoe UI Light" pitchFamily="34" charset="0"/>
              </a:rPr>
              <a:t>International </a:t>
            </a:r>
            <a:r>
              <a:rPr lang="en-US" dirty="0">
                <a:latin typeface="Segoe UI Light" pitchFamily="34" charset="0"/>
                <a:cs typeface="Segoe UI Light" pitchFamily="34" charset="0"/>
              </a:rPr>
              <a:t>Product Management</a:t>
            </a:r>
          </a:p>
        </p:txBody>
      </p:sp>
    </p:spTree>
    <p:extLst>
      <p:ext uri="{BB962C8B-B14F-4D97-AF65-F5344CB8AC3E}">
        <p14:creationId xmlns:p14="http://schemas.microsoft.com/office/powerpoint/2010/main" val="15659949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2"/>
          <p:cNvSpPr>
            <a:spLocks noGrp="1"/>
          </p:cNvSpPr>
          <p:nvPr>
            <p:ph type="title" idx="4294967295"/>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Segoe UI Light" pitchFamily="34" charset="0"/>
                <a:cs typeface="Segoe UI Light" pitchFamily="34" charset="0"/>
              </a:rPr>
              <a:t>Think!</a:t>
            </a:r>
            <a:endParaRPr lang="en-US" dirty="0">
              <a:latin typeface="Segoe UI Light" pitchFamily="34" charset="0"/>
              <a:cs typeface="Segoe UI Light" pitchFamily="34" charset="0"/>
            </a:endParaRPr>
          </a:p>
        </p:txBody>
      </p:sp>
      <p:sp>
        <p:nvSpPr>
          <p:cNvPr id="18439" name="Rectangle 4"/>
          <p:cNvSpPr>
            <a:spLocks noChangeArrowheads="1"/>
          </p:cNvSpPr>
          <p:nvPr/>
        </p:nvSpPr>
        <p:spPr bwMode="auto">
          <a:xfrm>
            <a:off x="3" y="2331527"/>
            <a:ext cx="184722"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9" rIns="91436" bIns="45719" anchor="ctr">
            <a:spAutoFit/>
          </a:bodyPr>
          <a:lstStyle/>
          <a:p>
            <a:endParaRPr lang="en-US"/>
          </a:p>
        </p:txBody>
      </p:sp>
      <p:sp>
        <p:nvSpPr>
          <p:cNvPr id="18440" name="Rectangle 427"/>
          <p:cNvSpPr>
            <a:spLocks noGrp="1"/>
          </p:cNvSpPr>
          <p:nvPr>
            <p:ph type="body" idx="4294967295"/>
          </p:nvPr>
        </p:nvSpPr>
        <p:spPr>
          <a:xfrm>
            <a:off x="609447" y="5157796"/>
            <a:ext cx="6253122" cy="968375"/>
          </a:xfrm>
          <a:noFill/>
        </p:spPr>
        <p:txBody>
          <a:bodyPr/>
          <a:lstStyle/>
          <a:p>
            <a:pPr>
              <a:lnSpc>
                <a:spcPct val="80000"/>
              </a:lnSpc>
              <a:buFont typeface="Arial" charset="0"/>
              <a:buNone/>
            </a:pPr>
            <a:r>
              <a:rPr lang="en-US" sz="1500" dirty="0">
                <a:latin typeface="Segoe UI Light" pitchFamily="34" charset="0"/>
                <a:cs typeface="Segoe UI Light" pitchFamily="34" charset="0"/>
              </a:rPr>
              <a:t>Internet User Distribution </a:t>
            </a:r>
          </a:p>
          <a:p>
            <a:pPr>
              <a:lnSpc>
                <a:spcPct val="80000"/>
              </a:lnSpc>
              <a:buFont typeface="Arial" charset="0"/>
              <a:buNone/>
            </a:pPr>
            <a:endParaRPr lang="en-US" sz="1500" dirty="0">
              <a:latin typeface="Segoe UI Light" pitchFamily="34" charset="0"/>
              <a:cs typeface="Segoe UI Light" pitchFamily="34" charset="0"/>
            </a:endParaRPr>
          </a:p>
          <a:p>
            <a:pPr>
              <a:lnSpc>
                <a:spcPct val="80000"/>
              </a:lnSpc>
              <a:buFont typeface="Arial" charset="0"/>
              <a:buNone/>
            </a:pPr>
            <a:r>
              <a:rPr lang="en-US" sz="1500" dirty="0">
                <a:latin typeface="Segoe UI Light" pitchFamily="34" charset="0"/>
                <a:cs typeface="Segoe UI Light" pitchFamily="34" charset="0"/>
              </a:rPr>
              <a:t>Source: </a:t>
            </a:r>
            <a:r>
              <a:rPr lang="en-US" sz="1500" dirty="0">
                <a:latin typeface="Segoe UI Light" pitchFamily="34" charset="0"/>
                <a:cs typeface="Segoe UI Light" pitchFamily="34" charset="0"/>
                <a:hlinkClick r:id="rId3"/>
              </a:rPr>
              <a:t>http://www.internetworldstats.com/stats.htm</a:t>
            </a:r>
            <a:r>
              <a:rPr lang="en-US" sz="1500" dirty="0">
                <a:latin typeface="Segoe UI Light" pitchFamily="34" charset="0"/>
                <a:cs typeface="Segoe UI Light" pitchFamily="34" charset="0"/>
              </a:rPr>
              <a:t> </a:t>
            </a:r>
          </a:p>
        </p:txBody>
      </p:sp>
      <p:sp>
        <p:nvSpPr>
          <p:cNvPr id="18441" name="Rectangle 6"/>
          <p:cNvSpPr>
            <a:spLocks noChangeArrowheads="1"/>
          </p:cNvSpPr>
          <p:nvPr/>
        </p:nvSpPr>
        <p:spPr bwMode="auto">
          <a:xfrm>
            <a:off x="3" y="2179127"/>
            <a:ext cx="184722"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9" rIns="91436" bIns="45719" anchor="ctr">
            <a:spAutoFit/>
          </a:bodyPr>
          <a:lstStyle/>
          <a:p>
            <a:pPr eaLnBrk="0" hangingPunct="0"/>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194327322"/>
              </p:ext>
            </p:extLst>
          </p:nvPr>
        </p:nvGraphicFramePr>
        <p:xfrm>
          <a:off x="609442" y="1480743"/>
          <a:ext cx="11173089" cy="4044749"/>
        </p:xfrm>
        <a:graphic>
          <a:graphicData uri="http://schemas.openxmlformats.org/drawingml/2006/table">
            <a:tbl>
              <a:tblPr/>
              <a:tblGrid>
                <a:gridCol w="2234618"/>
                <a:gridCol w="1726750"/>
                <a:gridCol w="1828324"/>
                <a:gridCol w="1625177"/>
                <a:gridCol w="1625177"/>
                <a:gridCol w="1173086"/>
                <a:gridCol w="959957"/>
              </a:tblGrid>
              <a:tr h="312432">
                <a:tc gridSpan="7">
                  <a:txBody>
                    <a:bodyPr/>
                    <a:lstStyle/>
                    <a:p>
                      <a:pPr algn="ctr"/>
                      <a:r>
                        <a:rPr lang="en-US" sz="1600" b="1" dirty="0">
                          <a:latin typeface="Segoe UI Light" pitchFamily="34" charset="0"/>
                          <a:cs typeface="Segoe UI Light" pitchFamily="34" charset="0"/>
                        </a:rPr>
                        <a:t>WORLD INTERNET USAGE AND POPULATION STATISTICS</a:t>
                      </a:r>
                      <a:br>
                        <a:rPr lang="en-US" sz="1600" b="1" dirty="0">
                          <a:latin typeface="Segoe UI Light" pitchFamily="34" charset="0"/>
                          <a:cs typeface="Segoe UI Light" pitchFamily="34" charset="0"/>
                        </a:rPr>
                      </a:br>
                      <a:r>
                        <a:rPr lang="en-US" sz="1600" b="1" dirty="0">
                          <a:latin typeface="Segoe UI Light" pitchFamily="34" charset="0"/>
                          <a:cs typeface="Segoe UI Light" pitchFamily="34" charset="0"/>
                        </a:rPr>
                        <a:t>June 30, 2012</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13705">
                <a:tc>
                  <a:txBody>
                    <a:bodyPr/>
                    <a:lstStyle/>
                    <a:p>
                      <a:pPr algn="ctr"/>
                      <a:r>
                        <a:rPr lang="en-US" sz="1600" b="1" dirty="0">
                          <a:latin typeface="Segoe UI Light" pitchFamily="34" charset="0"/>
                          <a:cs typeface="Segoe UI Light" pitchFamily="34" charset="0"/>
                        </a:rPr>
                        <a:t>World Regions</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Population</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( 2012 Est.)</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Internet Users</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Dec. 31, 2000</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Internet Users</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Latest Data</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dirty="0">
                          <a:latin typeface="Segoe UI Light" pitchFamily="34" charset="0"/>
                          <a:cs typeface="Segoe UI Light" pitchFamily="34" charset="0"/>
                        </a:rPr>
                        <a:t>Penetration</a:t>
                      </a:r>
                      <a:br>
                        <a:rPr lang="en-US" sz="1600" b="1" dirty="0">
                          <a:latin typeface="Segoe UI Light" pitchFamily="34" charset="0"/>
                          <a:cs typeface="Segoe UI Light" pitchFamily="34" charset="0"/>
                        </a:rPr>
                      </a:br>
                      <a:r>
                        <a:rPr lang="en-US" sz="1600" b="1" dirty="0">
                          <a:latin typeface="Segoe UI Light" pitchFamily="34" charset="0"/>
                          <a:cs typeface="Segoe UI Light" pitchFamily="34" charset="0"/>
                        </a:rPr>
                        <a:t>(% Population)</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Growth</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2000-2012</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Users %</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of Table</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r>
              <a:tr h="368217">
                <a:tc>
                  <a:txBody>
                    <a:bodyPr/>
                    <a:lstStyle/>
                    <a:p>
                      <a:pPr algn="ctr"/>
                      <a:r>
                        <a:rPr lang="en-US" sz="1600" b="1" dirty="0">
                          <a:latin typeface="Segoe UI Light" pitchFamily="34" charset="0"/>
                          <a:cs typeface="Segoe UI Light" pitchFamily="34" charset="0"/>
                          <a:hlinkClick r:id="rId4"/>
                        </a:rPr>
                        <a:t>Africa</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1,073,380,925</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4,514,400</a:t>
                      </a:r>
                    </a:p>
                  </a:txBody>
                  <a:tcPr marL="28575" marR="28575" marT="28575" marB="28575" anchor="ctr">
                    <a:lnL>
                      <a:noFill/>
                    </a:lnL>
                    <a:lnR>
                      <a:noFill/>
                    </a:lnR>
                    <a:lnT>
                      <a:noFill/>
                    </a:lnT>
                    <a:lnB>
                      <a:noFill/>
                    </a:lnB>
                    <a:solidFill>
                      <a:srgbClr val="FFFFFF"/>
                    </a:solidFill>
                  </a:tcPr>
                </a:tc>
                <a:tc>
                  <a:txBody>
                    <a:bodyPr/>
                    <a:lstStyle/>
                    <a:p>
                      <a:pPr algn="r"/>
                      <a:r>
                        <a:rPr lang="en-US" sz="1600" b="1">
                          <a:latin typeface="Segoe UI Light" pitchFamily="34" charset="0"/>
                          <a:cs typeface="Segoe UI Light" pitchFamily="34" charset="0"/>
                        </a:rPr>
                        <a:t>167,335,676</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15.6 %</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3,606.7 %</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7.0 %</a:t>
                      </a:r>
                    </a:p>
                  </a:txBody>
                  <a:tcPr marL="28575" marR="28575" marT="28575" marB="28575" anchor="ctr">
                    <a:lnL>
                      <a:noFill/>
                    </a:lnL>
                    <a:lnR>
                      <a:noFill/>
                    </a:lnR>
                    <a:lnT>
                      <a:noFill/>
                    </a:lnT>
                    <a:lnB>
                      <a:noFill/>
                    </a:lnB>
                    <a:solidFill>
                      <a:srgbClr val="FFFFFF"/>
                    </a:solidFill>
                  </a:tcPr>
                </a:tc>
              </a:tr>
              <a:tr h="253054">
                <a:tc>
                  <a:txBody>
                    <a:bodyPr/>
                    <a:lstStyle/>
                    <a:p>
                      <a:pPr algn="ctr"/>
                      <a:r>
                        <a:rPr lang="en-US" sz="1600" b="1" dirty="0">
                          <a:latin typeface="Segoe UI Light" pitchFamily="34" charset="0"/>
                          <a:cs typeface="Segoe UI Light" pitchFamily="34" charset="0"/>
                          <a:hlinkClick r:id="rId5"/>
                        </a:rPr>
                        <a:t>Asia</a:t>
                      </a:r>
                      <a:endParaRPr lang="en-US" sz="1600" b="1" dirty="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b="1" dirty="0">
                          <a:latin typeface="Segoe UI Light" pitchFamily="34" charset="0"/>
                          <a:cs typeface="Segoe UI Light" pitchFamily="34" charset="0"/>
                        </a:rPr>
                        <a:t>3,922,066,987</a:t>
                      </a:r>
                    </a:p>
                  </a:txBody>
                  <a:tcPr marL="28575" marR="28575" marT="28575" marB="28575" anchor="ctr">
                    <a:lnL>
                      <a:noFill/>
                    </a:lnL>
                    <a:lnR>
                      <a:noFill/>
                    </a:lnR>
                    <a:lnT>
                      <a:noFill/>
                    </a:lnT>
                    <a:lnB>
                      <a:noFill/>
                    </a:lnB>
                    <a:solidFill>
                      <a:srgbClr val="F1F1F1"/>
                    </a:solidFill>
                  </a:tcPr>
                </a:tc>
                <a:tc>
                  <a:txBody>
                    <a:bodyPr/>
                    <a:lstStyle/>
                    <a:p>
                      <a:pPr algn="r"/>
                      <a:r>
                        <a:rPr lang="en-US" sz="1600" b="1" dirty="0">
                          <a:latin typeface="Segoe UI Light" pitchFamily="34" charset="0"/>
                          <a:cs typeface="Segoe UI Light" pitchFamily="34" charset="0"/>
                        </a:rPr>
                        <a:t>114,304,000</a:t>
                      </a:r>
                    </a:p>
                  </a:txBody>
                  <a:tcPr marL="28575" marR="28575" marT="28575" marB="28575" anchor="ctr">
                    <a:lnL>
                      <a:noFill/>
                    </a:lnL>
                    <a:lnR>
                      <a:noFill/>
                    </a:lnR>
                    <a:lnT>
                      <a:noFill/>
                    </a:lnT>
                    <a:lnB>
                      <a:noFill/>
                    </a:lnB>
                    <a:solidFill>
                      <a:srgbClr val="F1F1F1"/>
                    </a:solidFill>
                  </a:tcPr>
                </a:tc>
                <a:tc>
                  <a:txBody>
                    <a:bodyPr/>
                    <a:lstStyle/>
                    <a:p>
                      <a:pPr algn="r"/>
                      <a:r>
                        <a:rPr lang="en-US" sz="1600" b="1" dirty="0">
                          <a:latin typeface="Segoe UI Light" pitchFamily="34" charset="0"/>
                          <a:cs typeface="Segoe UI Light" pitchFamily="34" charset="0"/>
                        </a:rPr>
                        <a:t>1,076,681,059</a:t>
                      </a:r>
                    </a:p>
                  </a:txBody>
                  <a:tcPr marL="28575" marR="28575" marT="28575" marB="28575" anchor="ctr">
                    <a:lnL>
                      <a:noFill/>
                    </a:lnL>
                    <a:lnR>
                      <a:noFill/>
                    </a:lnR>
                    <a:lnT>
                      <a:noFill/>
                    </a:lnT>
                    <a:lnB>
                      <a:noFill/>
                    </a:lnB>
                    <a:solidFill>
                      <a:srgbClr val="F1F1F1"/>
                    </a:solidFill>
                  </a:tcPr>
                </a:tc>
                <a:tc>
                  <a:txBody>
                    <a:bodyPr/>
                    <a:lstStyle/>
                    <a:p>
                      <a:pPr algn="r"/>
                      <a:r>
                        <a:rPr lang="en-US" sz="1600" b="1" dirty="0">
                          <a:solidFill>
                            <a:srgbClr val="FF0000"/>
                          </a:solidFill>
                          <a:latin typeface="Segoe UI Light" pitchFamily="34" charset="0"/>
                          <a:cs typeface="Segoe UI Light" pitchFamily="34" charset="0"/>
                        </a:rPr>
                        <a:t>27.5 %</a:t>
                      </a:r>
                    </a:p>
                  </a:txBody>
                  <a:tcPr marL="28575" marR="28575" marT="28575" marB="28575" anchor="ctr">
                    <a:lnL>
                      <a:noFill/>
                    </a:lnL>
                    <a:lnR>
                      <a:noFill/>
                    </a:lnR>
                    <a:lnT>
                      <a:noFill/>
                    </a:lnT>
                    <a:lnB>
                      <a:noFill/>
                    </a:lnB>
                    <a:solidFill>
                      <a:srgbClr val="F1F1F1"/>
                    </a:solidFill>
                  </a:tcPr>
                </a:tc>
                <a:tc>
                  <a:txBody>
                    <a:bodyPr/>
                    <a:lstStyle/>
                    <a:p>
                      <a:pPr algn="r"/>
                      <a:r>
                        <a:rPr lang="en-US" sz="1600" b="1" dirty="0">
                          <a:latin typeface="Segoe UI Light" pitchFamily="34" charset="0"/>
                          <a:cs typeface="Segoe UI Light" pitchFamily="34" charset="0"/>
                        </a:rPr>
                        <a:t>841.9 %</a:t>
                      </a:r>
                    </a:p>
                  </a:txBody>
                  <a:tcPr marL="28575" marR="28575" marT="28575" marB="28575" anchor="ctr">
                    <a:lnL>
                      <a:noFill/>
                    </a:lnL>
                    <a:lnR>
                      <a:noFill/>
                    </a:lnR>
                    <a:lnT>
                      <a:noFill/>
                    </a:lnT>
                    <a:lnB>
                      <a:noFill/>
                    </a:lnB>
                    <a:solidFill>
                      <a:srgbClr val="F1F1F1"/>
                    </a:solidFill>
                  </a:tcPr>
                </a:tc>
                <a:tc>
                  <a:txBody>
                    <a:bodyPr/>
                    <a:lstStyle/>
                    <a:p>
                      <a:pPr algn="r"/>
                      <a:r>
                        <a:rPr lang="en-US" sz="1600" b="1" dirty="0">
                          <a:solidFill>
                            <a:srgbClr val="FF0000"/>
                          </a:solidFill>
                          <a:latin typeface="Segoe UI Light" pitchFamily="34" charset="0"/>
                          <a:cs typeface="Segoe UI Light" pitchFamily="34" charset="0"/>
                        </a:rPr>
                        <a:t>44.8 %</a:t>
                      </a:r>
                    </a:p>
                  </a:txBody>
                  <a:tcPr marL="28575" marR="28575" marT="28575" marB="28575" anchor="ctr">
                    <a:lnL>
                      <a:noFill/>
                    </a:lnL>
                    <a:lnR>
                      <a:noFill/>
                    </a:lnR>
                    <a:lnT>
                      <a:noFill/>
                    </a:lnT>
                    <a:lnB>
                      <a:noFill/>
                    </a:lnB>
                    <a:solidFill>
                      <a:srgbClr val="F1F1F1"/>
                    </a:solidFill>
                  </a:tcPr>
                </a:tc>
              </a:tr>
              <a:tr h="253054">
                <a:tc>
                  <a:txBody>
                    <a:bodyPr/>
                    <a:lstStyle/>
                    <a:p>
                      <a:pPr algn="ctr"/>
                      <a:r>
                        <a:rPr lang="en-US" sz="1600" b="1" dirty="0">
                          <a:latin typeface="Segoe UI Light" pitchFamily="34" charset="0"/>
                          <a:cs typeface="Segoe UI Light" pitchFamily="34" charset="0"/>
                          <a:hlinkClick r:id="rId6"/>
                        </a:rPr>
                        <a:t>Europe</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820,918,446</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105,096,093</a:t>
                      </a:r>
                    </a:p>
                  </a:txBody>
                  <a:tcPr marL="28575" marR="28575" marT="28575" marB="28575" anchor="ctr">
                    <a:lnL>
                      <a:noFill/>
                    </a:lnL>
                    <a:lnR>
                      <a:noFill/>
                    </a:lnR>
                    <a:lnT>
                      <a:noFill/>
                    </a:lnT>
                    <a:lnB>
                      <a:noFill/>
                    </a:lnB>
                    <a:solidFill>
                      <a:srgbClr val="FFFFFF"/>
                    </a:solidFill>
                  </a:tcPr>
                </a:tc>
                <a:tc>
                  <a:txBody>
                    <a:bodyPr/>
                    <a:lstStyle/>
                    <a:p>
                      <a:pPr algn="r"/>
                      <a:r>
                        <a:rPr lang="en-US" sz="1600" b="1">
                          <a:latin typeface="Segoe UI Light" pitchFamily="34" charset="0"/>
                          <a:cs typeface="Segoe UI Light" pitchFamily="34" charset="0"/>
                        </a:rPr>
                        <a:t>518,512,109</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63.2 %</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393.4 %</a:t>
                      </a:r>
                    </a:p>
                  </a:txBody>
                  <a:tcPr marL="28575" marR="28575" marT="28575" marB="28575" anchor="ctr">
                    <a:lnL>
                      <a:noFill/>
                    </a:lnL>
                    <a:lnR>
                      <a:noFill/>
                    </a:lnR>
                    <a:lnT>
                      <a:noFill/>
                    </a:lnT>
                    <a:lnB>
                      <a:noFill/>
                    </a:lnB>
                    <a:solidFill>
                      <a:srgbClr val="FFFFFF"/>
                    </a:solidFill>
                  </a:tcPr>
                </a:tc>
                <a:tc>
                  <a:txBody>
                    <a:bodyPr/>
                    <a:lstStyle/>
                    <a:p>
                      <a:pPr algn="r"/>
                      <a:r>
                        <a:rPr lang="en-US" sz="1600" dirty="0">
                          <a:latin typeface="Segoe UI Light" pitchFamily="34" charset="0"/>
                          <a:cs typeface="Segoe UI Light" pitchFamily="34" charset="0"/>
                        </a:rPr>
                        <a:t>21.5 %</a:t>
                      </a:r>
                    </a:p>
                  </a:txBody>
                  <a:tcPr marL="28575" marR="28575" marT="28575" marB="28575" anchor="ctr">
                    <a:lnL>
                      <a:noFill/>
                    </a:lnL>
                    <a:lnR>
                      <a:noFill/>
                    </a:lnR>
                    <a:lnT>
                      <a:noFill/>
                    </a:lnT>
                    <a:lnB>
                      <a:noFill/>
                    </a:lnB>
                    <a:solidFill>
                      <a:srgbClr val="FFFFFF"/>
                    </a:solidFill>
                  </a:tcPr>
                </a:tc>
              </a:tr>
              <a:tr h="368217">
                <a:tc>
                  <a:txBody>
                    <a:bodyPr/>
                    <a:lstStyle/>
                    <a:p>
                      <a:pPr algn="ctr"/>
                      <a:r>
                        <a:rPr lang="en-US" sz="1600" b="1">
                          <a:latin typeface="Segoe UI Light" pitchFamily="34" charset="0"/>
                          <a:cs typeface="Segoe UI Light" pitchFamily="34" charset="0"/>
                          <a:hlinkClick r:id="rId7"/>
                        </a:rPr>
                        <a:t>Middle East</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dirty="0">
                          <a:latin typeface="Segoe UI Light" pitchFamily="34" charset="0"/>
                          <a:cs typeface="Segoe UI Light" pitchFamily="34" charset="0"/>
                        </a:rPr>
                        <a:t>223,608,203</a:t>
                      </a: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3,284,800</a:t>
                      </a:r>
                    </a:p>
                  </a:txBody>
                  <a:tcPr marL="28575" marR="28575" marT="28575" marB="28575" anchor="ctr">
                    <a:lnL>
                      <a:noFill/>
                    </a:lnL>
                    <a:lnR>
                      <a:noFill/>
                    </a:lnR>
                    <a:lnT>
                      <a:noFill/>
                    </a:lnT>
                    <a:lnB>
                      <a:noFill/>
                    </a:lnB>
                    <a:solidFill>
                      <a:srgbClr val="F1F1F1"/>
                    </a:solidFill>
                  </a:tcPr>
                </a:tc>
                <a:tc>
                  <a:txBody>
                    <a:bodyPr/>
                    <a:lstStyle/>
                    <a:p>
                      <a:pPr algn="r"/>
                      <a:r>
                        <a:rPr lang="en-US" sz="1600" b="1">
                          <a:latin typeface="Segoe UI Light" pitchFamily="34" charset="0"/>
                          <a:cs typeface="Segoe UI Light" pitchFamily="34" charset="0"/>
                        </a:rPr>
                        <a:t>90,000,455</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40.2 %</a:t>
                      </a: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2,639.9 %</a:t>
                      </a:r>
                    </a:p>
                  </a:txBody>
                  <a:tcPr marL="28575" marR="28575" marT="28575" marB="28575" anchor="ctr">
                    <a:lnL>
                      <a:noFill/>
                    </a:lnL>
                    <a:lnR>
                      <a:noFill/>
                    </a:lnR>
                    <a:lnT>
                      <a:noFill/>
                    </a:lnT>
                    <a:lnB>
                      <a:noFill/>
                    </a:lnB>
                    <a:solidFill>
                      <a:srgbClr val="F1F1F1"/>
                    </a:solidFill>
                  </a:tcPr>
                </a:tc>
                <a:tc>
                  <a:txBody>
                    <a:bodyPr/>
                    <a:lstStyle/>
                    <a:p>
                      <a:pPr algn="r"/>
                      <a:r>
                        <a:rPr lang="en-US" sz="1600" dirty="0">
                          <a:latin typeface="Segoe UI Light" pitchFamily="34" charset="0"/>
                          <a:cs typeface="Segoe UI Light" pitchFamily="34" charset="0"/>
                        </a:rPr>
                        <a:t>3.7 %</a:t>
                      </a:r>
                    </a:p>
                  </a:txBody>
                  <a:tcPr marL="28575" marR="28575" marT="28575" marB="28575" anchor="ctr">
                    <a:lnL>
                      <a:noFill/>
                    </a:lnL>
                    <a:lnR>
                      <a:noFill/>
                    </a:lnR>
                    <a:lnT>
                      <a:noFill/>
                    </a:lnT>
                    <a:lnB>
                      <a:noFill/>
                    </a:lnB>
                    <a:solidFill>
                      <a:srgbClr val="F1F1F1"/>
                    </a:solidFill>
                  </a:tcPr>
                </a:tc>
              </a:tr>
              <a:tr h="253054">
                <a:tc>
                  <a:txBody>
                    <a:bodyPr/>
                    <a:lstStyle/>
                    <a:p>
                      <a:pPr algn="ctr"/>
                      <a:r>
                        <a:rPr lang="en-US" sz="1600" b="1" dirty="0">
                          <a:latin typeface="Segoe UI Light" pitchFamily="34" charset="0"/>
                          <a:cs typeface="Segoe UI Light" pitchFamily="34" charset="0"/>
                          <a:hlinkClick r:id="rId8"/>
                        </a:rPr>
                        <a:t>North America</a:t>
                      </a:r>
                      <a:endParaRPr lang="en-US" sz="1600" b="1" dirty="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b="1" dirty="0">
                          <a:latin typeface="Segoe UI Light" pitchFamily="34" charset="0"/>
                          <a:cs typeface="Segoe UI Light" pitchFamily="34" charset="0"/>
                        </a:rPr>
                        <a:t>348,280,154</a:t>
                      </a:r>
                    </a:p>
                  </a:txBody>
                  <a:tcPr marL="28575" marR="28575" marT="28575" marB="28575" anchor="ctr">
                    <a:lnL>
                      <a:noFill/>
                    </a:lnL>
                    <a:lnR>
                      <a:noFill/>
                    </a:lnR>
                    <a:lnT>
                      <a:noFill/>
                    </a:lnT>
                    <a:lnB>
                      <a:noFill/>
                    </a:lnB>
                    <a:solidFill>
                      <a:srgbClr val="FFFFFF"/>
                    </a:solidFill>
                  </a:tcPr>
                </a:tc>
                <a:tc>
                  <a:txBody>
                    <a:bodyPr/>
                    <a:lstStyle/>
                    <a:p>
                      <a:pPr algn="r"/>
                      <a:r>
                        <a:rPr lang="en-US" sz="1600" b="1" dirty="0">
                          <a:latin typeface="Segoe UI Light" pitchFamily="34" charset="0"/>
                          <a:cs typeface="Segoe UI Light" pitchFamily="34" charset="0"/>
                        </a:rPr>
                        <a:t>108,096,800</a:t>
                      </a:r>
                    </a:p>
                  </a:txBody>
                  <a:tcPr marL="28575" marR="28575" marT="28575" marB="28575" anchor="ctr">
                    <a:lnL>
                      <a:noFill/>
                    </a:lnL>
                    <a:lnR>
                      <a:noFill/>
                    </a:lnR>
                    <a:lnT>
                      <a:noFill/>
                    </a:lnT>
                    <a:lnB>
                      <a:noFill/>
                    </a:lnB>
                    <a:solidFill>
                      <a:srgbClr val="FFFFFF"/>
                    </a:solidFill>
                  </a:tcPr>
                </a:tc>
                <a:tc>
                  <a:txBody>
                    <a:bodyPr/>
                    <a:lstStyle/>
                    <a:p>
                      <a:pPr algn="r"/>
                      <a:r>
                        <a:rPr lang="en-US" sz="1600" b="1" dirty="0">
                          <a:latin typeface="Segoe UI Light" pitchFamily="34" charset="0"/>
                          <a:cs typeface="Segoe UI Light" pitchFamily="34" charset="0"/>
                        </a:rPr>
                        <a:t>273,785,413</a:t>
                      </a:r>
                    </a:p>
                  </a:txBody>
                  <a:tcPr marL="28575" marR="28575" marT="28575" marB="28575" anchor="ctr">
                    <a:lnL>
                      <a:noFill/>
                    </a:lnL>
                    <a:lnR>
                      <a:noFill/>
                    </a:lnR>
                    <a:lnT>
                      <a:noFill/>
                    </a:lnT>
                    <a:lnB>
                      <a:noFill/>
                    </a:lnB>
                    <a:solidFill>
                      <a:srgbClr val="FFFFFF"/>
                    </a:solidFill>
                  </a:tcPr>
                </a:tc>
                <a:tc>
                  <a:txBody>
                    <a:bodyPr/>
                    <a:lstStyle/>
                    <a:p>
                      <a:pPr algn="r"/>
                      <a:r>
                        <a:rPr lang="en-US" sz="1600" b="1" dirty="0">
                          <a:solidFill>
                            <a:srgbClr val="FF0000"/>
                          </a:solidFill>
                          <a:latin typeface="Segoe UI Light" pitchFamily="34" charset="0"/>
                          <a:cs typeface="Segoe UI Light" pitchFamily="34" charset="0"/>
                        </a:rPr>
                        <a:t>78.6 %</a:t>
                      </a:r>
                    </a:p>
                  </a:txBody>
                  <a:tcPr marL="28575" marR="28575" marT="28575" marB="28575" anchor="ctr">
                    <a:lnL>
                      <a:noFill/>
                    </a:lnL>
                    <a:lnR>
                      <a:noFill/>
                    </a:lnR>
                    <a:lnT>
                      <a:noFill/>
                    </a:lnT>
                    <a:lnB>
                      <a:noFill/>
                    </a:lnB>
                    <a:solidFill>
                      <a:srgbClr val="FFFFFF"/>
                    </a:solidFill>
                  </a:tcPr>
                </a:tc>
                <a:tc>
                  <a:txBody>
                    <a:bodyPr/>
                    <a:lstStyle/>
                    <a:p>
                      <a:pPr algn="r"/>
                      <a:r>
                        <a:rPr lang="en-US" sz="1600" b="1" dirty="0">
                          <a:latin typeface="Segoe UI Light" pitchFamily="34" charset="0"/>
                          <a:cs typeface="Segoe UI Light" pitchFamily="34" charset="0"/>
                        </a:rPr>
                        <a:t>153.3 %</a:t>
                      </a:r>
                    </a:p>
                  </a:txBody>
                  <a:tcPr marL="28575" marR="28575" marT="28575" marB="28575" anchor="ctr">
                    <a:lnL>
                      <a:noFill/>
                    </a:lnL>
                    <a:lnR>
                      <a:noFill/>
                    </a:lnR>
                    <a:lnT>
                      <a:noFill/>
                    </a:lnT>
                    <a:lnB>
                      <a:noFill/>
                    </a:lnB>
                    <a:solidFill>
                      <a:srgbClr val="FFFFFF"/>
                    </a:solidFill>
                  </a:tcPr>
                </a:tc>
                <a:tc>
                  <a:txBody>
                    <a:bodyPr/>
                    <a:lstStyle/>
                    <a:p>
                      <a:pPr algn="r"/>
                      <a:r>
                        <a:rPr lang="en-US" sz="1600" b="1" dirty="0">
                          <a:solidFill>
                            <a:srgbClr val="FF0000"/>
                          </a:solidFill>
                          <a:latin typeface="Segoe UI Light" pitchFamily="34" charset="0"/>
                          <a:cs typeface="Segoe UI Light" pitchFamily="34" charset="0"/>
                        </a:rPr>
                        <a:t>11.4 %</a:t>
                      </a:r>
                    </a:p>
                  </a:txBody>
                  <a:tcPr marL="28575" marR="28575" marT="28575" marB="28575" anchor="ctr">
                    <a:lnL>
                      <a:noFill/>
                    </a:lnL>
                    <a:lnR>
                      <a:noFill/>
                    </a:lnR>
                    <a:lnT>
                      <a:noFill/>
                    </a:lnT>
                    <a:lnB>
                      <a:noFill/>
                    </a:lnB>
                    <a:solidFill>
                      <a:srgbClr val="FFFFFF"/>
                    </a:solidFill>
                  </a:tcPr>
                </a:tc>
              </a:tr>
              <a:tr h="368217">
                <a:tc>
                  <a:txBody>
                    <a:bodyPr/>
                    <a:lstStyle/>
                    <a:p>
                      <a:pPr algn="ctr"/>
                      <a:r>
                        <a:rPr lang="en-US" sz="1600" b="1">
                          <a:latin typeface="Segoe UI Light" pitchFamily="34" charset="0"/>
                          <a:cs typeface="Segoe UI Light" pitchFamily="34" charset="0"/>
                          <a:hlinkClick r:id="rId9"/>
                        </a:rPr>
                        <a:t>Latin America / Caribbean</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593,688,638</a:t>
                      </a: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18,068,919</a:t>
                      </a:r>
                    </a:p>
                  </a:txBody>
                  <a:tcPr marL="28575" marR="28575" marT="28575" marB="28575" anchor="ctr">
                    <a:lnL>
                      <a:noFill/>
                    </a:lnL>
                    <a:lnR>
                      <a:noFill/>
                    </a:lnR>
                    <a:lnT>
                      <a:noFill/>
                    </a:lnT>
                    <a:lnB>
                      <a:noFill/>
                    </a:lnB>
                    <a:solidFill>
                      <a:srgbClr val="F1F1F1"/>
                    </a:solidFill>
                  </a:tcPr>
                </a:tc>
                <a:tc>
                  <a:txBody>
                    <a:bodyPr/>
                    <a:lstStyle/>
                    <a:p>
                      <a:pPr algn="r"/>
                      <a:r>
                        <a:rPr lang="en-US" sz="1600" b="1">
                          <a:latin typeface="Segoe UI Light" pitchFamily="34" charset="0"/>
                          <a:cs typeface="Segoe UI Light" pitchFamily="34" charset="0"/>
                        </a:rPr>
                        <a:t>254,915,745</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42.9 %</a:t>
                      </a: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1,310.8 %</a:t>
                      </a:r>
                    </a:p>
                  </a:txBody>
                  <a:tcPr marL="28575" marR="28575" marT="28575" marB="28575" anchor="ctr">
                    <a:lnL>
                      <a:noFill/>
                    </a:lnL>
                    <a:lnR>
                      <a:noFill/>
                    </a:lnR>
                    <a:lnT>
                      <a:noFill/>
                    </a:lnT>
                    <a:lnB>
                      <a:noFill/>
                    </a:lnB>
                    <a:solidFill>
                      <a:srgbClr val="F1F1F1"/>
                    </a:solidFill>
                  </a:tcPr>
                </a:tc>
                <a:tc>
                  <a:txBody>
                    <a:bodyPr/>
                    <a:lstStyle/>
                    <a:p>
                      <a:pPr algn="r"/>
                      <a:r>
                        <a:rPr lang="en-US" sz="1600" dirty="0">
                          <a:latin typeface="Segoe UI Light" pitchFamily="34" charset="0"/>
                          <a:cs typeface="Segoe UI Light" pitchFamily="34" charset="0"/>
                        </a:rPr>
                        <a:t>10.6 %</a:t>
                      </a:r>
                    </a:p>
                  </a:txBody>
                  <a:tcPr marL="28575" marR="28575" marT="28575" marB="28575" anchor="ctr">
                    <a:lnL>
                      <a:noFill/>
                    </a:lnL>
                    <a:lnR>
                      <a:noFill/>
                    </a:lnR>
                    <a:lnT>
                      <a:noFill/>
                    </a:lnT>
                    <a:lnB>
                      <a:noFill/>
                    </a:lnB>
                    <a:solidFill>
                      <a:srgbClr val="F1F1F1"/>
                    </a:solidFill>
                  </a:tcPr>
                </a:tc>
              </a:tr>
              <a:tr h="253054">
                <a:tc>
                  <a:txBody>
                    <a:bodyPr/>
                    <a:lstStyle/>
                    <a:p>
                      <a:pPr algn="ctr"/>
                      <a:r>
                        <a:rPr lang="en-US" sz="1600" b="1">
                          <a:latin typeface="Segoe UI Light" pitchFamily="34" charset="0"/>
                          <a:cs typeface="Segoe UI Light" pitchFamily="34" charset="0"/>
                          <a:hlinkClick r:id="rId10"/>
                        </a:rPr>
                        <a:t>Oceania / Australia</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35,903,569</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7,620,480</a:t>
                      </a:r>
                    </a:p>
                  </a:txBody>
                  <a:tcPr marL="28575" marR="28575" marT="28575" marB="28575" anchor="ctr">
                    <a:lnL>
                      <a:noFill/>
                    </a:lnL>
                    <a:lnR>
                      <a:noFill/>
                    </a:lnR>
                    <a:lnT>
                      <a:noFill/>
                    </a:lnT>
                    <a:lnB>
                      <a:noFill/>
                    </a:lnB>
                    <a:solidFill>
                      <a:srgbClr val="FFFFFF"/>
                    </a:solidFill>
                  </a:tcPr>
                </a:tc>
                <a:tc>
                  <a:txBody>
                    <a:bodyPr/>
                    <a:lstStyle/>
                    <a:p>
                      <a:pPr algn="r"/>
                      <a:r>
                        <a:rPr lang="en-US" sz="1600" b="1">
                          <a:latin typeface="Segoe UI Light" pitchFamily="34" charset="0"/>
                          <a:cs typeface="Segoe UI Light" pitchFamily="34" charset="0"/>
                        </a:rPr>
                        <a:t>24,287,919</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67.6 %</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218.7 %</a:t>
                      </a:r>
                    </a:p>
                  </a:txBody>
                  <a:tcPr marL="28575" marR="28575" marT="28575" marB="28575" anchor="ctr">
                    <a:lnL>
                      <a:noFill/>
                    </a:lnL>
                    <a:lnR>
                      <a:noFill/>
                    </a:lnR>
                    <a:lnT>
                      <a:noFill/>
                    </a:lnT>
                    <a:lnB>
                      <a:noFill/>
                    </a:lnB>
                    <a:solidFill>
                      <a:srgbClr val="FFFFFF"/>
                    </a:solidFill>
                  </a:tcPr>
                </a:tc>
                <a:tc>
                  <a:txBody>
                    <a:bodyPr/>
                    <a:lstStyle/>
                    <a:p>
                      <a:pPr algn="r"/>
                      <a:r>
                        <a:rPr lang="en-US" sz="1600" dirty="0">
                          <a:latin typeface="Segoe UI Light" pitchFamily="34" charset="0"/>
                          <a:cs typeface="Segoe UI Light" pitchFamily="34" charset="0"/>
                        </a:rPr>
                        <a:t>1.0 %</a:t>
                      </a:r>
                    </a:p>
                  </a:txBody>
                  <a:tcPr marL="28575" marR="28575" marT="28575" marB="28575" anchor="ctr">
                    <a:lnL>
                      <a:noFill/>
                    </a:lnL>
                    <a:lnR>
                      <a:noFill/>
                    </a:lnR>
                    <a:lnT>
                      <a:noFill/>
                    </a:lnT>
                    <a:lnB>
                      <a:noFill/>
                    </a:lnB>
                    <a:solidFill>
                      <a:srgbClr val="FFFFFF"/>
                    </a:solidFill>
                  </a:tcPr>
                </a:tc>
              </a:tr>
              <a:tr h="253054">
                <a:tc>
                  <a:txBody>
                    <a:bodyPr/>
                    <a:lstStyle/>
                    <a:p>
                      <a:pPr algn="ctr"/>
                      <a:r>
                        <a:rPr lang="en-US" sz="1600" b="1">
                          <a:latin typeface="Segoe UI Light" pitchFamily="34" charset="0"/>
                          <a:cs typeface="Segoe UI Light" pitchFamily="34" charset="0"/>
                          <a:hlinkClick r:id="rId11"/>
                        </a:rPr>
                        <a:t>WORLD TOTAL</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7,017,846,922</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360,985,492</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2,405,518,376</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34.3 %</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566.4 %</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dirty="0">
                          <a:latin typeface="Segoe UI Light" pitchFamily="34" charset="0"/>
                          <a:cs typeface="Segoe UI Light" pitchFamily="34" charset="0"/>
                        </a:rPr>
                        <a:t>100.0 %</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r>
            </a:tbl>
          </a:graphicData>
        </a:graphic>
      </p:graphicFrame>
    </p:spTree>
    <p:extLst>
      <p:ext uri="{BB962C8B-B14F-4D97-AF65-F5344CB8AC3E}">
        <p14:creationId xmlns:p14="http://schemas.microsoft.com/office/powerpoint/2010/main" val="1814528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Segoe UI Light" pitchFamily="34" charset="0"/>
                <a:cs typeface="Segoe UI Light" pitchFamily="34" charset="0"/>
              </a:rPr>
              <a:t>What </a:t>
            </a:r>
            <a:r>
              <a:rPr lang="en-CA" dirty="0">
                <a:latin typeface="Segoe UI Light" pitchFamily="34" charset="0"/>
                <a:cs typeface="Segoe UI Light" pitchFamily="34" charset="0"/>
              </a:rPr>
              <a:t>do Product Managers do?</a:t>
            </a:r>
            <a:br>
              <a:rPr lang="en-CA" dirty="0">
                <a:latin typeface="Segoe UI Light" pitchFamily="34" charset="0"/>
                <a:cs typeface="Segoe UI Light" pitchFamily="34" charset="0"/>
              </a:rPr>
            </a:br>
            <a:endParaRPr lang="en-US" dirty="0">
              <a:latin typeface="Segoe UI Light" pitchFamily="34" charset="0"/>
              <a:cs typeface="Segoe UI Light" pitchFamily="34" charset="0"/>
            </a:endParaRPr>
          </a:p>
        </p:txBody>
      </p:sp>
      <p:sp>
        <p:nvSpPr>
          <p:cNvPr id="3" name="Content Placeholder 2"/>
          <p:cNvSpPr>
            <a:spLocks noGrp="1"/>
          </p:cNvSpPr>
          <p:nvPr>
            <p:ph idx="1"/>
          </p:nvPr>
        </p:nvSpPr>
        <p:spPr/>
        <p:txBody>
          <a:bodyPr/>
          <a:lstStyle/>
          <a:p>
            <a:pPr lvl="0"/>
            <a:r>
              <a:rPr lang="en-CA" sz="2400" b="1" dirty="0" smtClean="0">
                <a:latin typeface="Segoe UI Light" pitchFamily="34" charset="0"/>
                <a:cs typeface="Segoe UI Light" pitchFamily="34" charset="0"/>
              </a:rPr>
              <a:t>TALK TO CUSTOMERS!</a:t>
            </a:r>
          </a:p>
          <a:p>
            <a:pPr lvl="0"/>
            <a:r>
              <a:rPr lang="en-CA" sz="2400" dirty="0" smtClean="0">
                <a:latin typeface="Segoe UI Light" pitchFamily="34" charset="0"/>
                <a:cs typeface="Segoe UI Light" pitchFamily="34" charset="0"/>
              </a:rPr>
              <a:t>Identify </a:t>
            </a:r>
            <a:r>
              <a:rPr lang="en-CA" sz="2400" dirty="0">
                <a:latin typeface="Segoe UI Light" pitchFamily="34" charset="0"/>
                <a:cs typeface="Segoe UI Light" pitchFamily="34" charset="0"/>
              </a:rPr>
              <a:t>profitable opportunities</a:t>
            </a:r>
          </a:p>
          <a:p>
            <a:pPr lvl="0"/>
            <a:r>
              <a:rPr lang="en-CA" sz="2400" dirty="0" smtClean="0">
                <a:latin typeface="Segoe UI Light" pitchFamily="34" charset="0"/>
                <a:cs typeface="Segoe UI Light" pitchFamily="34" charset="0"/>
              </a:rPr>
              <a:t>Define </a:t>
            </a:r>
            <a:r>
              <a:rPr lang="en-CA" sz="2400" dirty="0">
                <a:latin typeface="Segoe UI Light" pitchFamily="34" charset="0"/>
                <a:cs typeface="Segoe UI Light" pitchFamily="34" charset="0"/>
              </a:rPr>
              <a:t>product requirements of existing and future product features</a:t>
            </a:r>
          </a:p>
          <a:p>
            <a:pPr lvl="0"/>
            <a:r>
              <a:rPr lang="en-CA" sz="2400" dirty="0">
                <a:latin typeface="Segoe UI Light" pitchFamily="34" charset="0"/>
                <a:cs typeface="Segoe UI Light" pitchFamily="34" charset="0"/>
              </a:rPr>
              <a:t>Document market issues that impact customer experience</a:t>
            </a:r>
          </a:p>
          <a:p>
            <a:pPr lvl="0"/>
            <a:r>
              <a:rPr lang="en-CA" sz="2400" dirty="0">
                <a:latin typeface="Segoe UI Light" pitchFamily="34" charset="0"/>
                <a:cs typeface="Segoe UI Light" pitchFamily="34" charset="0"/>
              </a:rPr>
              <a:t>Launch products to market</a:t>
            </a:r>
          </a:p>
          <a:p>
            <a:pPr lvl="0"/>
            <a:r>
              <a:rPr lang="en-CA" sz="2400" dirty="0">
                <a:latin typeface="Segoe UI Light" pitchFamily="34" charset="0"/>
                <a:cs typeface="Segoe UI Light" pitchFamily="34" charset="0"/>
              </a:rPr>
              <a:t>Tools: usability tests, interviews, surveys, research, competitive intelligence, documentation: BRD, MRD, </a:t>
            </a:r>
            <a:r>
              <a:rPr lang="en-CA" sz="2400" dirty="0" smtClean="0">
                <a:latin typeface="Segoe UI Light" pitchFamily="34" charset="0"/>
                <a:cs typeface="Segoe UI Light" pitchFamily="34" charset="0"/>
              </a:rPr>
              <a:t>PRD</a:t>
            </a:r>
          </a:p>
          <a:p>
            <a:pPr lvl="0"/>
            <a:r>
              <a:rPr lang="en-CA" sz="2400" b="1" dirty="0" smtClean="0">
                <a:latin typeface="Segoe UI Light" pitchFamily="34" charset="0"/>
                <a:cs typeface="Segoe UI Light" pitchFamily="34" charset="0"/>
              </a:rPr>
              <a:t>Agile (epics, user stories, backlog, sprints)</a:t>
            </a:r>
            <a:endParaRPr lang="en-CA" sz="2400" b="1" dirty="0">
              <a:latin typeface="Segoe UI Light" pitchFamily="34" charset="0"/>
              <a:cs typeface="Segoe UI Light" pitchFamily="34" charset="0"/>
            </a:endParaRPr>
          </a:p>
        </p:txBody>
      </p:sp>
    </p:spTree>
    <p:extLst>
      <p:ext uri="{BB962C8B-B14F-4D97-AF65-F5344CB8AC3E}">
        <p14:creationId xmlns:p14="http://schemas.microsoft.com/office/powerpoint/2010/main" val="12060095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427038"/>
            <a:ext cx="10969943" cy="1173162"/>
          </a:xfrm>
        </p:spPr>
        <p:txBody>
          <a:bodyPr/>
          <a:lstStyle/>
          <a:p>
            <a:r>
              <a:rPr lang="en-CA" sz="3600" dirty="0" smtClean="0">
                <a:latin typeface="Segoe UI Light" pitchFamily="34" charset="0"/>
                <a:cs typeface="Segoe UI Light" pitchFamily="34" charset="0"/>
              </a:rPr>
              <a:t>What </a:t>
            </a:r>
            <a:r>
              <a:rPr lang="en-CA" sz="3600" dirty="0">
                <a:latin typeface="Segoe UI Light" pitchFamily="34" charset="0"/>
                <a:cs typeface="Segoe UI Light" pitchFamily="34" charset="0"/>
              </a:rPr>
              <a:t>do International (Country, Global) Product Managers do?</a:t>
            </a:r>
            <a:br>
              <a:rPr lang="en-CA" sz="3600" dirty="0">
                <a:latin typeface="Segoe UI Light" pitchFamily="34" charset="0"/>
                <a:cs typeface="Segoe UI Light" pitchFamily="34" charset="0"/>
              </a:rPr>
            </a:br>
            <a:endParaRPr lang="en-US" sz="3600" dirty="0">
              <a:latin typeface="Segoe UI Light" pitchFamily="34" charset="0"/>
              <a:cs typeface="Segoe UI Light" pitchFamily="34" charset="0"/>
            </a:endParaRPr>
          </a:p>
        </p:txBody>
      </p:sp>
      <p:sp>
        <p:nvSpPr>
          <p:cNvPr id="3" name="Content Placeholder 2"/>
          <p:cNvSpPr>
            <a:spLocks noGrp="1"/>
          </p:cNvSpPr>
          <p:nvPr>
            <p:ph idx="1"/>
          </p:nvPr>
        </p:nvSpPr>
        <p:spPr/>
        <p:txBody>
          <a:bodyPr/>
          <a:lstStyle/>
          <a:p>
            <a:pPr lvl="0"/>
            <a:r>
              <a:rPr lang="en-CA" sz="2000" dirty="0" smtClean="0">
                <a:latin typeface="Segoe UI Light" pitchFamily="34" charset="0"/>
                <a:cs typeface="Segoe UI Light" pitchFamily="34" charset="0"/>
              </a:rPr>
              <a:t>Think about implications </a:t>
            </a:r>
            <a:r>
              <a:rPr lang="en-CA" sz="2000" dirty="0">
                <a:latin typeface="Segoe UI Light" pitchFamily="34" charset="0"/>
                <a:cs typeface="Segoe UI Light" pitchFamily="34" charset="0"/>
              </a:rPr>
              <a:t>of taking the product beyond local market</a:t>
            </a:r>
          </a:p>
          <a:p>
            <a:pPr lvl="0"/>
            <a:r>
              <a:rPr lang="en-CA" sz="2000" dirty="0">
                <a:latin typeface="Segoe UI Light" pitchFamily="34" charset="0"/>
                <a:cs typeface="Segoe UI Light" pitchFamily="34" charset="0"/>
              </a:rPr>
              <a:t>Work with </a:t>
            </a:r>
            <a:r>
              <a:rPr lang="en-CA" sz="2000" dirty="0" smtClean="0">
                <a:latin typeface="Segoe UI Light" pitchFamily="34" charset="0"/>
                <a:cs typeface="Segoe UI Light" pitchFamily="34" charset="0"/>
              </a:rPr>
              <a:t>experts in </a:t>
            </a:r>
            <a:r>
              <a:rPr lang="en-CA" sz="2000" dirty="0">
                <a:latin typeface="Segoe UI Light" pitchFamily="34" charset="0"/>
                <a:cs typeface="Segoe UI Light" pitchFamily="34" charset="0"/>
              </a:rPr>
              <a:t>target </a:t>
            </a:r>
            <a:r>
              <a:rPr lang="en-CA" sz="2000" dirty="0" smtClean="0">
                <a:latin typeface="Segoe UI Light" pitchFamily="34" charset="0"/>
                <a:cs typeface="Segoe UI Light" pitchFamily="34" charset="0"/>
              </a:rPr>
              <a:t>regions, on how product meets needs of users in target regions</a:t>
            </a:r>
            <a:endParaRPr lang="en-CA" sz="2000" dirty="0">
              <a:latin typeface="Segoe UI Light" pitchFamily="34" charset="0"/>
              <a:cs typeface="Segoe UI Light" pitchFamily="34" charset="0"/>
            </a:endParaRPr>
          </a:p>
          <a:p>
            <a:pPr lvl="0"/>
            <a:r>
              <a:rPr lang="en-CA" sz="2000" dirty="0">
                <a:latin typeface="Segoe UI Light" pitchFamily="34" charset="0"/>
                <a:cs typeface="Segoe UI Light" pitchFamily="34" charset="0"/>
              </a:rPr>
              <a:t>Identify profitable opportunities in </a:t>
            </a:r>
            <a:r>
              <a:rPr lang="en-CA" sz="2000" b="1" dirty="0">
                <a:latin typeface="Segoe UI Light" pitchFamily="34" charset="0"/>
                <a:cs typeface="Segoe UI Light" pitchFamily="34" charset="0"/>
              </a:rPr>
              <a:t>international</a:t>
            </a:r>
            <a:r>
              <a:rPr lang="en-CA" sz="2000" dirty="0">
                <a:latin typeface="Segoe UI Light" pitchFamily="34" charset="0"/>
                <a:cs typeface="Segoe UI Light" pitchFamily="34" charset="0"/>
              </a:rPr>
              <a:t> markets</a:t>
            </a:r>
          </a:p>
          <a:p>
            <a:pPr lvl="0"/>
            <a:r>
              <a:rPr lang="en-CA" sz="2000" dirty="0" smtClean="0">
                <a:latin typeface="Segoe UI Light" pitchFamily="34" charset="0"/>
                <a:cs typeface="Segoe UI Light" pitchFamily="34" charset="0"/>
              </a:rPr>
              <a:t>Define </a:t>
            </a:r>
            <a:r>
              <a:rPr lang="en-CA" sz="2000" b="1" dirty="0">
                <a:latin typeface="Segoe UI Light" pitchFamily="34" charset="0"/>
                <a:cs typeface="Segoe UI Light" pitchFamily="34" charset="0"/>
              </a:rPr>
              <a:t>international</a:t>
            </a:r>
            <a:r>
              <a:rPr lang="en-CA" sz="2000" dirty="0">
                <a:latin typeface="Segoe UI Light" pitchFamily="34" charset="0"/>
                <a:cs typeface="Segoe UI Light" pitchFamily="34" charset="0"/>
              </a:rPr>
              <a:t> product requirements of existing and future product features</a:t>
            </a:r>
          </a:p>
          <a:p>
            <a:pPr lvl="0"/>
            <a:r>
              <a:rPr lang="en-CA" sz="2000" dirty="0">
                <a:latin typeface="Segoe UI Light" pitchFamily="34" charset="0"/>
                <a:cs typeface="Segoe UI Light" pitchFamily="34" charset="0"/>
              </a:rPr>
              <a:t>Document </a:t>
            </a:r>
            <a:r>
              <a:rPr lang="en-CA" sz="2000" b="1" dirty="0">
                <a:latin typeface="Segoe UI Light" pitchFamily="34" charset="0"/>
                <a:cs typeface="Segoe UI Light" pitchFamily="34" charset="0"/>
              </a:rPr>
              <a:t>international</a:t>
            </a:r>
            <a:r>
              <a:rPr lang="en-CA" sz="2000" dirty="0">
                <a:latin typeface="Segoe UI Light" pitchFamily="34" charset="0"/>
                <a:cs typeface="Segoe UI Light" pitchFamily="34" charset="0"/>
              </a:rPr>
              <a:t> market issues that impact customer experience</a:t>
            </a:r>
          </a:p>
          <a:p>
            <a:pPr lvl="0"/>
            <a:r>
              <a:rPr lang="en-CA" sz="2000" dirty="0">
                <a:latin typeface="Segoe UI Light" pitchFamily="34" charset="0"/>
                <a:cs typeface="Segoe UI Light" pitchFamily="34" charset="0"/>
              </a:rPr>
              <a:t>Launch products to </a:t>
            </a:r>
            <a:r>
              <a:rPr lang="en-CA" sz="2000" b="1" dirty="0">
                <a:latin typeface="Segoe UI Light" pitchFamily="34" charset="0"/>
                <a:cs typeface="Segoe UI Light" pitchFamily="34" charset="0"/>
              </a:rPr>
              <a:t>international</a:t>
            </a:r>
            <a:r>
              <a:rPr lang="en-CA" sz="2000" dirty="0">
                <a:latin typeface="Segoe UI Light" pitchFamily="34" charset="0"/>
                <a:cs typeface="Segoe UI Light" pitchFamily="34" charset="0"/>
              </a:rPr>
              <a:t> markets</a:t>
            </a:r>
          </a:p>
          <a:p>
            <a:pPr lvl="0"/>
            <a:r>
              <a:rPr lang="en-CA" sz="2000" dirty="0">
                <a:latin typeface="Segoe UI Light" pitchFamily="34" charset="0"/>
                <a:cs typeface="Segoe UI Light" pitchFamily="34" charset="0"/>
              </a:rPr>
              <a:t>Tools: usability tests, interviews, surveys, research, competitive intelligence, documentation: BRD, MRD, </a:t>
            </a:r>
            <a:r>
              <a:rPr lang="en-CA" sz="2000" dirty="0" smtClean="0">
                <a:latin typeface="Segoe UI Light" pitchFamily="34" charset="0"/>
                <a:cs typeface="Segoe UI Light" pitchFamily="34" charset="0"/>
              </a:rPr>
              <a:t>PRD</a:t>
            </a:r>
          </a:p>
          <a:p>
            <a:r>
              <a:rPr lang="en-CA" sz="2000" dirty="0">
                <a:latin typeface="Segoe UI Light" pitchFamily="34" charset="0"/>
                <a:cs typeface="Segoe UI Light" pitchFamily="34" charset="0"/>
              </a:rPr>
              <a:t>Agile (epics, user stories, backlog, sprints</a:t>
            </a:r>
            <a:r>
              <a:rPr lang="en-CA" sz="2000" dirty="0" smtClean="0">
                <a:latin typeface="Segoe UI Light" pitchFamily="34" charset="0"/>
                <a:cs typeface="Segoe UI Light" pitchFamily="34" charset="0"/>
              </a:rPr>
              <a:t>)</a:t>
            </a: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1847453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sz="3600" dirty="0" smtClean="0">
                <a:latin typeface="Segoe UI Light" pitchFamily="34" charset="0"/>
                <a:cs typeface="Segoe UI Light" pitchFamily="34" charset="0"/>
              </a:rPr>
              <a:t>Odds </a:t>
            </a:r>
            <a:r>
              <a:rPr lang="en-CA" sz="3600" dirty="0">
                <a:latin typeface="Segoe UI Light" pitchFamily="34" charset="0"/>
                <a:cs typeface="Segoe UI Light" pitchFamily="34" charset="0"/>
              </a:rPr>
              <a:t>against </a:t>
            </a:r>
            <a:r>
              <a:rPr lang="en-CA" sz="3600" dirty="0" smtClean="0">
                <a:latin typeface="Segoe UI Light" pitchFamily="34" charset="0"/>
                <a:cs typeface="Segoe UI Light" pitchFamily="34" charset="0"/>
              </a:rPr>
              <a:t>intl product </a:t>
            </a:r>
            <a:r>
              <a:rPr lang="en-CA" sz="3600" dirty="0">
                <a:latin typeface="Segoe UI Light" pitchFamily="34" charset="0"/>
                <a:cs typeface="Segoe UI Light" pitchFamily="34" charset="0"/>
              </a:rPr>
              <a:t>management</a:t>
            </a:r>
            <a:endParaRPr lang="en-US" sz="3600"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467239" y="1600207"/>
            <a:ext cx="11112145" cy="2209794"/>
          </a:xfrm>
        </p:spPr>
        <p:txBody>
          <a:bodyPr/>
          <a:lstStyle/>
          <a:p>
            <a:pPr lvl="0"/>
            <a:r>
              <a:rPr lang="en-CA" sz="2000" dirty="0" smtClean="0">
                <a:latin typeface="Segoe UI Light" pitchFamily="34" charset="0"/>
                <a:cs typeface="Segoe UI Light" pitchFamily="34" charset="0"/>
              </a:rPr>
              <a:t>US </a:t>
            </a:r>
            <a:r>
              <a:rPr lang="en-CA" sz="2000" dirty="0">
                <a:latin typeface="Segoe UI Light" pitchFamily="34" charset="0"/>
                <a:cs typeface="Segoe UI Light" pitchFamily="34" charset="0"/>
              </a:rPr>
              <a:t>product and US market centric anyway…</a:t>
            </a:r>
          </a:p>
          <a:p>
            <a:pPr lvl="0"/>
            <a:r>
              <a:rPr lang="en-CA" sz="2000" dirty="0">
                <a:latin typeface="Segoe UI Light" pitchFamily="34" charset="0"/>
                <a:cs typeface="Segoe UI Light" pitchFamily="34" charset="0"/>
              </a:rPr>
              <a:t>Identify global requirements? Too long...</a:t>
            </a:r>
          </a:p>
          <a:p>
            <a:pPr lvl="0"/>
            <a:r>
              <a:rPr lang="en-CA" sz="2000" dirty="0">
                <a:latin typeface="Segoe UI Light" pitchFamily="34" charset="0"/>
                <a:cs typeface="Segoe UI Light" pitchFamily="34" charset="0"/>
              </a:rPr>
              <a:t>Build a global product that must then be localized for the US…?</a:t>
            </a:r>
          </a:p>
          <a:p>
            <a:pPr lvl="0"/>
            <a:endParaRPr lang="en-CA" sz="2000" dirty="0">
              <a:latin typeface="Segoe UI Light" pitchFamily="34" charset="0"/>
              <a:cs typeface="Segoe UI Light" pitchFamily="34" charset="0"/>
            </a:endParaRPr>
          </a:p>
        </p:txBody>
      </p:sp>
      <p:sp>
        <p:nvSpPr>
          <p:cNvPr id="4" name="Rectangle 2"/>
          <p:cNvSpPr txBox="1">
            <a:spLocks noChangeArrowheads="1"/>
          </p:cNvSpPr>
          <p:nvPr/>
        </p:nvSpPr>
        <p:spPr bwMode="auto">
          <a:xfrm>
            <a:off x="467238" y="30480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CA" sz="3200" dirty="0" smtClean="0">
                <a:latin typeface="Segoe UI Light" pitchFamily="34" charset="0"/>
                <a:cs typeface="Segoe UI Light" pitchFamily="34" charset="0"/>
              </a:rPr>
              <a:t>Challenges </a:t>
            </a:r>
            <a:r>
              <a:rPr lang="en-CA" sz="3200" dirty="0">
                <a:latin typeface="Segoe UI Light" pitchFamily="34" charset="0"/>
                <a:cs typeface="Segoe UI Light" pitchFamily="34" charset="0"/>
              </a:rPr>
              <a:t>for </a:t>
            </a:r>
            <a:r>
              <a:rPr lang="en-CA" sz="3200" dirty="0" smtClean="0">
                <a:latin typeface="Segoe UI Light" pitchFamily="34" charset="0"/>
                <a:cs typeface="Segoe UI Light" pitchFamily="34" charset="0"/>
              </a:rPr>
              <a:t>Intl Product </a:t>
            </a:r>
            <a:r>
              <a:rPr lang="en-CA" sz="3200" dirty="0">
                <a:latin typeface="Segoe UI Light" pitchFamily="34" charset="0"/>
                <a:cs typeface="Segoe UI Light" pitchFamily="34" charset="0"/>
              </a:rPr>
              <a:t>Manager</a:t>
            </a:r>
            <a:endParaRPr lang="en-US" sz="3200" dirty="0">
              <a:latin typeface="Segoe UI Light" pitchFamily="34" charset="0"/>
              <a:cs typeface="Segoe UI Light" pitchFamily="34" charset="0"/>
            </a:endParaRPr>
          </a:p>
        </p:txBody>
      </p:sp>
      <p:sp>
        <p:nvSpPr>
          <p:cNvPr id="5" name="Rectangle 3"/>
          <p:cNvSpPr txBox="1">
            <a:spLocks noChangeArrowheads="1"/>
          </p:cNvSpPr>
          <p:nvPr/>
        </p:nvSpPr>
        <p:spPr bwMode="auto">
          <a:xfrm>
            <a:off x="487553" y="4114800"/>
            <a:ext cx="1096994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CA" sz="2000" dirty="0" smtClean="0">
                <a:latin typeface="Segoe UI Light" pitchFamily="34" charset="0"/>
                <a:cs typeface="Segoe UI Light" pitchFamily="34" charset="0"/>
              </a:rPr>
              <a:t>product </a:t>
            </a:r>
            <a:r>
              <a:rPr lang="en-CA" sz="2000" dirty="0">
                <a:latin typeface="Segoe UI Light" pitchFamily="34" charset="0"/>
                <a:cs typeface="Segoe UI Light" pitchFamily="34" charset="0"/>
              </a:rPr>
              <a:t>that will be sold to people he has never met</a:t>
            </a:r>
          </a:p>
          <a:p>
            <a:pPr lvl="0"/>
            <a:r>
              <a:rPr lang="en-CA" sz="2000" dirty="0">
                <a:latin typeface="Segoe UI Light" pitchFamily="34" charset="0"/>
                <a:cs typeface="Segoe UI Light" pitchFamily="34" charset="0"/>
              </a:rPr>
              <a:t>people that speak a language he doesn’t understand</a:t>
            </a:r>
          </a:p>
          <a:p>
            <a:pPr lvl="0"/>
            <a:r>
              <a:rPr lang="en-CA" sz="2000" dirty="0">
                <a:latin typeface="Segoe UI Light" pitchFamily="34" charset="0"/>
                <a:cs typeface="Segoe UI Light" pitchFamily="34" charset="0"/>
              </a:rPr>
              <a:t>laws that he isn’t aware of</a:t>
            </a:r>
          </a:p>
          <a:p>
            <a:pPr lvl="0"/>
            <a:r>
              <a:rPr lang="en-CA" sz="2000" dirty="0">
                <a:latin typeface="Segoe UI Light" pitchFamily="34" charset="0"/>
                <a:cs typeface="Segoe UI Light" pitchFamily="34" charset="0"/>
              </a:rPr>
              <a:t>payment by mechanisms he has never used</a:t>
            </a:r>
          </a:p>
          <a:p>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99298121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Discovery</a:t>
            </a:r>
            <a:r>
              <a:rPr lang="en-CA" dirty="0">
                <a:latin typeface="Segoe UI Light" pitchFamily="34" charset="0"/>
                <a:cs typeface="Segoe UI Light" pitchFamily="34" charset="0"/>
              </a:rPr>
              <a:t>, data, </a:t>
            </a:r>
            <a:r>
              <a:rPr lang="en-CA" dirty="0" smtClean="0">
                <a:latin typeface="Segoe UI Light" pitchFamily="34" charset="0"/>
                <a:cs typeface="Segoe UI Light" pitchFamily="34" charset="0"/>
              </a:rPr>
              <a:t>analytics</a:t>
            </a:r>
            <a:endParaRPr lang="en-US" sz="1800" dirty="0">
              <a:latin typeface="Segoe UI Light" pitchFamily="34" charset="0"/>
              <a:cs typeface="Segoe UI Light" pitchFamily="34" charset="0"/>
            </a:endParaRPr>
          </a:p>
        </p:txBody>
      </p:sp>
      <p:sp>
        <p:nvSpPr>
          <p:cNvPr id="30723" name="Rectangle 3"/>
          <p:cNvSpPr>
            <a:spLocks noGrp="1" noChangeArrowheads="1"/>
          </p:cNvSpPr>
          <p:nvPr>
            <p:ph type="body" idx="4294967295"/>
          </p:nvPr>
        </p:nvSpPr>
        <p:spPr/>
        <p:txBody>
          <a:bodyPr/>
          <a:lstStyle/>
          <a:p>
            <a:pPr lvl="0"/>
            <a:r>
              <a:rPr lang="en-CA" sz="1600" dirty="0" smtClean="0">
                <a:latin typeface="Segoe UI Light" pitchFamily="34" charset="0"/>
                <a:cs typeface="Segoe UI Light" pitchFamily="34" charset="0"/>
              </a:rPr>
              <a:t>Connect </a:t>
            </a:r>
            <a:r>
              <a:rPr lang="en-CA" sz="1600" dirty="0">
                <a:latin typeface="Segoe UI Light" pitchFamily="34" charset="0"/>
                <a:cs typeface="Segoe UI Light" pitchFamily="34" charset="0"/>
              </a:rPr>
              <a:t>with marketing and sales</a:t>
            </a:r>
          </a:p>
          <a:p>
            <a:pPr lvl="0"/>
            <a:r>
              <a:rPr lang="en-CA" sz="1600" dirty="0">
                <a:latin typeface="Segoe UI Light" pitchFamily="34" charset="0"/>
                <a:cs typeface="Segoe UI Light" pitchFamily="34" charset="0"/>
              </a:rPr>
              <a:t>User demographics, profiles, personas</a:t>
            </a:r>
          </a:p>
          <a:p>
            <a:pPr lvl="0"/>
            <a:r>
              <a:rPr lang="en-CA" sz="1600" dirty="0">
                <a:latin typeface="Segoe UI Light" pitchFamily="34" charset="0"/>
                <a:cs typeface="Segoe UI Light" pitchFamily="34" charset="0"/>
              </a:rPr>
              <a:t>User behavior, what regions website visitors come from</a:t>
            </a:r>
          </a:p>
          <a:p>
            <a:pPr lvl="0"/>
            <a:r>
              <a:rPr lang="en-CA" sz="1600" dirty="0">
                <a:latin typeface="Segoe UI Light" pitchFamily="34" charset="0"/>
                <a:cs typeface="Segoe UI Light" pitchFamily="34" charset="0"/>
              </a:rPr>
              <a:t>What languages client companies operate in</a:t>
            </a:r>
          </a:p>
          <a:p>
            <a:pPr lvl="0"/>
            <a:r>
              <a:rPr lang="en-CA" sz="1600" dirty="0">
                <a:latin typeface="Segoe UI Light" pitchFamily="34" charset="0"/>
                <a:cs typeface="Segoe UI Light" pitchFamily="34" charset="0"/>
              </a:rPr>
              <a:t>What languages customers request, and why</a:t>
            </a:r>
          </a:p>
          <a:p>
            <a:pPr lvl="0"/>
            <a:r>
              <a:rPr lang="en-CA" sz="1600" dirty="0">
                <a:latin typeface="Segoe UI Light" pitchFamily="34" charset="0"/>
                <a:cs typeface="Segoe UI Light" pitchFamily="34" charset="0"/>
              </a:rPr>
              <a:t>Does competition have international elements</a:t>
            </a:r>
          </a:p>
          <a:p>
            <a:pPr lvl="0"/>
            <a:r>
              <a:rPr lang="en-CA" sz="1600" dirty="0">
                <a:latin typeface="Segoe UI Light" pitchFamily="34" charset="0"/>
                <a:cs typeface="Segoe UI Light" pitchFamily="34" charset="0"/>
              </a:rPr>
              <a:t>Interview, survey, conduct international usability research </a:t>
            </a:r>
          </a:p>
          <a:p>
            <a:pPr lvl="0"/>
            <a:r>
              <a:rPr lang="en-CA" sz="1600" dirty="0">
                <a:latin typeface="Segoe UI Light" pitchFamily="34" charset="0"/>
                <a:cs typeface="Segoe UI Light" pitchFamily="34" charset="0"/>
              </a:rPr>
              <a:t>Track relevant developments in key overseas markets</a:t>
            </a:r>
          </a:p>
          <a:p>
            <a:pPr lvl="0"/>
            <a:r>
              <a:rPr lang="en-CA" sz="1600" dirty="0">
                <a:latin typeface="Segoe UI Light" pitchFamily="34" charset="0"/>
                <a:cs typeface="Segoe UI Light" pitchFamily="34" charset="0"/>
              </a:rPr>
              <a:t>Talk to local competitors, customers, partners, investors</a:t>
            </a:r>
          </a:p>
          <a:p>
            <a:pPr lvl="0"/>
            <a:r>
              <a:rPr lang="en-CA" sz="1600" dirty="0">
                <a:latin typeface="Segoe UI Light" pitchFamily="34" charset="0"/>
                <a:cs typeface="Segoe UI Light" pitchFamily="34" charset="0"/>
              </a:rPr>
              <a:t>Is this market developing differently from or similarly to the home market?</a:t>
            </a:r>
          </a:p>
          <a:p>
            <a:pPr lvl="0"/>
            <a:r>
              <a:rPr lang="en-CA" sz="1600" dirty="0">
                <a:latin typeface="Segoe UI Light" pitchFamily="34" charset="0"/>
                <a:cs typeface="Segoe UI Light" pitchFamily="34" charset="0"/>
              </a:rPr>
              <a:t>What local players are emerging that we need to watch?</a:t>
            </a:r>
          </a:p>
          <a:p>
            <a:pPr lvl="0"/>
            <a:r>
              <a:rPr lang="en-CA" sz="1600" dirty="0">
                <a:latin typeface="Segoe UI Light" pitchFamily="34" charset="0"/>
                <a:cs typeface="Segoe UI Light" pitchFamily="34" charset="0"/>
              </a:rPr>
              <a:t>What user or customer trends offer lessons to improve our product or market strategy?</a:t>
            </a:r>
          </a:p>
          <a:p>
            <a:pPr lvl="0"/>
            <a:r>
              <a:rPr lang="en-CA" sz="1600" dirty="0">
                <a:latin typeface="Segoe UI Light" pitchFamily="34" charset="0"/>
                <a:cs typeface="Segoe UI Light" pitchFamily="34" charset="0"/>
              </a:rPr>
              <a:t>Protect your IP, </a:t>
            </a:r>
            <a:r>
              <a:rPr lang="en-CA" sz="1600" dirty="0" smtClean="0">
                <a:latin typeface="Segoe UI Light" pitchFamily="34" charset="0"/>
                <a:cs typeface="Segoe UI Light" pitchFamily="34" charset="0"/>
              </a:rPr>
              <a:t>register </a:t>
            </a:r>
            <a:r>
              <a:rPr lang="en-CA" sz="1600" dirty="0">
                <a:latin typeface="Segoe UI Light" pitchFamily="34" charset="0"/>
                <a:cs typeface="Segoe UI Light" pitchFamily="34" charset="0"/>
              </a:rPr>
              <a:t>trademarks and domain names in the top world economies</a:t>
            </a:r>
            <a:r>
              <a:rPr lang="en-CA" sz="1600" dirty="0" smtClean="0">
                <a:latin typeface="Segoe UI Light" pitchFamily="34" charset="0"/>
                <a:cs typeface="Segoe UI Light" pitchFamily="34" charset="0"/>
              </a:rPr>
              <a:t>.</a:t>
            </a:r>
          </a:p>
          <a:p>
            <a:pPr marL="0" lvl="0" indent="0">
              <a:buNone/>
            </a:pPr>
            <a:endParaRPr lang="en-US" sz="1600" dirty="0">
              <a:latin typeface="Segoe UI Light" pitchFamily="34" charset="0"/>
              <a:cs typeface="Segoe UI Light" pitchFamily="34" charset="0"/>
            </a:endParaRPr>
          </a:p>
          <a:p>
            <a:pPr marL="0" indent="0">
              <a:buNone/>
            </a:pPr>
            <a:r>
              <a:rPr lang="en-CA" sz="1600" dirty="0">
                <a:latin typeface="Segoe UI Light" pitchFamily="34" charset="0"/>
                <a:cs typeface="Segoe UI Light" pitchFamily="34" charset="0"/>
              </a:rPr>
              <a:t>* Reference:</a:t>
            </a:r>
            <a:r>
              <a:rPr lang="en-CA" sz="1600" dirty="0"/>
              <a:t> </a:t>
            </a:r>
            <a:r>
              <a:rPr lang="en-CA" sz="1600" u="sng" dirty="0">
                <a:hlinkClick r:id="rId3"/>
              </a:rPr>
              <a:t>http://john.a16z.com/about/</a:t>
            </a:r>
            <a:r>
              <a:rPr lang="en-CA" sz="1600" dirty="0"/>
              <a:t> </a:t>
            </a:r>
          </a:p>
          <a:p>
            <a:pPr marL="0" lvl="0" indent="0">
              <a:buNone/>
            </a:pPr>
            <a:endParaRPr lang="en-CA" sz="1600" dirty="0">
              <a:latin typeface="Segoe UI Light" pitchFamily="34" charset="0"/>
              <a:cs typeface="Segoe UI Light" pitchFamily="34" charset="0"/>
            </a:endParaRPr>
          </a:p>
        </p:txBody>
      </p:sp>
    </p:spTree>
    <p:extLst>
      <p:ext uri="{BB962C8B-B14F-4D97-AF65-F5344CB8AC3E}">
        <p14:creationId xmlns:p14="http://schemas.microsoft.com/office/powerpoint/2010/main" val="313800911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Segoe UI Light" pitchFamily="34" charset="0"/>
                <a:cs typeface="Segoe UI Light" pitchFamily="34" charset="0"/>
              </a:rPr>
              <a:t>Software i18n &amp; l10n requirements</a:t>
            </a:r>
            <a:endParaRPr lang="en-US" dirty="0"/>
          </a:p>
        </p:txBody>
      </p:sp>
      <p:sp>
        <p:nvSpPr>
          <p:cNvPr id="3" name="Text Placeholder 2"/>
          <p:cNvSpPr>
            <a:spLocks noGrp="1"/>
          </p:cNvSpPr>
          <p:nvPr>
            <p:ph type="body" idx="1"/>
          </p:nvPr>
        </p:nvSpPr>
        <p:spPr/>
        <p:txBody>
          <a:bodyPr/>
          <a:lstStyle/>
          <a:p>
            <a:r>
              <a:rPr lang="en-CA" sz="2000" b="0" dirty="0" smtClean="0">
                <a:latin typeface="Segoe UI Light" pitchFamily="34" charset="0"/>
                <a:cs typeface="Segoe UI Light" pitchFamily="34" charset="0"/>
              </a:rPr>
              <a:t>I18n Goal</a:t>
            </a:r>
            <a:r>
              <a:rPr lang="en-CA" sz="2000" b="0" dirty="0">
                <a:latin typeface="Segoe UI Light" pitchFamily="34" charset="0"/>
                <a:cs typeface="Segoe UI Light" pitchFamily="34" charset="0"/>
              </a:rPr>
              <a:t>: enable localization(s), define general &amp; configurable product so it can be tailored to needs of local </a:t>
            </a:r>
            <a:r>
              <a:rPr lang="en-CA" sz="2000" b="0" dirty="0" smtClean="0">
                <a:latin typeface="Segoe UI Light" pitchFamily="34" charset="0"/>
                <a:cs typeface="Segoe UI Light" pitchFamily="34" charset="0"/>
              </a:rPr>
              <a:t>geographies</a:t>
            </a:r>
            <a:endParaRPr lang="en-CA" sz="2000" b="0" dirty="0">
              <a:latin typeface="Segoe UI Light" pitchFamily="34" charset="0"/>
              <a:cs typeface="Segoe UI Light" pitchFamily="34" charset="0"/>
            </a:endParaRPr>
          </a:p>
        </p:txBody>
      </p:sp>
      <p:sp>
        <p:nvSpPr>
          <p:cNvPr id="4" name="Content Placeholder 3"/>
          <p:cNvSpPr>
            <a:spLocks noGrp="1"/>
          </p:cNvSpPr>
          <p:nvPr>
            <p:ph sz="half" idx="2"/>
          </p:nvPr>
        </p:nvSpPr>
        <p:spPr/>
        <p:txBody>
          <a:bodyPr/>
          <a:lstStyle/>
          <a:p>
            <a:pPr marL="0" lvl="0" indent="0">
              <a:buNone/>
            </a:pPr>
            <a:r>
              <a:rPr lang="en-CA" sz="2000" dirty="0" smtClean="0">
                <a:latin typeface="Segoe UI Light" pitchFamily="34" charset="0"/>
                <a:cs typeface="Segoe UI Light" pitchFamily="34" charset="0"/>
              </a:rPr>
              <a:t>Includes:</a:t>
            </a:r>
          </a:p>
          <a:p>
            <a:pPr lvl="0"/>
            <a:r>
              <a:rPr lang="en-CA" sz="2000" dirty="0" smtClean="0">
                <a:latin typeface="Segoe UI Light" pitchFamily="34" charset="0"/>
                <a:cs typeface="Segoe UI Light" pitchFamily="34" charset="0"/>
              </a:rPr>
              <a:t>Unicode </a:t>
            </a:r>
            <a:r>
              <a:rPr lang="en-CA" sz="2000" dirty="0">
                <a:latin typeface="Segoe UI Light" pitchFamily="34" charset="0"/>
                <a:cs typeface="Segoe UI Light" pitchFamily="34" charset="0"/>
              </a:rPr>
              <a:t>everywhere, CLDR, ICU…</a:t>
            </a:r>
          </a:p>
          <a:p>
            <a:pPr lvl="0"/>
            <a:r>
              <a:rPr lang="en-CA" sz="2000" dirty="0" smtClean="0">
                <a:latin typeface="Segoe UI Light" pitchFamily="34" charset="0"/>
                <a:cs typeface="Segoe UI Light" pitchFamily="34" charset="0"/>
              </a:rPr>
              <a:t>Locale </a:t>
            </a:r>
            <a:r>
              <a:rPr lang="en-CA" sz="2000" dirty="0">
                <a:latin typeface="Segoe UI Light" pitchFamily="34" charset="0"/>
                <a:cs typeface="Segoe UI Light" pitchFamily="34" charset="0"/>
              </a:rPr>
              <a:t>support</a:t>
            </a:r>
          </a:p>
          <a:p>
            <a:pPr lvl="0"/>
            <a:r>
              <a:rPr lang="en-CA" sz="2000" dirty="0" smtClean="0">
                <a:latin typeface="Segoe UI Light" pitchFamily="34" charset="0"/>
                <a:cs typeface="Segoe UI Light" pitchFamily="34" charset="0"/>
              </a:rPr>
              <a:t>i18n </a:t>
            </a:r>
            <a:r>
              <a:rPr lang="en-CA" sz="2000" dirty="0">
                <a:latin typeface="Segoe UI Light" pitchFamily="34" charset="0"/>
                <a:cs typeface="Segoe UI Light" pitchFamily="34" charset="0"/>
              </a:rPr>
              <a:t>capabilities of platform </a:t>
            </a:r>
          </a:p>
          <a:p>
            <a:pPr lvl="0"/>
            <a:r>
              <a:rPr lang="en-CA" sz="2000" dirty="0" smtClean="0">
                <a:latin typeface="Segoe UI Light" pitchFamily="34" charset="0"/>
                <a:cs typeface="Segoe UI Light" pitchFamily="34" charset="0"/>
              </a:rPr>
              <a:t>Composite </a:t>
            </a:r>
            <a:r>
              <a:rPr lang="en-CA" sz="2000" dirty="0">
                <a:latin typeface="Segoe UI Light" pitchFamily="34" charset="0"/>
                <a:cs typeface="Segoe UI Light" pitchFamily="34" charset="0"/>
              </a:rPr>
              <a:t>messages, text externalization</a:t>
            </a:r>
          </a:p>
          <a:p>
            <a:pPr lvl="0"/>
            <a:r>
              <a:rPr lang="en-CA" sz="2000" dirty="0" smtClean="0">
                <a:latin typeface="Segoe UI Light" pitchFamily="34" charset="0"/>
                <a:cs typeface="Segoe UI Light" pitchFamily="34" charset="0"/>
              </a:rPr>
              <a:t>File </a:t>
            </a:r>
            <a:r>
              <a:rPr lang="en-CA" sz="2000" dirty="0">
                <a:latin typeface="Segoe UI Light" pitchFamily="34" charset="0"/>
                <a:cs typeface="Segoe UI Light" pitchFamily="34" charset="0"/>
              </a:rPr>
              <a:t>and directory structure, release cycle, integration, developer tools</a:t>
            </a:r>
          </a:p>
          <a:p>
            <a:pPr lvl="0"/>
            <a:r>
              <a:rPr lang="en-CA" sz="2000" dirty="0" smtClean="0">
                <a:latin typeface="Segoe UI Light" pitchFamily="34" charset="0"/>
                <a:cs typeface="Segoe UI Light" pitchFamily="34" charset="0"/>
              </a:rPr>
              <a:t>Currency </a:t>
            </a:r>
            <a:r>
              <a:rPr lang="en-CA" sz="2000" dirty="0">
                <a:latin typeface="Segoe UI Light" pitchFamily="34" charset="0"/>
                <a:cs typeface="Segoe UI Light" pitchFamily="34" charset="0"/>
              </a:rPr>
              <a:t>and payment methods, international shipping and </a:t>
            </a:r>
            <a:r>
              <a:rPr lang="en-CA" sz="2000" dirty="0" smtClean="0">
                <a:latin typeface="Segoe UI Light" pitchFamily="34" charset="0"/>
                <a:cs typeface="Segoe UI Light" pitchFamily="34" charset="0"/>
              </a:rPr>
              <a:t>delivery</a:t>
            </a:r>
            <a:endParaRPr lang="en-US" sz="2000" dirty="0">
              <a:solidFill>
                <a:srgbClr val="FF3399"/>
              </a:solidFill>
              <a:latin typeface="Segoe UI Light" pitchFamily="34" charset="0"/>
              <a:cs typeface="Segoe UI Light" pitchFamily="34" charset="0"/>
            </a:endParaRPr>
          </a:p>
          <a:p>
            <a:endParaRPr lang="en-US" sz="2000" dirty="0"/>
          </a:p>
        </p:txBody>
      </p:sp>
      <p:sp>
        <p:nvSpPr>
          <p:cNvPr id="5" name="Text Placeholder 4"/>
          <p:cNvSpPr>
            <a:spLocks noGrp="1"/>
          </p:cNvSpPr>
          <p:nvPr>
            <p:ph type="body" sz="quarter" idx="3"/>
          </p:nvPr>
        </p:nvSpPr>
        <p:spPr>
          <a:xfrm>
            <a:off x="6191757" y="1600200"/>
            <a:ext cx="5387630" cy="639763"/>
          </a:xfrm>
        </p:spPr>
        <p:txBody>
          <a:bodyPr/>
          <a:lstStyle/>
          <a:p>
            <a:r>
              <a:rPr lang="en-CA" sz="2000" b="0" dirty="0" smtClean="0">
                <a:latin typeface="Segoe UI Light" pitchFamily="34" charset="0"/>
                <a:cs typeface="Segoe UI Light" pitchFamily="34" charset="0"/>
              </a:rPr>
              <a:t>L10n </a:t>
            </a:r>
            <a:r>
              <a:rPr lang="en-CA" sz="2000" b="0" dirty="0">
                <a:latin typeface="Segoe UI Light" pitchFamily="34" charset="0"/>
                <a:cs typeface="Segoe UI Light" pitchFamily="34" charset="0"/>
              </a:rPr>
              <a:t>Goal: </a:t>
            </a:r>
            <a:r>
              <a:rPr lang="en-CA" sz="2000" b="0" dirty="0" smtClean="0">
                <a:latin typeface="Segoe UI Light" pitchFamily="34" charset="0"/>
                <a:cs typeface="Segoe UI Light" pitchFamily="34" charset="0"/>
              </a:rPr>
              <a:t>customize and tailored the product for specific markets and</a:t>
            </a:r>
            <a:r>
              <a:rPr lang="en-CA" sz="2000" b="0" dirty="0">
                <a:latin typeface="Segoe UI Light" pitchFamily="34" charset="0"/>
                <a:cs typeface="Segoe UI Light" pitchFamily="34" charset="0"/>
              </a:rPr>
              <a:t> </a:t>
            </a:r>
            <a:r>
              <a:rPr lang="en-CA" sz="2000" b="0" dirty="0" smtClean="0">
                <a:latin typeface="Segoe UI Light" pitchFamily="34" charset="0"/>
                <a:cs typeface="Segoe UI Light" pitchFamily="34" charset="0"/>
              </a:rPr>
              <a:t>cultures</a:t>
            </a:r>
          </a:p>
          <a:p>
            <a:endParaRPr lang="en-CA" sz="2000" b="0" dirty="0" smtClean="0">
              <a:latin typeface="Segoe UI Light" pitchFamily="34" charset="0"/>
              <a:cs typeface="Segoe UI Light" pitchFamily="34" charset="0"/>
            </a:endParaRPr>
          </a:p>
        </p:txBody>
      </p:sp>
      <p:sp>
        <p:nvSpPr>
          <p:cNvPr id="6" name="Content Placeholder 5"/>
          <p:cNvSpPr>
            <a:spLocks noGrp="1"/>
          </p:cNvSpPr>
          <p:nvPr>
            <p:ph sz="quarter" idx="4"/>
          </p:nvPr>
        </p:nvSpPr>
        <p:spPr/>
        <p:txBody>
          <a:bodyPr/>
          <a:lstStyle/>
          <a:p>
            <a:pPr marL="0" indent="0">
              <a:buNone/>
            </a:pPr>
            <a:r>
              <a:rPr lang="en-CA" sz="2000" dirty="0" smtClean="0">
                <a:latin typeface="Segoe UI Light" pitchFamily="34" charset="0"/>
                <a:cs typeface="Segoe UI Light" pitchFamily="34" charset="0"/>
              </a:rPr>
              <a:t>Includes</a:t>
            </a:r>
            <a:r>
              <a:rPr lang="en-US" sz="2000" dirty="0" smtClean="0"/>
              <a:t>:</a:t>
            </a:r>
          </a:p>
          <a:p>
            <a:r>
              <a:rPr lang="en-US" sz="2000" dirty="0">
                <a:latin typeface="Segoe UI Light" pitchFamily="34" charset="0"/>
                <a:cs typeface="Segoe UI Light" pitchFamily="34" charset="0"/>
              </a:rPr>
              <a:t>Integration into software development methodology (e.g. Agile)</a:t>
            </a:r>
          </a:p>
          <a:p>
            <a:r>
              <a:rPr lang="en-US" sz="2000" dirty="0" smtClean="0">
                <a:latin typeface="Segoe UI Light" pitchFamily="34" charset="0"/>
                <a:cs typeface="Segoe UI Light" pitchFamily="34" charset="0"/>
              </a:rPr>
              <a:t>Terminology management </a:t>
            </a:r>
          </a:p>
          <a:p>
            <a:r>
              <a:rPr lang="en-US" sz="2000" dirty="0" smtClean="0">
                <a:latin typeface="Segoe UI Light" pitchFamily="34" charset="0"/>
                <a:cs typeface="Segoe UI Light" pitchFamily="34" charset="0"/>
              </a:rPr>
              <a:t>Localizability </a:t>
            </a:r>
            <a:r>
              <a:rPr lang="en-US" sz="2000" dirty="0">
                <a:latin typeface="Segoe UI Light" pitchFamily="34" charset="0"/>
                <a:cs typeface="Segoe UI Light" pitchFamily="34" charset="0"/>
              </a:rPr>
              <a:t>reviews of early prototypes</a:t>
            </a:r>
          </a:p>
          <a:p>
            <a:r>
              <a:rPr lang="en-US" sz="2000" dirty="0" smtClean="0">
                <a:latin typeface="Segoe UI Light" pitchFamily="34" charset="0"/>
                <a:cs typeface="Segoe UI Light" pitchFamily="34" charset="0"/>
              </a:rPr>
              <a:t>Extracting </a:t>
            </a:r>
            <a:r>
              <a:rPr lang="en-US" sz="2000" dirty="0">
                <a:latin typeface="Segoe UI Light" pitchFamily="34" charset="0"/>
                <a:cs typeface="Segoe UI Light" pitchFamily="34" charset="0"/>
              </a:rPr>
              <a:t>and managing resources</a:t>
            </a:r>
          </a:p>
          <a:p>
            <a:r>
              <a:rPr lang="en-US" sz="2000" dirty="0">
                <a:latin typeface="Segoe UI Light" pitchFamily="34" charset="0"/>
                <a:cs typeface="Segoe UI Light" pitchFamily="34" charset="0"/>
              </a:rPr>
              <a:t>Translating </a:t>
            </a:r>
            <a:r>
              <a:rPr lang="en-US" sz="2000" dirty="0" smtClean="0">
                <a:latin typeface="Segoe UI Light" pitchFamily="34" charset="0"/>
                <a:cs typeface="Segoe UI Light" pitchFamily="34" charset="0"/>
              </a:rPr>
              <a:t>and </a:t>
            </a:r>
            <a:r>
              <a:rPr lang="en-US" sz="2000" dirty="0">
                <a:latin typeface="Segoe UI Light" pitchFamily="34" charset="0"/>
                <a:cs typeface="Segoe UI Light" pitchFamily="34" charset="0"/>
              </a:rPr>
              <a:t>reviewing strings</a:t>
            </a:r>
          </a:p>
          <a:p>
            <a:r>
              <a:rPr lang="en-US" sz="2000" dirty="0">
                <a:latin typeface="Segoe UI Light" pitchFamily="34" charset="0"/>
                <a:cs typeface="Segoe UI Light" pitchFamily="34" charset="0"/>
              </a:rPr>
              <a:t>Adapting </a:t>
            </a:r>
            <a:r>
              <a:rPr lang="en-US" sz="2000" dirty="0" smtClean="0">
                <a:latin typeface="Segoe UI Light" pitchFamily="34" charset="0"/>
                <a:cs typeface="Segoe UI Light" pitchFamily="34" charset="0"/>
              </a:rPr>
              <a:t>design, </a:t>
            </a:r>
            <a:r>
              <a:rPr lang="en-US" sz="2000" dirty="0">
                <a:latin typeface="Segoe UI Light" pitchFamily="34" charset="0"/>
                <a:cs typeface="Segoe UI Light" pitchFamily="34" charset="0"/>
              </a:rPr>
              <a:t>fonts, </a:t>
            </a:r>
            <a:r>
              <a:rPr lang="en-US" sz="2000" dirty="0" smtClean="0">
                <a:latin typeface="Segoe UI Light" pitchFamily="34" charset="0"/>
                <a:cs typeface="Segoe UI Light" pitchFamily="34" charset="0"/>
              </a:rPr>
              <a:t>UI</a:t>
            </a:r>
          </a:p>
          <a:p>
            <a:r>
              <a:rPr lang="en-US" sz="2000" dirty="0" smtClean="0">
                <a:latin typeface="Segoe UI Light" pitchFamily="34" charset="0"/>
                <a:cs typeface="Segoe UI Light" pitchFamily="34" charset="0"/>
              </a:rPr>
              <a:t>Testing localized versions</a:t>
            </a:r>
          </a:p>
          <a:p>
            <a:endParaRPr lang="en-US" sz="2000" dirty="0">
              <a:latin typeface="Segoe UI Light" pitchFamily="34" charset="0"/>
              <a:cs typeface="Segoe UI Light" pitchFamily="34" charset="0"/>
            </a:endParaRPr>
          </a:p>
          <a:p>
            <a:pPr marL="0" indent="0">
              <a:buNone/>
            </a:pPr>
            <a:r>
              <a:rPr lang="en-US" sz="2000" dirty="0" smtClean="0"/>
              <a:t> </a:t>
            </a:r>
            <a:endParaRPr lang="en-US" sz="2000" dirty="0"/>
          </a:p>
        </p:txBody>
      </p:sp>
    </p:spTree>
    <p:extLst>
      <p:ext uri="{BB962C8B-B14F-4D97-AF65-F5344CB8AC3E}">
        <p14:creationId xmlns:p14="http://schemas.microsoft.com/office/powerpoint/2010/main" val="27168470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a:latin typeface="Segoe UI Light" pitchFamily="34" charset="0"/>
                <a:cs typeface="Segoe UI Light" pitchFamily="34" charset="0"/>
              </a:rPr>
              <a:t>Setting up a Localization function in a small </a:t>
            </a:r>
            <a:r>
              <a:rPr lang="en-US" dirty="0" smtClean="0">
                <a:latin typeface="Segoe UI Light" pitchFamily="34" charset="0"/>
                <a:cs typeface="Segoe UI Light" pitchFamily="34" charset="0"/>
              </a:rPr>
              <a:t>company</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12329071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Axiom</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371600"/>
            <a:ext cx="10969943" cy="2209794"/>
          </a:xfrm>
        </p:spPr>
        <p:txBody>
          <a:bodyPr/>
          <a:lstStyle/>
          <a:p>
            <a:pPr marL="0" indent="0">
              <a:buNone/>
            </a:pPr>
            <a:r>
              <a:rPr lang="en-CA" sz="2000" dirty="0">
                <a:latin typeface="Segoe UI Light" pitchFamily="34" charset="0"/>
                <a:cs typeface="Segoe UI Light" pitchFamily="34" charset="0"/>
              </a:rPr>
              <a:t>International strategy accelerates growth, opens revenue streams</a:t>
            </a:r>
          </a:p>
          <a:p>
            <a:pPr marL="0" indent="0">
              <a:buNone/>
            </a:pP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
        <p:nvSpPr>
          <p:cNvPr id="4" name="Rectangle 2"/>
          <p:cNvSpPr txBox="1">
            <a:spLocks noChangeArrowheads="1"/>
          </p:cNvSpPr>
          <p:nvPr/>
        </p:nvSpPr>
        <p:spPr bwMode="auto">
          <a:xfrm>
            <a:off x="467238" y="17526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CA" sz="3600" dirty="0" smtClean="0">
                <a:latin typeface="Segoe UI Light" pitchFamily="34" charset="0"/>
                <a:cs typeface="Segoe UI Light" pitchFamily="34" charset="0"/>
              </a:rPr>
              <a:t>Hire</a:t>
            </a:r>
            <a:endParaRPr lang="en-US" sz="3600" dirty="0">
              <a:latin typeface="Segoe UI Light" pitchFamily="34" charset="0"/>
              <a:cs typeface="Segoe UI Light" pitchFamily="34" charset="0"/>
            </a:endParaRPr>
          </a:p>
        </p:txBody>
      </p:sp>
      <p:sp>
        <p:nvSpPr>
          <p:cNvPr id="5" name="Rectangle 3"/>
          <p:cNvSpPr txBox="1">
            <a:spLocks noChangeArrowheads="1"/>
          </p:cNvSpPr>
          <p:nvPr/>
        </p:nvSpPr>
        <p:spPr bwMode="auto">
          <a:xfrm>
            <a:off x="487553" y="2819401"/>
            <a:ext cx="10969943" cy="110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000" dirty="0" smtClean="0">
                <a:latin typeface="Segoe UI Light" pitchFamily="34" charset="0"/>
                <a:cs typeface="Segoe UI Light" pitchFamily="34" charset="0"/>
              </a:rPr>
              <a:t>Consider </a:t>
            </a:r>
            <a:r>
              <a:rPr lang="en-CA" sz="2000" dirty="0">
                <a:latin typeface="Segoe UI Light" pitchFamily="34" charset="0"/>
                <a:cs typeface="Segoe UI Light" pitchFamily="34" charset="0"/>
              </a:rPr>
              <a:t>making international experience, sales, internationalization and localization experience, and foreign language proficiency the explicit hiring criteria.</a:t>
            </a:r>
          </a:p>
        </p:txBody>
      </p:sp>
      <p:sp>
        <p:nvSpPr>
          <p:cNvPr id="6" name="Rectangle 2"/>
          <p:cNvSpPr txBox="1">
            <a:spLocks noChangeArrowheads="1"/>
          </p:cNvSpPr>
          <p:nvPr/>
        </p:nvSpPr>
        <p:spPr bwMode="auto">
          <a:xfrm>
            <a:off x="406294" y="39624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US" sz="3600" dirty="0" smtClean="0">
                <a:latin typeface="Segoe UI Light" pitchFamily="34" charset="0"/>
                <a:cs typeface="Segoe UI Light" pitchFamily="34" charset="0"/>
              </a:rPr>
              <a:t>What drives hiring decision</a:t>
            </a:r>
            <a:endParaRPr lang="en-US" sz="3600" dirty="0">
              <a:latin typeface="Segoe UI Light" pitchFamily="34" charset="0"/>
              <a:cs typeface="Segoe UI Light" pitchFamily="34" charset="0"/>
            </a:endParaRPr>
          </a:p>
        </p:txBody>
      </p:sp>
      <p:sp>
        <p:nvSpPr>
          <p:cNvPr id="7" name="Rectangle 3"/>
          <p:cNvSpPr txBox="1">
            <a:spLocks noChangeArrowheads="1"/>
          </p:cNvSpPr>
          <p:nvPr/>
        </p:nvSpPr>
        <p:spPr bwMode="auto">
          <a:xfrm>
            <a:off x="690700" y="4991104"/>
            <a:ext cx="10969943" cy="110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CA" sz="2000" dirty="0" smtClean="0">
                <a:latin typeface="Segoe UI Light" pitchFamily="34" charset="0"/>
                <a:cs typeface="Segoe UI Light" pitchFamily="34" charset="0"/>
              </a:rPr>
              <a:t>strategic </a:t>
            </a:r>
            <a:r>
              <a:rPr lang="en-CA" sz="2000" dirty="0">
                <a:latin typeface="Segoe UI Light" pitchFamily="34" charset="0"/>
                <a:cs typeface="Segoe UI Light" pitchFamily="34" charset="0"/>
              </a:rPr>
              <a:t>direction</a:t>
            </a:r>
          </a:p>
          <a:p>
            <a:pPr lvl="0"/>
            <a:r>
              <a:rPr lang="en-CA" sz="2000" dirty="0">
                <a:latin typeface="Segoe UI Light" pitchFamily="34" charset="0"/>
                <a:cs typeface="Segoe UI Light" pitchFamily="34" charset="0"/>
              </a:rPr>
              <a:t>tactical need (e.g. urgent requirement from </a:t>
            </a:r>
            <a:r>
              <a:rPr lang="en-CA" sz="2000" dirty="0" smtClean="0">
                <a:latin typeface="Segoe UI Light" pitchFamily="34" charset="0"/>
                <a:cs typeface="Segoe UI Light" pitchFamily="34" charset="0"/>
              </a:rPr>
              <a:t>customer)</a:t>
            </a:r>
            <a:endParaRPr lang="en-CA"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164945876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What </a:t>
            </a:r>
            <a:r>
              <a:rPr lang="en-CA" dirty="0">
                <a:latin typeface="Segoe UI Light" pitchFamily="34" charset="0"/>
                <a:cs typeface="Segoe UI Light" pitchFamily="34" charset="0"/>
              </a:rPr>
              <a:t>does Localization Manager within a start-up focus on</a:t>
            </a:r>
            <a:r>
              <a:rPr lang="en-CA" dirty="0" smtClean="0">
                <a:latin typeface="Segoe UI Light" pitchFamily="34" charset="0"/>
                <a:cs typeface="Segoe UI Light" pitchFamily="34" charset="0"/>
              </a:rPr>
              <a:t>? (1)</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600200"/>
            <a:ext cx="10969943" cy="4648200"/>
          </a:xfrm>
        </p:spPr>
        <p:txBody>
          <a:bodyPr/>
          <a:lstStyle/>
          <a:p>
            <a:pPr lvl="0"/>
            <a:r>
              <a:rPr lang="en-CA" sz="2000" dirty="0" smtClean="0">
                <a:latin typeface="Segoe UI Light" pitchFamily="34" charset="0"/>
                <a:cs typeface="Segoe UI Light" pitchFamily="34" charset="0"/>
              </a:rPr>
              <a:t>People</a:t>
            </a:r>
            <a:r>
              <a:rPr lang="en-CA" sz="2000" dirty="0">
                <a:latin typeface="Segoe UI Light" pitchFamily="34" charset="0"/>
                <a:cs typeface="Segoe UI Light" pitchFamily="34" charset="0"/>
              </a:rPr>
              <a:t>, roles, activities in localization</a:t>
            </a:r>
          </a:p>
          <a:p>
            <a:pPr lvl="0"/>
            <a:r>
              <a:rPr lang="en-CA" sz="2000" dirty="0">
                <a:latin typeface="Segoe UI Light" pitchFamily="34" charset="0"/>
                <a:cs typeface="Segoe UI Light" pitchFamily="34" charset="0"/>
              </a:rPr>
              <a:t>Horizontal partnership and collaboration </a:t>
            </a:r>
          </a:p>
          <a:p>
            <a:pPr lvl="0"/>
            <a:r>
              <a:rPr lang="en-CA" sz="2000" dirty="0">
                <a:latin typeface="Segoe UI Light" pitchFamily="34" charset="0"/>
                <a:cs typeface="Segoe UI Light" pitchFamily="34" charset="0"/>
              </a:rPr>
              <a:t>Budget (day-to-day tactical + long term: global hiring, in country operation)</a:t>
            </a:r>
          </a:p>
          <a:p>
            <a:pPr lvl="0"/>
            <a:r>
              <a:rPr lang="en-CA" sz="2000" dirty="0">
                <a:latin typeface="Segoe UI Light" pitchFamily="34" charset="0"/>
                <a:cs typeface="Segoe UI Light" pitchFamily="34" charset="0"/>
              </a:rPr>
              <a:t>Content (what is being localized, what isn’t, where is localizable, or not-yet-localizable, content created across organization, duplication)</a:t>
            </a:r>
          </a:p>
          <a:p>
            <a:pPr lvl="0"/>
            <a:r>
              <a:rPr lang="en-CA" sz="2000" dirty="0">
                <a:latin typeface="Segoe UI Light" pitchFamily="34" charset="0"/>
                <a:cs typeface="Segoe UI Light" pitchFamily="34" charset="0"/>
              </a:rPr>
              <a:t>Localization services partners (LSPs)</a:t>
            </a:r>
          </a:p>
          <a:p>
            <a:pPr lvl="0"/>
            <a:r>
              <a:rPr lang="en-CA" sz="2000" dirty="0">
                <a:latin typeface="Segoe UI Light" pitchFamily="34" charset="0"/>
                <a:cs typeface="Segoe UI Light" pitchFamily="34" charset="0"/>
              </a:rPr>
              <a:t>Localization technologies </a:t>
            </a:r>
            <a:endParaRPr lang="en-CA" sz="2000" dirty="0" smtClean="0">
              <a:latin typeface="Segoe UI Light" pitchFamily="34" charset="0"/>
              <a:cs typeface="Segoe UI Light" pitchFamily="34" charset="0"/>
            </a:endParaRPr>
          </a:p>
          <a:p>
            <a:pPr lvl="0"/>
            <a:r>
              <a:rPr lang="en-CA" sz="2000" dirty="0" smtClean="0">
                <a:latin typeface="Segoe UI Light" pitchFamily="34" charset="0"/>
                <a:cs typeface="Segoe UI Light" pitchFamily="34" charset="0"/>
              </a:rPr>
              <a:t>Localization </a:t>
            </a:r>
            <a:r>
              <a:rPr lang="en-CA" sz="2000" dirty="0">
                <a:latin typeface="Segoe UI Light" pitchFamily="34" charset="0"/>
                <a:cs typeface="Segoe UI Light" pitchFamily="34" charset="0"/>
              </a:rPr>
              <a:t>at competitors </a:t>
            </a:r>
          </a:p>
          <a:p>
            <a:pPr lvl="0"/>
            <a:r>
              <a:rPr lang="en-CA" sz="2000" dirty="0">
                <a:latin typeface="Segoe UI Light" pitchFamily="34" charset="0"/>
                <a:cs typeface="Segoe UI Light" pitchFamily="34" charset="0"/>
              </a:rPr>
              <a:t>Plan to scale localization for exit: growth, merger, acquisition </a:t>
            </a:r>
          </a:p>
          <a:p>
            <a:pPr lvl="0"/>
            <a:r>
              <a:rPr lang="en-CA" sz="2000" dirty="0">
                <a:latin typeface="Segoe UI Light" pitchFamily="34" charset="0"/>
                <a:cs typeface="Segoe UI Light" pitchFamily="34" charset="0"/>
              </a:rPr>
              <a:t>Balance the counter-argument: “building scalability into start-up early is a sign of start-up’s coming death”</a:t>
            </a:r>
          </a:p>
          <a:p>
            <a:pPr lvl="0"/>
            <a:r>
              <a:rPr lang="en-CA" sz="2000" dirty="0">
                <a:latin typeface="Segoe UI Light" pitchFamily="34" charset="0"/>
                <a:cs typeface="Segoe UI Light" pitchFamily="34" charset="0"/>
              </a:rPr>
              <a:t>Pin your organization on the LMM (Localization Maturity Model</a:t>
            </a:r>
            <a:r>
              <a:rPr lang="en-CA" sz="2000" dirty="0" smtClean="0">
                <a:latin typeface="Segoe UI Light" pitchFamily="34" charset="0"/>
                <a:cs typeface="Segoe UI Light" pitchFamily="34" charset="0"/>
              </a:rPr>
              <a:t>)</a:t>
            </a:r>
            <a:endParaRPr lang="en-CA" sz="2000" dirty="0">
              <a:latin typeface="Segoe UI Light" pitchFamily="34" charset="0"/>
              <a:cs typeface="Segoe UI Light" pitchFamily="34" charset="0"/>
            </a:endParaRPr>
          </a:p>
          <a:p>
            <a:pPr marL="0" indent="0">
              <a:buNone/>
            </a:pP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61539263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What </a:t>
            </a:r>
            <a:r>
              <a:rPr lang="en-CA" dirty="0">
                <a:latin typeface="Segoe UI Light" pitchFamily="34" charset="0"/>
                <a:cs typeface="Segoe UI Light" pitchFamily="34" charset="0"/>
              </a:rPr>
              <a:t>does Localization Manager within a start-up focus on</a:t>
            </a:r>
            <a:r>
              <a:rPr lang="en-CA" dirty="0" smtClean="0">
                <a:latin typeface="Segoe UI Light" pitchFamily="34" charset="0"/>
                <a:cs typeface="Segoe UI Light" pitchFamily="34" charset="0"/>
              </a:rPr>
              <a:t>? (2)</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600200"/>
            <a:ext cx="10969943" cy="4648200"/>
          </a:xfrm>
        </p:spPr>
        <p:txBody>
          <a:bodyPr/>
          <a:lstStyle/>
          <a:p>
            <a:pPr lvl="0"/>
            <a:r>
              <a:rPr lang="en-CA" sz="2000" dirty="0" smtClean="0">
                <a:latin typeface="Segoe UI Light" pitchFamily="34" charset="0"/>
                <a:cs typeface="Segoe UI Light" pitchFamily="34" charset="0"/>
              </a:rPr>
              <a:t>Create </a:t>
            </a:r>
            <a:r>
              <a:rPr lang="en-CA" sz="2000" dirty="0">
                <a:latin typeface="Segoe UI Light" pitchFamily="34" charset="0"/>
                <a:cs typeface="Segoe UI Light" pitchFamily="34" charset="0"/>
              </a:rPr>
              <a:t>&amp; maintain roadmap: </a:t>
            </a:r>
          </a:p>
          <a:p>
            <a:pPr lvl="1"/>
            <a:r>
              <a:rPr lang="en-CA" sz="2000" dirty="0">
                <a:latin typeface="Segoe UI Light" pitchFamily="34" charset="0"/>
                <a:cs typeface="Segoe UI Light" pitchFamily="34" charset="0"/>
              </a:rPr>
              <a:t>software i18n (milestones, effort sizing)</a:t>
            </a:r>
          </a:p>
          <a:p>
            <a:pPr lvl="1"/>
            <a:r>
              <a:rPr lang="en-CA" sz="2000" dirty="0">
                <a:latin typeface="Segoe UI Light" pitchFamily="34" charset="0"/>
                <a:cs typeface="Segoe UI Light" pitchFamily="34" charset="0"/>
              </a:rPr>
              <a:t>language release (tiers, timing, alignment with marketing and sales strategy)</a:t>
            </a:r>
          </a:p>
          <a:p>
            <a:pPr lvl="1"/>
            <a:r>
              <a:rPr lang="en-CA" sz="2000" dirty="0">
                <a:latin typeface="Segoe UI Light" pitchFamily="34" charset="0"/>
                <a:cs typeface="Segoe UI Light" pitchFamily="34" charset="0"/>
              </a:rPr>
              <a:t>path along LMM (basic milestones, timing</a:t>
            </a:r>
            <a:r>
              <a:rPr lang="en-CA" sz="2000" dirty="0" smtClean="0">
                <a:latin typeface="Segoe UI Light" pitchFamily="34" charset="0"/>
                <a:cs typeface="Segoe UI Light" pitchFamily="34" charset="0"/>
              </a:rPr>
              <a:t>)</a:t>
            </a:r>
          </a:p>
          <a:p>
            <a:pPr marL="457181" lvl="1" indent="0">
              <a:buNone/>
            </a:pPr>
            <a:endParaRPr lang="en-CA" sz="2000" dirty="0">
              <a:latin typeface="Segoe UI Light" pitchFamily="34" charset="0"/>
              <a:cs typeface="Segoe UI Light" pitchFamily="34" charset="0"/>
            </a:endParaRPr>
          </a:p>
          <a:p>
            <a:pPr lvl="0"/>
            <a:r>
              <a:rPr lang="en-CA" sz="2000" dirty="0" smtClean="0">
                <a:latin typeface="Segoe UI Light" pitchFamily="34" charset="0"/>
                <a:cs typeface="Segoe UI Light" pitchFamily="34" charset="0"/>
              </a:rPr>
              <a:t>International </a:t>
            </a:r>
            <a:r>
              <a:rPr lang="en-CA" sz="2000" dirty="0">
                <a:latin typeface="Segoe UI Light" pitchFamily="34" charset="0"/>
                <a:cs typeface="Segoe UI Light" pitchFamily="34" charset="0"/>
              </a:rPr>
              <a:t>strategy: countries, go-to-market, expansion of start-up team headcount globally.</a:t>
            </a:r>
          </a:p>
          <a:p>
            <a:pPr marL="0" indent="0">
              <a:buNone/>
            </a:pPr>
            <a:endParaRPr lang="en-CA" sz="2000" dirty="0">
              <a:latin typeface="Segoe UI Light" pitchFamily="34" charset="0"/>
              <a:cs typeface="Segoe UI Light" pitchFamily="34" charset="0"/>
            </a:endParaRPr>
          </a:p>
          <a:p>
            <a:r>
              <a:rPr lang="en-CA" sz="2000" dirty="0" smtClean="0">
                <a:latin typeface="Segoe UI Light" pitchFamily="34" charset="0"/>
                <a:cs typeface="Segoe UI Light" pitchFamily="34" charset="0"/>
              </a:rPr>
              <a:t>Marry Localization </a:t>
            </a:r>
            <a:r>
              <a:rPr lang="en-CA" sz="2000" smtClean="0">
                <a:latin typeface="Segoe UI Light" pitchFamily="34" charset="0"/>
                <a:cs typeface="Segoe UI Light" pitchFamily="34" charset="0"/>
              </a:rPr>
              <a:t>and Agile.</a:t>
            </a: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243585465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smtClean="0">
                <a:latin typeface="Segoe UI Light" pitchFamily="34" charset="0"/>
                <a:cs typeface="Segoe UI Light" pitchFamily="34" charset="0"/>
              </a:rPr>
              <a:t>Introduction </a:t>
            </a:r>
            <a:r>
              <a:rPr lang="en-US" dirty="0">
                <a:latin typeface="Segoe UI Light" pitchFamily="34" charset="0"/>
                <a:cs typeface="Segoe UI Light" pitchFamily="34" charset="0"/>
              </a:rPr>
              <a:t>for </a:t>
            </a:r>
            <a:r>
              <a:rPr lang="en-US" dirty="0" err="1">
                <a:latin typeface="Segoe UI Light" pitchFamily="34" charset="0"/>
                <a:cs typeface="Segoe UI Light" pitchFamily="34" charset="0"/>
              </a:rPr>
              <a:t>LMM</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156599496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Culture is Everywhere</a:t>
            </a:r>
          </a:p>
        </p:txBody>
      </p:sp>
      <p:sp>
        <p:nvSpPr>
          <p:cNvPr id="37891" name="Rectangle 3"/>
          <p:cNvSpPr>
            <a:spLocks noGrp="1" noChangeArrowheads="1"/>
          </p:cNvSpPr>
          <p:nvPr>
            <p:ph type="body" idx="4294967295"/>
          </p:nvPr>
        </p:nvSpPr>
        <p:spPr/>
        <p:txBody>
          <a:bodyPr/>
          <a:lstStyle/>
          <a:p>
            <a:pPr>
              <a:buFont typeface="Arial" charset="0"/>
              <a:buNone/>
            </a:pPr>
            <a:r>
              <a:rPr lang="en-US" sz="2400" dirty="0">
                <a:latin typeface="Segoe UI Light" pitchFamily="34" charset="0"/>
                <a:cs typeface="Segoe UI Light" pitchFamily="34" charset="0"/>
              </a:rPr>
              <a:t>  </a:t>
            </a:r>
          </a:p>
          <a:p>
            <a:pPr>
              <a:buFont typeface="Arial" charset="0"/>
              <a:buNone/>
            </a:pPr>
            <a:r>
              <a:rPr lang="en-US" sz="2400" dirty="0">
                <a:latin typeface="Segoe UI Light" pitchFamily="34" charset="0"/>
                <a:cs typeface="Segoe UI Light" pitchFamily="34" charset="0"/>
              </a:rPr>
              <a:t>    “If I'm selling to you, I speak your language. </a:t>
            </a:r>
          </a:p>
          <a:p>
            <a:pPr>
              <a:buFont typeface="Arial" charset="0"/>
              <a:buNone/>
            </a:pPr>
            <a:r>
              <a:rPr lang="en-US" sz="2400" dirty="0">
                <a:latin typeface="Segoe UI Light" pitchFamily="34" charset="0"/>
                <a:cs typeface="Segoe UI Light" pitchFamily="34" charset="0"/>
              </a:rPr>
              <a:t>	If I'm buying, </a:t>
            </a:r>
            <a:r>
              <a:rPr lang="en-US" sz="2400" dirty="0" err="1">
                <a:latin typeface="Segoe UI Light" pitchFamily="34" charset="0"/>
                <a:cs typeface="Segoe UI Light" pitchFamily="34" charset="0"/>
              </a:rPr>
              <a:t>dann</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müssen</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Sie</a:t>
            </a:r>
            <a:r>
              <a:rPr lang="en-US" sz="2400" dirty="0">
                <a:latin typeface="Segoe UI Light" pitchFamily="34" charset="0"/>
                <a:cs typeface="Segoe UI Light" pitchFamily="34" charset="0"/>
              </a:rPr>
              <a:t> Deutsch </a:t>
            </a:r>
            <a:r>
              <a:rPr lang="en-US" sz="2400" dirty="0" err="1">
                <a:latin typeface="Segoe UI Light" pitchFamily="34" charset="0"/>
                <a:cs typeface="Segoe UI Light" pitchFamily="34" charset="0"/>
              </a:rPr>
              <a:t>sprechen</a:t>
            </a:r>
            <a:r>
              <a:rPr lang="en-US" sz="2400" dirty="0">
                <a:latin typeface="Segoe UI Light" pitchFamily="34" charset="0"/>
                <a:cs typeface="Segoe UI Light" pitchFamily="34" charset="0"/>
              </a:rPr>
              <a:t> (then you must speak German)”</a:t>
            </a:r>
          </a:p>
          <a:p>
            <a:pPr>
              <a:buFont typeface="Arial" charset="0"/>
              <a:buNone/>
            </a:pPr>
            <a:r>
              <a:rPr lang="en-US" sz="2400" dirty="0">
                <a:latin typeface="Segoe UI Light" pitchFamily="34" charset="0"/>
                <a:cs typeface="Segoe UI Light" pitchFamily="34" charset="0"/>
              </a:rPr>
              <a:t>					Willy Brandt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4294967295"/>
          </p:nvPr>
        </p:nvSpPr>
        <p:spPr>
          <a:xfrm>
            <a:off x="609441" y="1371600"/>
            <a:ext cx="10969943" cy="2209794"/>
          </a:xfrm>
        </p:spPr>
        <p:txBody>
          <a:bodyPr/>
          <a:lstStyle/>
          <a:p>
            <a:pPr marL="0" indent="0">
              <a:buNone/>
            </a:pP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2" y="32406"/>
            <a:ext cx="9829800" cy="6825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82155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Localization Maturity Model</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371600"/>
            <a:ext cx="10969943" cy="4800600"/>
          </a:xfrm>
        </p:spPr>
        <p:txBody>
          <a:bodyPr/>
          <a:lstStyle/>
          <a:p>
            <a:pPr marL="0" indent="0">
              <a:buNone/>
            </a:pPr>
            <a:r>
              <a:rPr lang="en-US" sz="2000" dirty="0" smtClean="0">
                <a:latin typeface="Segoe UI Light" pitchFamily="34" charset="0"/>
                <a:cs typeface="Segoe UI Light" pitchFamily="34" charset="0"/>
              </a:rPr>
              <a:t>Conceptualized by Common Sense Advisory (</a:t>
            </a:r>
            <a:r>
              <a:rPr lang="en-US" sz="2000" dirty="0" smtClean="0">
                <a:latin typeface="Segoe UI Light" pitchFamily="34" charset="0"/>
                <a:cs typeface="Segoe UI Light" pitchFamily="34" charset="0"/>
                <a:hlinkClick r:id="rId3"/>
              </a:rPr>
              <a:t>www.commonsenseadvisory.com</a:t>
            </a:r>
            <a:r>
              <a:rPr lang="en-US" sz="2000" dirty="0" smtClean="0">
                <a:latin typeface="Segoe UI Light" pitchFamily="34" charset="0"/>
                <a:cs typeface="Segoe UI Light" pitchFamily="34" charset="0"/>
              </a:rPr>
              <a:t>) </a:t>
            </a:r>
          </a:p>
          <a:p>
            <a:pPr marL="0" indent="0">
              <a:buNone/>
            </a:pPr>
            <a:endParaRPr lang="en-US" sz="2000" dirty="0">
              <a:latin typeface="Segoe UI Light" pitchFamily="34" charset="0"/>
            </a:endParaRPr>
          </a:p>
          <a:p>
            <a:pPr marL="0" indent="0">
              <a:buNone/>
            </a:pPr>
            <a:r>
              <a:rPr lang="en-US" sz="2000" dirty="0">
                <a:latin typeface="Segoe UI Light" pitchFamily="34" charset="0"/>
                <a:cs typeface="Segoe UI Light" pitchFamily="34" charset="0"/>
              </a:rPr>
              <a:t>Capability maturity model integration (CMMI) applied to the </a:t>
            </a:r>
            <a:r>
              <a:rPr lang="en-CA" sz="2000" dirty="0">
                <a:latin typeface="Segoe UI Light" pitchFamily="34" charset="0"/>
                <a:cs typeface="Segoe UI Light" pitchFamily="34" charset="0"/>
              </a:rPr>
              <a:t>practice of localization</a:t>
            </a:r>
          </a:p>
          <a:p>
            <a:pPr marL="0" indent="0">
              <a:buNone/>
            </a:pPr>
            <a:endParaRPr lang="en-US" sz="2000" dirty="0" smtClean="0">
              <a:latin typeface="Segoe UI Light" pitchFamily="34" charset="0"/>
              <a:cs typeface="Segoe UI Light" pitchFamily="34" charset="0"/>
            </a:endParaRPr>
          </a:p>
          <a:p>
            <a:pPr marL="0" indent="0">
              <a:buNone/>
            </a:pPr>
            <a:r>
              <a:rPr lang="en-US" sz="2000" dirty="0">
                <a:latin typeface="Segoe UI Light" pitchFamily="34" charset="0"/>
                <a:cs typeface="Segoe UI Light" pitchFamily="34" charset="0"/>
              </a:rPr>
              <a:t>Companies move through the various levels of </a:t>
            </a:r>
            <a:r>
              <a:rPr lang="en-CA" sz="2000" dirty="0">
                <a:latin typeface="Segoe UI Light" pitchFamily="34" charset="0"/>
                <a:cs typeface="Segoe UI Light" pitchFamily="34" charset="0"/>
              </a:rPr>
              <a:t>localization </a:t>
            </a:r>
            <a:r>
              <a:rPr lang="en-CA" sz="2000" dirty="0" smtClean="0">
                <a:latin typeface="Segoe UI Light" pitchFamily="34" charset="0"/>
                <a:cs typeface="Segoe UI Light" pitchFamily="34" charset="0"/>
              </a:rPr>
              <a:t>maturity:</a:t>
            </a:r>
            <a:endParaRPr lang="en-US" sz="2000" dirty="0">
              <a:latin typeface="Segoe UI Light" pitchFamily="34" charset="0"/>
              <a:cs typeface="Segoe UI Light" pitchFamily="34" charset="0"/>
            </a:endParaRPr>
          </a:p>
          <a:p>
            <a:r>
              <a:rPr lang="en-US" sz="2000" b="1" dirty="0" smtClean="0">
                <a:latin typeface="Segoe UI Light" pitchFamily="34" charset="0"/>
                <a:cs typeface="Segoe UI Light" pitchFamily="34" charset="0"/>
              </a:rPr>
              <a:t>Reactive</a:t>
            </a:r>
            <a:r>
              <a:rPr lang="en-US" sz="2000" dirty="0" smtClean="0">
                <a:latin typeface="Segoe UI Light" pitchFamily="34" charset="0"/>
                <a:cs typeface="Segoe UI Light" pitchFamily="34" charset="0"/>
              </a:rPr>
              <a:t>: ad hoc, few processes</a:t>
            </a:r>
          </a:p>
          <a:p>
            <a:r>
              <a:rPr lang="en-US" sz="2000" b="1" dirty="0" smtClean="0">
                <a:latin typeface="Segoe UI Light" pitchFamily="34" charset="0"/>
                <a:cs typeface="Segoe UI Light" pitchFamily="34" charset="0"/>
              </a:rPr>
              <a:t>Repeatable</a:t>
            </a:r>
            <a:r>
              <a:rPr lang="en-US" sz="2000" dirty="0" smtClean="0">
                <a:latin typeface="Segoe UI Light" pitchFamily="34" charset="0"/>
                <a:cs typeface="Segoe UI Light" pitchFamily="34" charset="0"/>
              </a:rPr>
              <a:t>: discovery phase, basic project management</a:t>
            </a:r>
          </a:p>
          <a:p>
            <a:r>
              <a:rPr lang="en-US" sz="2000" b="1" dirty="0" smtClean="0">
                <a:latin typeface="Segoe UI Light" pitchFamily="34" charset="0"/>
                <a:cs typeface="Segoe UI Light" pitchFamily="34" charset="0"/>
              </a:rPr>
              <a:t>Managed</a:t>
            </a:r>
            <a:r>
              <a:rPr lang="en-US" sz="2000" dirty="0" smtClean="0">
                <a:latin typeface="Segoe UI Light" pitchFamily="34" charset="0"/>
                <a:cs typeface="Segoe UI Light" pitchFamily="34" charset="0"/>
              </a:rPr>
              <a:t>: centralization</a:t>
            </a:r>
          </a:p>
          <a:p>
            <a:r>
              <a:rPr lang="en-US" sz="2000" b="1" dirty="0" smtClean="0">
                <a:latin typeface="Segoe UI Light" pitchFamily="34" charset="0"/>
                <a:cs typeface="Segoe UI Light" pitchFamily="34" charset="0"/>
              </a:rPr>
              <a:t>Optimized</a:t>
            </a:r>
            <a:r>
              <a:rPr lang="en-US" sz="2000" dirty="0" smtClean="0">
                <a:latin typeface="Segoe UI Light" pitchFamily="34" charset="0"/>
                <a:cs typeface="Segoe UI Light" pitchFamily="34" charset="0"/>
              </a:rPr>
              <a:t>: collecting metrics, content management</a:t>
            </a:r>
          </a:p>
          <a:p>
            <a:r>
              <a:rPr lang="en-US" sz="2000" b="1" dirty="0" smtClean="0">
                <a:latin typeface="Segoe UI Light" pitchFamily="34" charset="0"/>
                <a:cs typeface="Segoe UI Light" pitchFamily="34" charset="0"/>
              </a:rPr>
              <a:t>Transparent</a:t>
            </a:r>
            <a:r>
              <a:rPr lang="en-US" sz="2000" dirty="0" smtClean="0">
                <a:latin typeface="Segoe UI Light" pitchFamily="34" charset="0"/>
                <a:cs typeface="Segoe UI Light" pitchFamily="34" charset="0"/>
              </a:rPr>
              <a:t>: L10n is part of code and content lifecycle</a:t>
            </a: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25367929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a:latin typeface="Segoe UI Light" pitchFamily="34" charset="0"/>
                <a:cs typeface="Segoe UI Light" pitchFamily="34" charset="0"/>
              </a:rPr>
              <a:t>Introduction to </a:t>
            </a:r>
            <a:r>
              <a:rPr lang="en-US" dirty="0" smtClean="0">
                <a:latin typeface="Segoe UI Light" pitchFamily="34" charset="0"/>
                <a:cs typeface="Segoe UI Light" pitchFamily="34" charset="0"/>
              </a:rPr>
              <a:t>l10n</a:t>
            </a:r>
            <a:br>
              <a:rPr lang="en-US" dirty="0" smtClean="0">
                <a:latin typeface="Segoe UI Light" pitchFamily="34" charset="0"/>
                <a:cs typeface="Segoe UI Light" pitchFamily="34" charset="0"/>
              </a:rPr>
            </a:br>
            <a:r>
              <a:rPr lang="en-US" sz="2000" i="1" dirty="0" smtClean="0">
                <a:latin typeface="Segoe UI Light" pitchFamily="34" charset="0"/>
                <a:cs typeface="Segoe UI Light" pitchFamily="34" charset="0"/>
              </a:rPr>
              <a:t>(a very short one…)</a:t>
            </a:r>
            <a:endParaRPr lang="en-US" i="1"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812" y="2471246"/>
            <a:ext cx="4223799" cy="2923877"/>
          </a:xfrm>
          <a:prstGeom prst="rect">
            <a:avLst/>
          </a:prstGeom>
        </p:spPr>
        <p:txBody>
          <a:bodyPr wrap="square">
            <a:spAutoFit/>
          </a:bodyPr>
          <a:lstStyle/>
          <a:p>
            <a:r>
              <a:rPr lang="en-CA" sz="1600" b="1" dirty="0">
                <a:latin typeface="Segoe UI Light" panose="020B0502040204020203" pitchFamily="34" charset="0"/>
                <a:cs typeface="Segoe UI Light" panose="020B0502040204020203" pitchFamily="34" charset="0"/>
              </a:rPr>
              <a:t>Technologies</a:t>
            </a:r>
          </a:p>
          <a:p>
            <a:endParaRPr lang="en-CA" sz="1400" dirty="0">
              <a:latin typeface="Segoe UI Light" panose="020B0502040204020203" pitchFamily="34" charset="0"/>
              <a:cs typeface="Segoe UI Light" panose="020B0502040204020203" pitchFamily="34" charset="0"/>
            </a:endParaRPr>
          </a:p>
          <a:p>
            <a:r>
              <a:rPr lang="en-CA" sz="1400" dirty="0">
                <a:latin typeface="Segoe UI Light" panose="020B0502040204020203" pitchFamily="34" charset="0"/>
                <a:cs typeface="Segoe UI Light" panose="020B0502040204020203" pitchFamily="34" charset="0"/>
              </a:rPr>
              <a:t>authoring</a:t>
            </a:r>
          </a:p>
          <a:p>
            <a:r>
              <a:rPr lang="en-CA" sz="1400" dirty="0">
                <a:latin typeface="Segoe UI Light" panose="020B0502040204020203" pitchFamily="34" charset="0"/>
                <a:cs typeface="Segoe UI Light" panose="020B0502040204020203" pitchFamily="34" charset="0"/>
              </a:rPr>
              <a:t>content management</a:t>
            </a:r>
          </a:p>
          <a:p>
            <a:r>
              <a:rPr lang="en-CA" sz="1400" dirty="0">
                <a:latin typeface="Segoe UI Light" panose="020B0502040204020203" pitchFamily="34" charset="0"/>
                <a:cs typeface="Segoe UI Light" panose="020B0502040204020203" pitchFamily="34" charset="0"/>
              </a:rPr>
              <a:t>translation memory</a:t>
            </a:r>
          </a:p>
          <a:p>
            <a:r>
              <a:rPr lang="en-CA" sz="1400" dirty="0">
                <a:latin typeface="Segoe UI Light" panose="020B0502040204020203" pitchFamily="34" charset="0"/>
                <a:cs typeface="Segoe UI Light" panose="020B0502040204020203" pitchFamily="34" charset="0"/>
              </a:rPr>
              <a:t>terminology management system</a:t>
            </a:r>
          </a:p>
          <a:p>
            <a:r>
              <a:rPr lang="en-CA" sz="1400" dirty="0">
                <a:latin typeface="Segoe UI Light" panose="020B0502040204020203" pitchFamily="34" charset="0"/>
                <a:cs typeface="Segoe UI Light" panose="020B0502040204020203" pitchFamily="34" charset="0"/>
              </a:rPr>
              <a:t>translation management system</a:t>
            </a:r>
          </a:p>
          <a:p>
            <a:r>
              <a:rPr lang="en-CA" sz="1400" dirty="0">
                <a:latin typeface="Segoe UI Light" panose="020B0502040204020203" pitchFamily="34" charset="0"/>
                <a:cs typeface="Segoe UI Light" panose="020B0502040204020203" pitchFamily="34" charset="0"/>
              </a:rPr>
              <a:t>workflow management system</a:t>
            </a:r>
          </a:p>
          <a:p>
            <a:r>
              <a:rPr lang="en-CA" sz="1400" dirty="0">
                <a:latin typeface="Segoe UI Light" panose="020B0502040204020203" pitchFamily="34" charset="0"/>
                <a:cs typeface="Segoe UI Light" panose="020B0502040204020203" pitchFamily="34" charset="0"/>
              </a:rPr>
              <a:t>machine translation</a:t>
            </a:r>
          </a:p>
          <a:p>
            <a:r>
              <a:rPr lang="en-CA" sz="1400" dirty="0">
                <a:latin typeface="Segoe UI Light" panose="020B0502040204020203" pitchFamily="34" charset="0"/>
                <a:cs typeface="Segoe UI Light" panose="020B0502040204020203" pitchFamily="34" charset="0"/>
              </a:rPr>
              <a:t>visual localization</a:t>
            </a:r>
          </a:p>
          <a:p>
            <a:r>
              <a:rPr lang="en-CA" sz="1400" dirty="0">
                <a:latin typeface="Segoe UI Light" panose="020B0502040204020203" pitchFamily="34" charset="0"/>
                <a:cs typeface="Segoe UI Light" panose="020B0502040204020203" pitchFamily="34" charset="0"/>
              </a:rPr>
              <a:t>testing, QA, issue tracking systems</a:t>
            </a:r>
          </a:p>
          <a:p>
            <a:r>
              <a:rPr lang="en-CA" sz="1400" dirty="0">
                <a:latin typeface="Segoe UI Light" panose="020B0502040204020203" pitchFamily="34" charset="0"/>
                <a:cs typeface="Segoe UI Light" panose="020B0502040204020203" pitchFamily="34" charset="0"/>
              </a:rPr>
              <a:t> </a:t>
            </a:r>
          </a:p>
          <a:p>
            <a:r>
              <a:rPr lang="en-CA" sz="1400" dirty="0">
                <a:latin typeface="Segoe UI Light" panose="020B0502040204020203" pitchFamily="34" charset="0"/>
                <a:cs typeface="Segoe UI Light" panose="020B0502040204020203" pitchFamily="34" charset="0"/>
              </a:rPr>
              <a:t> </a:t>
            </a:r>
          </a:p>
        </p:txBody>
      </p:sp>
      <p:sp>
        <p:nvSpPr>
          <p:cNvPr id="5" name="Rectangle 4"/>
          <p:cNvSpPr/>
          <p:nvPr/>
        </p:nvSpPr>
        <p:spPr>
          <a:xfrm>
            <a:off x="3489530" y="320007"/>
            <a:ext cx="5805282" cy="3139321"/>
          </a:xfrm>
          <a:prstGeom prst="rect">
            <a:avLst/>
          </a:prstGeom>
        </p:spPr>
        <p:txBody>
          <a:bodyPr wrap="square">
            <a:spAutoFit/>
          </a:bodyPr>
          <a:lstStyle/>
          <a:p>
            <a:r>
              <a:rPr lang="en-CA" sz="1600" b="1" dirty="0">
                <a:latin typeface="Segoe UI Light" panose="020B0502040204020203" pitchFamily="34" charset="0"/>
                <a:cs typeface="Segoe UI Light" panose="020B0502040204020203" pitchFamily="34" charset="0"/>
              </a:rPr>
              <a:t>People </a:t>
            </a:r>
          </a:p>
          <a:p>
            <a:endParaRPr lang="en-CA" sz="1400" b="1" dirty="0">
              <a:latin typeface="Segoe UI Light" panose="020B0502040204020203" pitchFamily="34" charset="0"/>
              <a:cs typeface="Segoe UI Light" panose="020B0502040204020203" pitchFamily="34" charset="0"/>
            </a:endParaRPr>
          </a:p>
          <a:p>
            <a:r>
              <a:rPr lang="en-CA" sz="1400" dirty="0">
                <a:latin typeface="Segoe UI Light" panose="020B0502040204020203" pitchFamily="34" charset="0"/>
                <a:cs typeface="Segoe UI Light" panose="020B0502040204020203" pitchFamily="34" charset="0"/>
              </a:rPr>
              <a:t>content providers (editors, technical writers, R&amp;D teams)</a:t>
            </a:r>
          </a:p>
          <a:p>
            <a:r>
              <a:rPr lang="en-CA" sz="1400" dirty="0">
                <a:latin typeface="Segoe UI Light" panose="020B0502040204020203" pitchFamily="34" charset="0"/>
                <a:cs typeface="Segoe UI Light" panose="020B0502040204020203" pitchFamily="34" charset="0"/>
              </a:rPr>
              <a:t>localization project managers (on the buyer and vendor sides)</a:t>
            </a:r>
          </a:p>
          <a:p>
            <a:r>
              <a:rPr lang="en-CA" sz="1400" dirty="0">
                <a:latin typeface="Segoe UI Light" panose="020B0502040204020203" pitchFamily="34" charset="0"/>
                <a:cs typeface="Segoe UI Light" panose="020B0502040204020203" pitchFamily="34" charset="0"/>
              </a:rPr>
              <a:t>localization engineers (on the buyer or vendor side)</a:t>
            </a:r>
          </a:p>
          <a:p>
            <a:r>
              <a:rPr lang="en-CA" sz="1400" dirty="0">
                <a:latin typeface="Segoe UI Light" panose="020B0502040204020203" pitchFamily="34" charset="0"/>
                <a:cs typeface="Segoe UI Light" panose="020B0502040204020203" pitchFamily="34" charset="0"/>
              </a:rPr>
              <a:t>product managers, internationalization PMs and engineers</a:t>
            </a:r>
          </a:p>
          <a:p>
            <a:r>
              <a:rPr lang="en-CA" sz="1400" dirty="0">
                <a:latin typeface="Segoe UI Light" panose="020B0502040204020203" pitchFamily="34" charset="0"/>
                <a:cs typeface="Segoe UI Light" panose="020B0502040204020203" pitchFamily="34" charset="0"/>
              </a:rPr>
              <a:t>translators , reviewers , testers (in-house, freelance, LSPs, sub-contractors)</a:t>
            </a:r>
          </a:p>
          <a:p>
            <a:r>
              <a:rPr lang="en-CA" sz="1400" dirty="0">
                <a:latin typeface="Segoe UI Light" panose="020B0502040204020203" pitchFamily="34" charset="0"/>
                <a:cs typeface="Segoe UI Light" panose="020B0502040204020203" pitchFamily="34" charset="0"/>
              </a:rPr>
              <a:t>quality assurance engineers (on the buyer and vendor sides)</a:t>
            </a:r>
          </a:p>
          <a:p>
            <a:r>
              <a:rPr lang="en-US" sz="1400" dirty="0">
                <a:latin typeface="Segoe UI Light" panose="020B0502040204020203" pitchFamily="34" charset="0"/>
                <a:cs typeface="Segoe UI Light" panose="020B0502040204020203" pitchFamily="34" charset="0"/>
              </a:rPr>
              <a:t>moderated  and </a:t>
            </a:r>
            <a:r>
              <a:rPr lang="en-US" sz="1400" dirty="0" err="1">
                <a:latin typeface="Segoe UI Light" panose="020B0502040204020203" pitchFamily="34" charset="0"/>
                <a:cs typeface="Segoe UI Light" panose="020B0502040204020203" pitchFamily="34" charset="0"/>
              </a:rPr>
              <a:t>unmoderated</a:t>
            </a:r>
            <a:r>
              <a:rPr lang="en-US" sz="1400" dirty="0">
                <a:latin typeface="Segoe UI Light" panose="020B0502040204020203" pitchFamily="34" charset="0"/>
                <a:cs typeface="Segoe UI Light" panose="020B0502040204020203" pitchFamily="34" charset="0"/>
              </a:rPr>
              <a:t> </a:t>
            </a:r>
            <a:r>
              <a:rPr lang="en-US" sz="1400" dirty="0" smtClean="0">
                <a:latin typeface="Segoe UI Light" panose="020B0502040204020203" pitchFamily="34" charset="0"/>
                <a:cs typeface="Segoe UI Light" panose="020B0502040204020203" pitchFamily="34" charset="0"/>
              </a:rPr>
              <a:t>communities</a:t>
            </a:r>
          </a:p>
          <a:p>
            <a:r>
              <a:rPr lang="en-US" sz="1400" dirty="0">
                <a:latin typeface="Segoe UI Light" panose="020B0502040204020203" pitchFamily="34" charset="0"/>
                <a:cs typeface="Segoe UI Light" panose="020B0502040204020203" pitchFamily="34" charset="0"/>
              </a:rPr>
              <a:t>f</a:t>
            </a:r>
            <a:r>
              <a:rPr lang="en-US" sz="1400" dirty="0" smtClean="0">
                <a:latin typeface="Segoe UI Light" panose="020B0502040204020203" pitchFamily="34" charset="0"/>
                <a:cs typeface="Segoe UI Light" panose="020B0502040204020203" pitchFamily="34" charset="0"/>
              </a:rPr>
              <a:t>inance personnel</a:t>
            </a:r>
          </a:p>
          <a:p>
            <a:r>
              <a:rPr lang="en-US" sz="1400" dirty="0">
                <a:latin typeface="Segoe UI Light" panose="020B0502040204020203" pitchFamily="34" charset="0"/>
                <a:cs typeface="Segoe UI Light" panose="020B0502040204020203" pitchFamily="34" charset="0"/>
              </a:rPr>
              <a:t>p</a:t>
            </a:r>
            <a:r>
              <a:rPr lang="en-US" sz="1400" dirty="0" smtClean="0">
                <a:latin typeface="Segoe UI Light" panose="020B0502040204020203" pitchFamily="34" charset="0"/>
                <a:cs typeface="Segoe UI Light" panose="020B0502040204020203" pitchFamily="34" charset="0"/>
              </a:rPr>
              <a:t>rogram managers</a:t>
            </a:r>
          </a:p>
          <a:p>
            <a:r>
              <a:rPr lang="en-US" sz="1400" dirty="0">
                <a:latin typeface="Segoe UI Light" panose="020B0502040204020203" pitchFamily="34" charset="0"/>
                <a:cs typeface="Segoe UI Light" panose="020B0502040204020203" pitchFamily="34" charset="0"/>
              </a:rPr>
              <a:t>p</a:t>
            </a:r>
            <a:r>
              <a:rPr lang="en-US" sz="1400" dirty="0" smtClean="0">
                <a:latin typeface="Segoe UI Light" panose="020B0502040204020203" pitchFamily="34" charset="0"/>
                <a:cs typeface="Segoe UI Light" panose="020B0502040204020203" pitchFamily="34" charset="0"/>
              </a:rPr>
              <a:t>roduct </a:t>
            </a:r>
            <a:r>
              <a:rPr lang="en-US" sz="1400" dirty="0">
                <a:latin typeface="Segoe UI Light" panose="020B0502040204020203" pitchFamily="34" charset="0"/>
                <a:cs typeface="Segoe UI Light" panose="020B0502040204020203" pitchFamily="34" charset="0"/>
              </a:rPr>
              <a:t>marketing </a:t>
            </a:r>
            <a:r>
              <a:rPr lang="en-US" sz="1400" dirty="0" smtClean="0">
                <a:latin typeface="Segoe UI Light" panose="020B0502040204020203" pitchFamily="34" charset="0"/>
                <a:cs typeface="Segoe UI Light" panose="020B0502040204020203" pitchFamily="34" charset="0"/>
              </a:rPr>
              <a:t>managers</a:t>
            </a:r>
          </a:p>
          <a:p>
            <a:endParaRPr lang="en-CA" sz="1400" dirty="0">
              <a:latin typeface="Segoe UI Light" panose="020B0502040204020203" pitchFamily="34" charset="0"/>
              <a:cs typeface="Segoe UI Light" panose="020B0502040204020203" pitchFamily="34" charset="0"/>
            </a:endParaRPr>
          </a:p>
          <a:p>
            <a:r>
              <a:rPr lang="en-CA" sz="1400" dirty="0">
                <a:latin typeface="Segoe UI Light" panose="020B0502040204020203" pitchFamily="34" charset="0"/>
                <a:cs typeface="Segoe UI Light" panose="020B0502040204020203" pitchFamily="34" charset="0"/>
              </a:rPr>
              <a:t> </a:t>
            </a:r>
          </a:p>
        </p:txBody>
      </p:sp>
      <p:sp>
        <p:nvSpPr>
          <p:cNvPr id="6" name="Rectangle 5"/>
          <p:cNvSpPr/>
          <p:nvPr/>
        </p:nvSpPr>
        <p:spPr>
          <a:xfrm>
            <a:off x="6634498" y="3048000"/>
            <a:ext cx="5516880" cy="2923877"/>
          </a:xfrm>
          <a:prstGeom prst="rect">
            <a:avLst/>
          </a:prstGeom>
        </p:spPr>
        <p:txBody>
          <a:bodyPr wrap="square">
            <a:spAutoFit/>
          </a:bodyPr>
          <a:lstStyle/>
          <a:p>
            <a:r>
              <a:rPr lang="en-CA" sz="1600" b="1" dirty="0">
                <a:latin typeface="Segoe UI Light" panose="020B0502040204020203" pitchFamily="34" charset="0"/>
                <a:cs typeface="Segoe UI Light" panose="020B0502040204020203" pitchFamily="34" charset="0"/>
              </a:rPr>
              <a:t>Processes</a:t>
            </a:r>
          </a:p>
          <a:p>
            <a:endParaRPr lang="en-CA" sz="1400" dirty="0">
              <a:latin typeface="Segoe UI Light" panose="020B0502040204020203" pitchFamily="34" charset="0"/>
              <a:cs typeface="Segoe UI Light" panose="020B0502040204020203" pitchFamily="34" charset="0"/>
            </a:endParaRPr>
          </a:p>
          <a:p>
            <a:r>
              <a:rPr lang="en-CA" sz="1400" dirty="0">
                <a:latin typeface="Segoe UI Light" panose="020B0502040204020203" pitchFamily="34" charset="0"/>
                <a:cs typeface="Segoe UI Light" panose="020B0502040204020203" pitchFamily="34" charset="0"/>
              </a:rPr>
              <a:t>vendor selection</a:t>
            </a:r>
          </a:p>
          <a:p>
            <a:r>
              <a:rPr lang="en-CA" sz="1400" dirty="0">
                <a:latin typeface="Segoe UI Light" panose="020B0502040204020203" pitchFamily="34" charset="0"/>
                <a:cs typeface="Segoe UI Light" panose="020B0502040204020203" pitchFamily="34" charset="0"/>
              </a:rPr>
              <a:t>fetching content to be localized</a:t>
            </a:r>
          </a:p>
          <a:p>
            <a:r>
              <a:rPr lang="en-CA" sz="1400" dirty="0">
                <a:latin typeface="Segoe UI Light" panose="020B0502040204020203" pitchFamily="34" charset="0"/>
                <a:cs typeface="Segoe UI Light" panose="020B0502040204020203" pitchFamily="34" charset="0"/>
              </a:rPr>
              <a:t>preparing the content (text segmentation, resource </a:t>
            </a:r>
            <a:r>
              <a:rPr lang="en-CA" sz="1400" dirty="0" smtClean="0">
                <a:latin typeface="Segoe UI Light" panose="020B0502040204020203" pitchFamily="34" charset="0"/>
                <a:cs typeface="Segoe UI Light" panose="020B0502040204020203" pitchFamily="34" charset="0"/>
              </a:rPr>
              <a:t>extraction)</a:t>
            </a:r>
          </a:p>
          <a:p>
            <a:r>
              <a:rPr lang="en-US" sz="1400" dirty="0">
                <a:latin typeface="Segoe UI Light" pitchFamily="34" charset="0"/>
                <a:cs typeface="Segoe UI Light" pitchFamily="34" charset="0"/>
              </a:rPr>
              <a:t>p</a:t>
            </a:r>
            <a:r>
              <a:rPr lang="en-US" sz="1400" dirty="0" smtClean="0">
                <a:latin typeface="Segoe UI Light" pitchFamily="34" charset="0"/>
                <a:cs typeface="Segoe UI Light" pitchFamily="34" charset="0"/>
              </a:rPr>
              <a:t>seudo </a:t>
            </a:r>
            <a:r>
              <a:rPr lang="en-US" sz="1400" dirty="0">
                <a:latin typeface="Segoe UI Light" pitchFamily="34" charset="0"/>
                <a:cs typeface="Segoe UI Light" pitchFamily="34" charset="0"/>
              </a:rPr>
              <a:t>localization and proactive i18n QA on core code</a:t>
            </a:r>
          </a:p>
          <a:p>
            <a:r>
              <a:rPr lang="en-CA" sz="1400" dirty="0" smtClean="0">
                <a:latin typeface="Segoe UI Light" panose="020B0502040204020203" pitchFamily="34" charset="0"/>
                <a:cs typeface="Segoe UI Light" panose="020B0502040204020203" pitchFamily="34" charset="0"/>
              </a:rPr>
              <a:t>leveraging </a:t>
            </a:r>
            <a:r>
              <a:rPr lang="en-CA" sz="1400" dirty="0">
                <a:latin typeface="Segoe UI Light" panose="020B0502040204020203" pitchFamily="34" charset="0"/>
                <a:cs typeface="Segoe UI Light" panose="020B0502040204020203" pitchFamily="34" charset="0"/>
              </a:rPr>
              <a:t>content from existing translations </a:t>
            </a:r>
          </a:p>
          <a:p>
            <a:r>
              <a:rPr lang="en-CA" sz="1400" dirty="0">
                <a:latin typeface="Segoe UI Light" panose="020B0502040204020203" pitchFamily="34" charset="0"/>
                <a:cs typeface="Segoe UI Light" panose="020B0502040204020203" pitchFamily="34" charset="0"/>
              </a:rPr>
              <a:t>effort estimation, costing, approval, work assignment, delivery, billing</a:t>
            </a:r>
          </a:p>
          <a:p>
            <a:r>
              <a:rPr lang="en-CA" sz="1400" dirty="0">
                <a:latin typeface="Segoe UI Light" panose="020B0502040204020203" pitchFamily="34" charset="0"/>
                <a:cs typeface="Segoe UI Light" panose="020B0502040204020203" pitchFamily="34" charset="0"/>
              </a:rPr>
              <a:t>translation and localization</a:t>
            </a:r>
          </a:p>
          <a:p>
            <a:r>
              <a:rPr lang="en-CA" sz="1400" dirty="0">
                <a:latin typeface="Segoe UI Light" panose="020B0502040204020203" pitchFamily="34" charset="0"/>
                <a:cs typeface="Segoe UI Light" panose="020B0502040204020203" pitchFamily="34" charset="0"/>
              </a:rPr>
              <a:t>proofreading/editing/reviewing</a:t>
            </a:r>
          </a:p>
          <a:p>
            <a:r>
              <a:rPr lang="en-CA" sz="1400" dirty="0">
                <a:latin typeface="Segoe UI Light" panose="020B0502040204020203" pitchFamily="34" charset="0"/>
                <a:cs typeface="Segoe UI Light" panose="020B0502040204020203" pitchFamily="34" charset="0"/>
              </a:rPr>
              <a:t>quality metrics</a:t>
            </a:r>
          </a:p>
          <a:p>
            <a:r>
              <a:rPr lang="en-CA" sz="1400" dirty="0">
                <a:latin typeface="Segoe UI Light" panose="020B0502040204020203" pitchFamily="34" charset="0"/>
                <a:cs typeface="Segoe UI Light" panose="020B0502040204020203" pitchFamily="34" charset="0"/>
              </a:rPr>
              <a:t>testing, functional and “linguistic”</a:t>
            </a:r>
          </a:p>
          <a:p>
            <a:r>
              <a:rPr lang="en-CA" sz="1400" dirty="0">
                <a:latin typeface="Segoe UI Light" panose="020B0502040204020203" pitchFamily="34" charset="0"/>
                <a:cs typeface="Segoe UI Light" panose="020B0502040204020203" pitchFamily="34" charset="0"/>
              </a:rPr>
              <a:t>update and maintenance of linguistic </a:t>
            </a:r>
            <a:r>
              <a:rPr lang="en-CA" sz="1400" dirty="0" smtClean="0">
                <a:latin typeface="Segoe UI Light" panose="020B0502040204020203" pitchFamily="34" charset="0"/>
                <a:cs typeface="Segoe UI Light" panose="020B0502040204020203" pitchFamily="34" charset="0"/>
              </a:rPr>
              <a:t>assets</a:t>
            </a:r>
          </a:p>
        </p:txBody>
      </p:sp>
    </p:spTree>
    <p:extLst>
      <p:ext uri="{BB962C8B-B14F-4D97-AF65-F5344CB8AC3E}">
        <p14:creationId xmlns:p14="http://schemas.microsoft.com/office/powerpoint/2010/main" val="17891413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
          <p:cNvSpPr>
            <a:spLocks noGrp="1"/>
          </p:cNvSpPr>
          <p:nvPr>
            <p:ph type="title" idx="4294967295"/>
          </p:nvPr>
        </p:nvSpPr>
        <p:spPr>
          <a:xfrm>
            <a:off x="0" y="428633"/>
            <a:ext cx="12188825" cy="500063"/>
          </a:xfrm>
        </p:spPr>
        <p:txBody>
          <a:bodyPr lIns="359985"/>
          <a:lstStyle/>
          <a:p>
            <a:r>
              <a:rPr lang="en-US" dirty="0">
                <a:latin typeface="Segoe UI Light" pitchFamily="34" charset="0"/>
                <a:cs typeface="Segoe UI Light" pitchFamily="34" charset="0"/>
              </a:rPr>
              <a:t>The </a:t>
            </a:r>
            <a:r>
              <a:rPr lang="en-US" dirty="0" smtClean="0">
                <a:latin typeface="Segoe UI Light" pitchFamily="34" charset="0"/>
                <a:cs typeface="Segoe UI Light" pitchFamily="34" charset="0"/>
              </a:rPr>
              <a:t>(Traditional) </a:t>
            </a:r>
            <a:r>
              <a:rPr lang="en-US" dirty="0">
                <a:latin typeface="Segoe UI Light" pitchFamily="34" charset="0"/>
                <a:cs typeface="Segoe UI Light" pitchFamily="34" charset="0"/>
              </a:rPr>
              <a:t>Process</a:t>
            </a:r>
          </a:p>
        </p:txBody>
      </p:sp>
      <p:grpSp>
        <p:nvGrpSpPr>
          <p:cNvPr id="65539" name="Group 11"/>
          <p:cNvGrpSpPr>
            <a:grpSpLocks/>
          </p:cNvGrpSpPr>
          <p:nvPr/>
        </p:nvGrpSpPr>
        <p:grpSpPr bwMode="auto">
          <a:xfrm>
            <a:off x="1670410" y="1246463"/>
            <a:ext cx="9300802" cy="5368927"/>
            <a:chOff x="204" y="436"/>
            <a:chExt cx="5556" cy="3382"/>
          </a:xfrm>
        </p:grpSpPr>
        <p:sp>
          <p:nvSpPr>
            <p:cNvPr id="65540" name="Text Box 12"/>
            <p:cNvSpPr txBox="1">
              <a:spLocks noChangeArrowheads="1"/>
            </p:cNvSpPr>
            <p:nvPr/>
          </p:nvSpPr>
          <p:spPr bwMode="auto">
            <a:xfrm>
              <a:off x="5171" y="2069"/>
              <a:ext cx="5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Translating</a:t>
              </a:r>
            </a:p>
          </p:txBody>
        </p:sp>
        <p:sp>
          <p:nvSpPr>
            <p:cNvPr id="65541" name="Text Box 13"/>
            <p:cNvSpPr txBox="1">
              <a:spLocks noChangeArrowheads="1"/>
            </p:cNvSpPr>
            <p:nvPr/>
          </p:nvSpPr>
          <p:spPr bwMode="auto">
            <a:xfrm>
              <a:off x="1338" y="2387"/>
              <a:ext cx="81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500">
                  <a:cs typeface="Arial" charset="0"/>
                </a:rPr>
                <a:t>Content </a:t>
              </a:r>
            </a:p>
            <a:p>
              <a:pPr algn="ctr" eaLnBrk="1" hangingPunct="1"/>
              <a:r>
                <a:rPr lang="en-US" sz="1500">
                  <a:cs typeface="Arial" charset="0"/>
                </a:rPr>
                <a:t>Repository</a:t>
              </a:r>
            </a:p>
          </p:txBody>
        </p:sp>
        <p:sp>
          <p:nvSpPr>
            <p:cNvPr id="65542" name="AutoShape 14"/>
            <p:cNvSpPr>
              <a:spLocks noChangeArrowheads="1"/>
            </p:cNvSpPr>
            <p:nvPr/>
          </p:nvSpPr>
          <p:spPr bwMode="auto">
            <a:xfrm>
              <a:off x="1564" y="1825"/>
              <a:ext cx="363" cy="544"/>
            </a:xfrm>
            <a:prstGeom prst="can">
              <a:avLst>
                <a:gd name="adj" fmla="val 37466"/>
              </a:avLst>
            </a:prstGeom>
            <a:solidFill>
              <a:schemeClr val="accent1"/>
            </a:solidFill>
            <a:ln w="9525">
              <a:solidFill>
                <a:schemeClr val="tx1"/>
              </a:solidFill>
              <a:round/>
              <a:headEnd/>
              <a:tailEnd/>
            </a:ln>
          </p:spPr>
          <p:txBody>
            <a:bodyPr wrap="none" anchor="ctr"/>
            <a:lstStyle/>
            <a:p>
              <a:pPr algn="r" rtl="1"/>
              <a:endParaRPr lang="de-DE">
                <a:cs typeface="Arial" charset="0"/>
              </a:endParaRPr>
            </a:p>
          </p:txBody>
        </p:sp>
        <p:sp>
          <p:nvSpPr>
            <p:cNvPr id="65543" name="AutoShape 15"/>
            <p:cNvSpPr>
              <a:spLocks noChangeArrowheads="1"/>
            </p:cNvSpPr>
            <p:nvPr/>
          </p:nvSpPr>
          <p:spPr bwMode="auto">
            <a:xfrm rot="-1059008">
              <a:off x="1927" y="1779"/>
              <a:ext cx="859" cy="91"/>
            </a:xfrm>
            <a:prstGeom prst="notchedRightArrow">
              <a:avLst>
                <a:gd name="adj1" fmla="val 50000"/>
                <a:gd name="adj2" fmla="val 235989"/>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44" name="AutoShape 16"/>
            <p:cNvSpPr>
              <a:spLocks noChangeArrowheads="1"/>
            </p:cNvSpPr>
            <p:nvPr/>
          </p:nvSpPr>
          <p:spPr bwMode="auto">
            <a:xfrm rot="-9840205">
              <a:off x="1881" y="2414"/>
              <a:ext cx="859" cy="91"/>
            </a:xfrm>
            <a:prstGeom prst="notchedRightArrow">
              <a:avLst>
                <a:gd name="adj1" fmla="val 50000"/>
                <a:gd name="adj2" fmla="val 235989"/>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45" name="Text Box 17"/>
            <p:cNvSpPr txBox="1">
              <a:spLocks noChangeArrowheads="1"/>
            </p:cNvSpPr>
            <p:nvPr/>
          </p:nvSpPr>
          <p:spPr bwMode="auto">
            <a:xfrm>
              <a:off x="3424" y="572"/>
              <a:ext cx="7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Leveraging</a:t>
              </a:r>
            </a:p>
          </p:txBody>
        </p:sp>
        <p:sp>
          <p:nvSpPr>
            <p:cNvPr id="65546" name="Text Box 18"/>
            <p:cNvSpPr txBox="1">
              <a:spLocks noChangeArrowheads="1"/>
            </p:cNvSpPr>
            <p:nvPr/>
          </p:nvSpPr>
          <p:spPr bwMode="auto">
            <a:xfrm>
              <a:off x="4622" y="981"/>
              <a:ext cx="107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Effort assessment</a:t>
              </a:r>
            </a:p>
          </p:txBody>
        </p:sp>
        <p:sp>
          <p:nvSpPr>
            <p:cNvPr id="65547" name="AutoShape 19"/>
            <p:cNvSpPr>
              <a:spLocks noChangeArrowheads="1"/>
            </p:cNvSpPr>
            <p:nvPr/>
          </p:nvSpPr>
          <p:spPr bwMode="auto">
            <a:xfrm rot="10800000">
              <a:off x="2653" y="873"/>
              <a:ext cx="2540" cy="249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3 w 21600"/>
                <a:gd name="T19" fmla="*/ 3160 h 21600"/>
                <a:gd name="T20" fmla="*/ 18437 w 21600"/>
                <a:gd name="T21" fmla="*/ 1844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082" y="9781"/>
                  </a:moveTo>
                  <a:cubicBezTo>
                    <a:pt x="20558" y="4494"/>
                    <a:pt x="16112" y="467"/>
                    <a:pt x="10800" y="467"/>
                  </a:cubicBezTo>
                  <a:cubicBezTo>
                    <a:pt x="5093" y="467"/>
                    <a:pt x="467" y="5093"/>
                    <a:pt x="467" y="10800"/>
                  </a:cubicBezTo>
                  <a:cubicBezTo>
                    <a:pt x="467" y="16506"/>
                    <a:pt x="5093" y="21133"/>
                    <a:pt x="10800" y="21133"/>
                  </a:cubicBezTo>
                  <a:cubicBezTo>
                    <a:pt x="15809" y="21133"/>
                    <a:pt x="20097" y="17539"/>
                    <a:pt x="20973" y="12607"/>
                  </a:cubicBezTo>
                  <a:lnTo>
                    <a:pt x="21433" y="12688"/>
                  </a:lnTo>
                  <a:cubicBezTo>
                    <a:pt x="20517" y="17844"/>
                    <a:pt x="16036" y="21599"/>
                    <a:pt x="10800" y="21600"/>
                  </a:cubicBezTo>
                  <a:cubicBezTo>
                    <a:pt x="4835" y="21600"/>
                    <a:pt x="0" y="16764"/>
                    <a:pt x="0" y="10800"/>
                  </a:cubicBezTo>
                  <a:cubicBezTo>
                    <a:pt x="0" y="4835"/>
                    <a:pt x="4835" y="0"/>
                    <a:pt x="10800" y="0"/>
                  </a:cubicBezTo>
                  <a:cubicBezTo>
                    <a:pt x="16352" y="-1"/>
                    <a:pt x="20999" y="4209"/>
                    <a:pt x="21547" y="9734"/>
                  </a:cubicBezTo>
                  <a:lnTo>
                    <a:pt x="24234" y="9468"/>
                  </a:lnTo>
                  <a:lnTo>
                    <a:pt x="21605" y="12677"/>
                  </a:lnTo>
                  <a:lnTo>
                    <a:pt x="18395" y="10047"/>
                  </a:lnTo>
                  <a:lnTo>
                    <a:pt x="21082" y="9781"/>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5548" name="Text Box 20"/>
            <p:cNvSpPr txBox="1">
              <a:spLocks noChangeArrowheads="1"/>
            </p:cNvSpPr>
            <p:nvPr/>
          </p:nvSpPr>
          <p:spPr bwMode="auto">
            <a:xfrm>
              <a:off x="4830" y="3050"/>
              <a:ext cx="63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Reviewing</a:t>
              </a:r>
            </a:p>
          </p:txBody>
        </p:sp>
        <p:sp>
          <p:nvSpPr>
            <p:cNvPr id="65549" name="Text Box 21"/>
            <p:cNvSpPr txBox="1">
              <a:spLocks noChangeArrowheads="1"/>
            </p:cNvSpPr>
            <p:nvPr/>
          </p:nvSpPr>
          <p:spPr bwMode="auto">
            <a:xfrm>
              <a:off x="3742" y="3430"/>
              <a:ext cx="68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Updating</a:t>
              </a:r>
            </a:p>
            <a:p>
              <a:pPr eaLnBrk="1" hangingPunct="1"/>
              <a:r>
                <a:rPr lang="en-US" sz="1100">
                  <a:cs typeface="Arial" charset="0"/>
                </a:rPr>
                <a:t>Linguistics</a:t>
              </a:r>
            </a:p>
            <a:p>
              <a:pPr eaLnBrk="1" hangingPunct="1"/>
              <a:r>
                <a:rPr lang="en-US" sz="1100">
                  <a:cs typeface="Arial" charset="0"/>
                </a:rPr>
                <a:t>assets</a:t>
              </a:r>
            </a:p>
          </p:txBody>
        </p:sp>
        <p:sp>
          <p:nvSpPr>
            <p:cNvPr id="65550" name="AutoShape 22"/>
            <p:cNvSpPr>
              <a:spLocks noChangeArrowheads="1"/>
            </p:cNvSpPr>
            <p:nvPr/>
          </p:nvSpPr>
          <p:spPr bwMode="auto">
            <a:xfrm>
              <a:off x="3470" y="1462"/>
              <a:ext cx="907" cy="1270"/>
            </a:xfrm>
            <a:prstGeom prst="can">
              <a:avLst>
                <a:gd name="adj" fmla="val 38188"/>
              </a:avLst>
            </a:prstGeom>
            <a:solidFill>
              <a:schemeClr val="accent1"/>
            </a:solidFill>
            <a:ln w="9525">
              <a:solidFill>
                <a:schemeClr val="tx1"/>
              </a:solidFill>
              <a:round/>
              <a:headEnd/>
              <a:tailEnd/>
            </a:ln>
          </p:spPr>
          <p:txBody>
            <a:bodyPr wrap="none" anchor="ctr"/>
            <a:lstStyle/>
            <a:p>
              <a:pPr algn="r" rtl="1"/>
              <a:endParaRPr lang="de-DE">
                <a:cs typeface="Arial" charset="0"/>
              </a:endParaRPr>
            </a:p>
          </p:txBody>
        </p:sp>
        <p:sp>
          <p:nvSpPr>
            <p:cNvPr id="65551" name="Text Box 23"/>
            <p:cNvSpPr txBox="1">
              <a:spLocks noChangeArrowheads="1"/>
            </p:cNvSpPr>
            <p:nvPr/>
          </p:nvSpPr>
          <p:spPr bwMode="auto">
            <a:xfrm>
              <a:off x="3515" y="1871"/>
              <a:ext cx="766"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500">
                  <a:cs typeface="Arial" charset="0"/>
                </a:rPr>
                <a:t>Linguistics</a:t>
              </a:r>
            </a:p>
            <a:p>
              <a:pPr algn="ctr" eaLnBrk="1" hangingPunct="1"/>
              <a:r>
                <a:rPr lang="en-US" sz="1500">
                  <a:cs typeface="Arial" charset="0"/>
                </a:rPr>
                <a:t>assets:</a:t>
              </a:r>
            </a:p>
            <a:p>
              <a:pPr algn="ctr" eaLnBrk="1" hangingPunct="1"/>
              <a:r>
                <a:rPr lang="en-US" sz="1500">
                  <a:cs typeface="Arial" charset="0"/>
                </a:rPr>
                <a:t>TMs</a:t>
              </a:r>
            </a:p>
            <a:p>
              <a:pPr algn="ctr" eaLnBrk="1" hangingPunct="1"/>
              <a:r>
                <a:rPr lang="en-US" sz="1500">
                  <a:cs typeface="Arial" charset="0"/>
                </a:rPr>
                <a:t>Terms</a:t>
              </a:r>
            </a:p>
            <a:p>
              <a:pPr algn="ctr" eaLnBrk="1" hangingPunct="1"/>
              <a:r>
                <a:rPr lang="en-US" sz="1500">
                  <a:cs typeface="Arial" charset="0"/>
                </a:rPr>
                <a:t>Glossaries</a:t>
              </a:r>
            </a:p>
          </p:txBody>
        </p:sp>
        <p:sp>
          <p:nvSpPr>
            <p:cNvPr id="65552" name="AutoShape 24"/>
            <p:cNvSpPr>
              <a:spLocks noChangeArrowheads="1"/>
            </p:cNvSpPr>
            <p:nvPr/>
          </p:nvSpPr>
          <p:spPr bwMode="auto">
            <a:xfrm rot="-5400000">
              <a:off x="3629" y="1139"/>
              <a:ext cx="544" cy="136"/>
            </a:xfrm>
            <a:prstGeom prst="notched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53" name="AutoShape 25"/>
            <p:cNvSpPr>
              <a:spLocks noChangeArrowheads="1"/>
            </p:cNvSpPr>
            <p:nvPr/>
          </p:nvSpPr>
          <p:spPr bwMode="auto">
            <a:xfrm rot="-5400000">
              <a:off x="3674" y="2954"/>
              <a:ext cx="544" cy="136"/>
            </a:xfrm>
            <a:prstGeom prst="notched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54" name="AutoShape 26"/>
            <p:cNvSpPr>
              <a:spLocks noChangeArrowheads="1"/>
            </p:cNvSpPr>
            <p:nvPr/>
          </p:nvSpPr>
          <p:spPr bwMode="auto">
            <a:xfrm>
              <a:off x="4422" y="2097"/>
              <a:ext cx="680" cy="136"/>
            </a:xfrm>
            <a:prstGeom prst="left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55" name="AutoShape 27"/>
            <p:cNvSpPr>
              <a:spLocks noChangeArrowheads="1"/>
            </p:cNvSpPr>
            <p:nvPr/>
          </p:nvSpPr>
          <p:spPr bwMode="auto">
            <a:xfrm rot="2914580">
              <a:off x="975" y="1797"/>
              <a:ext cx="680" cy="136"/>
            </a:xfrm>
            <a:prstGeom prst="left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56" name="Text Box 28"/>
            <p:cNvSpPr txBox="1">
              <a:spLocks noChangeArrowheads="1"/>
            </p:cNvSpPr>
            <p:nvPr/>
          </p:nvSpPr>
          <p:spPr bwMode="auto">
            <a:xfrm>
              <a:off x="2472" y="963"/>
              <a:ext cx="64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Preparing</a:t>
              </a:r>
            </a:p>
          </p:txBody>
        </p:sp>
        <p:sp>
          <p:nvSpPr>
            <p:cNvPr id="65557" name="Text Box 29"/>
            <p:cNvSpPr txBox="1">
              <a:spLocks noChangeArrowheads="1"/>
            </p:cNvSpPr>
            <p:nvPr/>
          </p:nvSpPr>
          <p:spPr bwMode="auto">
            <a:xfrm>
              <a:off x="2779" y="3276"/>
              <a:ext cx="78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Packaging and delivery</a:t>
              </a:r>
            </a:p>
          </p:txBody>
        </p:sp>
        <p:grpSp>
          <p:nvGrpSpPr>
            <p:cNvPr id="65558" name="Group 30"/>
            <p:cNvGrpSpPr>
              <a:grpSpLocks/>
            </p:cNvGrpSpPr>
            <p:nvPr/>
          </p:nvGrpSpPr>
          <p:grpSpPr bwMode="auto">
            <a:xfrm>
              <a:off x="204" y="436"/>
              <a:ext cx="852" cy="1140"/>
              <a:chOff x="204" y="436"/>
              <a:chExt cx="852" cy="1140"/>
            </a:xfrm>
          </p:grpSpPr>
          <p:sp>
            <p:nvSpPr>
              <p:cNvPr id="65563" name="Documents"/>
              <p:cNvSpPr>
                <a:spLocks noEditPoints="1" noChangeArrowheads="1"/>
              </p:cNvSpPr>
              <p:nvPr/>
            </p:nvSpPr>
            <p:spPr bwMode="auto">
              <a:xfrm>
                <a:off x="204" y="436"/>
                <a:ext cx="852" cy="11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8 w 21600"/>
                  <a:gd name="T37" fmla="*/ 4168 h 21600"/>
                  <a:gd name="T38" fmla="*/ 16530 w 21600"/>
                  <a:gd name="T39" fmla="*/ 1731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65564" name="Text Box 32"/>
              <p:cNvSpPr txBox="1">
                <a:spLocks noChangeArrowheads="1"/>
              </p:cNvSpPr>
              <p:nvPr/>
            </p:nvSpPr>
            <p:spPr bwMode="auto">
              <a:xfrm>
                <a:off x="204" y="935"/>
                <a:ext cx="7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a:cs typeface="Arial" charset="0"/>
                  </a:rPr>
                  <a:t>Content</a:t>
                </a:r>
              </a:p>
              <a:p>
                <a:pPr algn="ctr" eaLnBrk="1" hangingPunct="1"/>
                <a:r>
                  <a:rPr lang="en-US" sz="1100">
                    <a:cs typeface="Arial" charset="0"/>
                  </a:rPr>
                  <a:t>providers</a:t>
                </a:r>
              </a:p>
            </p:txBody>
          </p:sp>
        </p:grpSp>
        <p:sp>
          <p:nvSpPr>
            <p:cNvPr id="65559" name="AutoShape 33"/>
            <p:cNvSpPr>
              <a:spLocks noChangeArrowheads="1"/>
            </p:cNvSpPr>
            <p:nvPr/>
          </p:nvSpPr>
          <p:spPr bwMode="auto">
            <a:xfrm rot="8058506">
              <a:off x="975" y="2341"/>
              <a:ext cx="680" cy="136"/>
            </a:xfrm>
            <a:prstGeom prst="left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grpSp>
          <p:nvGrpSpPr>
            <p:cNvPr id="65560" name="Group 34"/>
            <p:cNvGrpSpPr>
              <a:grpSpLocks/>
            </p:cNvGrpSpPr>
            <p:nvPr/>
          </p:nvGrpSpPr>
          <p:grpSpPr bwMode="auto">
            <a:xfrm>
              <a:off x="204" y="2205"/>
              <a:ext cx="852" cy="1140"/>
              <a:chOff x="204" y="436"/>
              <a:chExt cx="852" cy="1140"/>
            </a:xfrm>
          </p:grpSpPr>
          <p:sp>
            <p:nvSpPr>
              <p:cNvPr id="65561" name="Documents"/>
              <p:cNvSpPr>
                <a:spLocks noEditPoints="1" noChangeArrowheads="1"/>
              </p:cNvSpPr>
              <p:nvPr/>
            </p:nvSpPr>
            <p:spPr bwMode="auto">
              <a:xfrm>
                <a:off x="204" y="436"/>
                <a:ext cx="852" cy="11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8 w 21600"/>
                  <a:gd name="T37" fmla="*/ 4168 h 21600"/>
                  <a:gd name="T38" fmla="*/ 16530 w 21600"/>
                  <a:gd name="T39" fmla="*/ 1731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65562" name="Text Box 36"/>
              <p:cNvSpPr txBox="1">
                <a:spLocks noChangeArrowheads="1"/>
              </p:cNvSpPr>
              <p:nvPr/>
            </p:nvSpPr>
            <p:spPr bwMode="auto">
              <a:xfrm>
                <a:off x="204" y="935"/>
                <a:ext cx="7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a:cs typeface="Arial" charset="0"/>
                  </a:rPr>
                  <a:t>Content</a:t>
                </a:r>
              </a:p>
              <a:p>
                <a:pPr algn="ctr" eaLnBrk="1" hangingPunct="1"/>
                <a:r>
                  <a:rPr lang="en-US" sz="1100">
                    <a:cs typeface="Arial" charset="0"/>
                  </a:rPr>
                  <a:t>providers</a:t>
                </a:r>
              </a:p>
            </p:txBody>
          </p:sp>
        </p:gr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pPr eaLnBrk="1" hangingPunct="1"/>
            <a:r>
              <a:rPr lang="en-US" dirty="0" smtClean="0">
                <a:latin typeface="Segoe UI Light" pitchFamily="34" charset="0"/>
                <a:cs typeface="Segoe UI Light" pitchFamily="34" charset="0"/>
              </a:rPr>
              <a:t>Pseudo-localization</a:t>
            </a:r>
            <a:endParaRPr lang="en-US" dirty="0">
              <a:latin typeface="Segoe UI Light" pitchFamily="34" charset="0"/>
              <a:cs typeface="Segoe UI Light" pitchFamily="34" charset="0"/>
            </a:endParaRPr>
          </a:p>
        </p:txBody>
      </p:sp>
      <p:sp>
        <p:nvSpPr>
          <p:cNvPr id="67587" name="Rectangle 3"/>
          <p:cNvSpPr>
            <a:spLocks noGrp="1" noChangeArrowheads="1"/>
          </p:cNvSpPr>
          <p:nvPr>
            <p:ph type="body" idx="4294967295"/>
          </p:nvPr>
        </p:nvSpPr>
        <p:spPr/>
        <p:txBody>
          <a:bodyPr/>
          <a:lstStyle/>
          <a:p>
            <a:pPr>
              <a:spcBef>
                <a:spcPct val="0"/>
              </a:spcBef>
            </a:pPr>
            <a:r>
              <a:rPr lang="en-US" sz="2000" dirty="0">
                <a:latin typeface="Segoe UI Light" pitchFamily="34" charset="0"/>
                <a:cs typeface="Segoe UI Light" pitchFamily="34" charset="0"/>
              </a:rPr>
              <a:t>Run a pseudo-localization to test localization readiness </a:t>
            </a:r>
          </a:p>
          <a:p>
            <a:pPr>
              <a:spcBef>
                <a:spcPct val="0"/>
              </a:spcBef>
            </a:pPr>
            <a:r>
              <a:rPr lang="en-US" sz="2000" dirty="0">
                <a:latin typeface="Segoe UI Light" pitchFamily="34" charset="0"/>
                <a:cs typeface="Segoe UI Light" pitchFamily="34" charset="0"/>
              </a:rPr>
              <a:t>Check:</a:t>
            </a:r>
          </a:p>
          <a:p>
            <a:pPr lvl="1" eaLnBrk="1" hangingPunct="1"/>
            <a:r>
              <a:rPr lang="en-US" sz="2000" dirty="0">
                <a:latin typeface="Segoe UI Light" pitchFamily="34" charset="0"/>
                <a:cs typeface="Segoe UI Light" pitchFamily="34" charset="0"/>
              </a:rPr>
              <a:t>Externalization of strings</a:t>
            </a:r>
          </a:p>
          <a:p>
            <a:pPr lvl="1" eaLnBrk="1" hangingPunct="1"/>
            <a:r>
              <a:rPr lang="en-US" sz="2000" dirty="0">
                <a:latin typeface="Segoe UI Light" pitchFamily="34" charset="0"/>
                <a:cs typeface="Segoe UI Light" pitchFamily="34" charset="0"/>
              </a:rPr>
              <a:t>Adaptation of the GUI (</a:t>
            </a:r>
            <a:r>
              <a:rPr lang="en-IE" sz="2000" dirty="0">
                <a:latin typeface="Segoe UI Light" pitchFamily="34" charset="0"/>
                <a:cs typeface="Segoe UI Light" pitchFamily="34" charset="0"/>
              </a:rPr>
              <a:t>length, date, time, currency etc.)</a:t>
            </a:r>
          </a:p>
          <a:p>
            <a:pPr lvl="1" eaLnBrk="1" hangingPunct="1"/>
            <a:r>
              <a:rPr lang="en-US" sz="2000" dirty="0">
                <a:latin typeface="Segoe UI Light" pitchFamily="34" charset="0"/>
                <a:cs typeface="Segoe UI Light" pitchFamily="34" charset="0"/>
              </a:rPr>
              <a:t>Handling of string concatenations</a:t>
            </a:r>
          </a:p>
          <a:p>
            <a:pPr lvl="1" eaLnBrk="1" hangingPunct="1"/>
            <a:r>
              <a:rPr lang="en-US" sz="2000" dirty="0">
                <a:latin typeface="Segoe UI Light" pitchFamily="34" charset="0"/>
                <a:cs typeface="Segoe UI Light" pitchFamily="34" charset="0"/>
              </a:rPr>
              <a:t>Software functionality</a:t>
            </a:r>
          </a:p>
          <a:p>
            <a:pPr lvl="1" eaLnBrk="1" hangingPunct="1"/>
            <a:r>
              <a:rPr lang="en-US" sz="2000" dirty="0">
                <a:latin typeface="Segoe UI Light" pitchFamily="34" charset="0"/>
                <a:cs typeface="Segoe UI Light" pitchFamily="34" charset="0"/>
              </a:rPr>
              <a:t>Data entry, transfer, persistence, and redisplay</a:t>
            </a:r>
          </a:p>
          <a:p>
            <a:pPr lvl="1" eaLnBrk="1" hangingPunct="1"/>
            <a:r>
              <a:rPr lang="en-US" sz="1900" dirty="0">
                <a:latin typeface="Segoe UI Light" pitchFamily="34" charset="0"/>
                <a:cs typeface="Segoe UI Light" pitchFamily="34" charset="0"/>
              </a:rPr>
              <a:t>and…</a:t>
            </a:r>
          </a:p>
        </p:txBody>
      </p:sp>
      <p:graphicFrame>
        <p:nvGraphicFramePr>
          <p:cNvPr id="5" name="Object 2"/>
          <p:cNvGraphicFramePr>
            <a:graphicFrameLocks noChangeAspect="1"/>
          </p:cNvGraphicFramePr>
          <p:nvPr/>
        </p:nvGraphicFramePr>
        <p:xfrm>
          <a:off x="6094412" y="5029200"/>
          <a:ext cx="5461695" cy="1676400"/>
        </p:xfrm>
        <a:graphic>
          <a:graphicData uri="http://schemas.openxmlformats.org/presentationml/2006/ole">
            <mc:AlternateContent xmlns:mc="http://schemas.openxmlformats.org/markup-compatibility/2006">
              <mc:Choice xmlns:v="urn:schemas-microsoft-com:vml" Requires="v">
                <p:oleObj spid="_x0000_s67687" name="Bitmap Image" r:id="rId4" imgW="9561905" imgH="4371338" progId="Paint.Picture">
                  <p:embed/>
                </p:oleObj>
              </mc:Choice>
              <mc:Fallback>
                <p:oleObj name="Bitmap Image" r:id="rId4" imgW="9561905" imgH="4371338"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412" y="5029200"/>
                        <a:ext cx="5461695" cy="1676400"/>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41" y="5029202"/>
            <a:ext cx="4393056"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Translation</a:t>
            </a:r>
          </a:p>
        </p:txBody>
      </p:sp>
      <p:sp>
        <p:nvSpPr>
          <p:cNvPr id="75779" name="Rectangle 3"/>
          <p:cNvSpPr>
            <a:spLocks noGrp="1" noChangeArrowheads="1"/>
          </p:cNvSpPr>
          <p:nvPr>
            <p:ph type="body" idx="4294967295"/>
          </p:nvPr>
        </p:nvSpPr>
        <p:spPr/>
        <p:txBody>
          <a:bodyPr/>
          <a:lstStyle/>
          <a:p>
            <a:pPr eaLnBrk="1" hangingPunct="1">
              <a:buFont typeface="Arial" charset="0"/>
              <a:buNone/>
            </a:pPr>
            <a:r>
              <a:rPr lang="en-US" sz="2000" dirty="0">
                <a:latin typeface="Segoe UI Light" pitchFamily="34" charset="0"/>
                <a:cs typeface="Segoe UI Light" pitchFamily="34" charset="0"/>
              </a:rPr>
              <a:t>Basic premises:</a:t>
            </a:r>
          </a:p>
          <a:p>
            <a:pPr eaLnBrk="1" hangingPunct="1">
              <a:buFont typeface="Arial" charset="0"/>
              <a:buNone/>
            </a:pPr>
            <a:endParaRPr lang="en-US" sz="2000" dirty="0">
              <a:latin typeface="Segoe UI Light" pitchFamily="34" charset="0"/>
              <a:cs typeface="Segoe UI Light" pitchFamily="34" charset="0"/>
            </a:endParaRPr>
          </a:p>
          <a:p>
            <a:pPr eaLnBrk="1" hangingPunct="1"/>
            <a:r>
              <a:rPr lang="en-US" sz="2000" dirty="0">
                <a:latin typeface="Segoe UI Light" pitchFamily="34" charset="0"/>
                <a:cs typeface="Segoe UI Light" pitchFamily="34" charset="0"/>
              </a:rPr>
              <a:t>Translation is </a:t>
            </a:r>
            <a:r>
              <a:rPr lang="en-US" sz="2000" dirty="0" smtClean="0">
                <a:latin typeface="Segoe UI Light" pitchFamily="34" charset="0"/>
                <a:cs typeface="Segoe UI Light" pitchFamily="34" charset="0"/>
              </a:rPr>
              <a:t>expensive (but not the most expensive item in the process! Testing, for example)</a:t>
            </a:r>
            <a:r>
              <a:rPr lang="en-US" sz="2000" dirty="0">
                <a:latin typeface="Segoe UI Light" pitchFamily="34" charset="0"/>
                <a:cs typeface="Segoe UI Light" pitchFamily="34" charset="0"/>
              </a:rPr>
              <a:t/>
            </a:r>
            <a:br>
              <a:rPr lang="en-US" sz="2000" dirty="0">
                <a:latin typeface="Segoe UI Light" pitchFamily="34" charset="0"/>
                <a:cs typeface="Segoe UI Light" pitchFamily="34" charset="0"/>
              </a:rPr>
            </a:br>
            <a:r>
              <a:rPr lang="en-US" sz="2000" dirty="0">
                <a:latin typeface="Segoe UI Light" pitchFamily="34" charset="0"/>
                <a:cs typeface="Segoe UI Light" pitchFamily="34" charset="0"/>
              </a:rPr>
              <a:t>Example:</a:t>
            </a:r>
          </a:p>
          <a:p>
            <a:pPr lvl="1" eaLnBrk="1" hangingPunct="1"/>
            <a:r>
              <a:rPr lang="en-US" sz="1900" dirty="0">
                <a:latin typeface="Segoe UI Light" pitchFamily="34" charset="0"/>
                <a:cs typeface="Segoe UI Light" pitchFamily="34" charset="0"/>
              </a:rPr>
              <a:t>1 million words = $250,000 per language</a:t>
            </a:r>
          </a:p>
          <a:p>
            <a:pPr lvl="1" eaLnBrk="1" hangingPunct="1"/>
            <a:r>
              <a:rPr lang="en-US" sz="1900" dirty="0">
                <a:latin typeface="Segoe UI Light" pitchFamily="34" charset="0"/>
                <a:cs typeface="Segoe UI Light" pitchFamily="34" charset="0"/>
              </a:rPr>
              <a:t>A 10 languages localization project easily could incur cost of $2.5M</a:t>
            </a:r>
          </a:p>
          <a:p>
            <a:pPr eaLnBrk="1" hangingPunct="1"/>
            <a:r>
              <a:rPr lang="en-US" sz="2000" dirty="0">
                <a:latin typeface="Segoe UI Light" pitchFamily="34" charset="0"/>
                <a:cs typeface="Segoe UI Light" pitchFamily="34" charset="0"/>
              </a:rPr>
              <a:t>Glossaries are required</a:t>
            </a:r>
          </a:p>
          <a:p>
            <a:pPr eaLnBrk="1" hangingPunct="1"/>
            <a:r>
              <a:rPr lang="en-US" sz="2000" dirty="0">
                <a:latin typeface="Segoe UI Light" pitchFamily="34" charset="0"/>
                <a:cs typeface="Segoe UI Light" pitchFamily="34" charset="0"/>
              </a:rPr>
              <a:t>Translation memories are required</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5027890" y="3352800"/>
            <a:ext cx="2742486" cy="2590800"/>
            <a:chOff x="2376" y="2112"/>
            <a:chExt cx="1296" cy="1632"/>
          </a:xfrm>
        </p:grpSpPr>
        <p:sp>
          <p:nvSpPr>
            <p:cNvPr id="79914" name="Text Box 7"/>
            <p:cNvSpPr txBox="1">
              <a:spLocks noChangeArrowheads="1"/>
            </p:cNvSpPr>
            <p:nvPr/>
          </p:nvSpPr>
          <p:spPr bwMode="auto">
            <a:xfrm>
              <a:off x="2659" y="3360"/>
              <a:ext cx="75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500">
                  <a:solidFill>
                    <a:srgbClr val="003399"/>
                  </a:solidFill>
                  <a:cs typeface="Times New Roman" pitchFamily="18" charset="0"/>
                </a:rPr>
                <a:t>Editor of TM tool</a:t>
              </a:r>
            </a:p>
          </p:txBody>
        </p:sp>
        <p:grpSp>
          <p:nvGrpSpPr>
            <p:cNvPr id="79915" name="Group 39"/>
            <p:cNvGrpSpPr>
              <a:grpSpLocks/>
            </p:cNvGrpSpPr>
            <p:nvPr/>
          </p:nvGrpSpPr>
          <p:grpSpPr bwMode="auto">
            <a:xfrm>
              <a:off x="2376" y="2112"/>
              <a:ext cx="1296" cy="1632"/>
              <a:chOff x="2500" y="2112"/>
              <a:chExt cx="1296" cy="1632"/>
            </a:xfrm>
          </p:grpSpPr>
          <p:sp>
            <p:nvSpPr>
              <p:cNvPr id="79916" name="AutoShape 2"/>
              <p:cNvSpPr>
                <a:spLocks noChangeArrowheads="1"/>
              </p:cNvSpPr>
              <p:nvPr/>
            </p:nvSpPr>
            <p:spPr bwMode="auto">
              <a:xfrm>
                <a:off x="2540" y="2112"/>
                <a:ext cx="1232" cy="720"/>
              </a:xfrm>
              <a:prstGeom prst="can">
                <a:avLst>
                  <a:gd name="adj" fmla="val 25000"/>
                </a:avLst>
              </a:prstGeom>
              <a:solidFill>
                <a:srgbClr val="80AAC8"/>
              </a:solidFill>
              <a:ln w="38100">
                <a:solidFill>
                  <a:srgbClr val="003399"/>
                </a:solidFill>
                <a:round/>
                <a:headEnd/>
                <a:tailEnd/>
              </a:ln>
            </p:spPr>
            <p:txBody>
              <a:bodyPr wrap="none" anchor="ctr"/>
              <a:lstStyle/>
              <a:p>
                <a:pPr algn="ctr"/>
                <a:r>
                  <a:rPr lang="en-US" sz="1300">
                    <a:solidFill>
                      <a:srgbClr val="0D2F55"/>
                    </a:solidFill>
                    <a:cs typeface="Arial" charset="0"/>
                  </a:rPr>
                  <a:t>Translation Memory Tool</a:t>
                </a:r>
              </a:p>
            </p:txBody>
          </p:sp>
          <p:sp>
            <p:nvSpPr>
              <p:cNvPr id="79917" name="Rectangle 6"/>
              <p:cNvSpPr>
                <a:spLocks noChangeArrowheads="1"/>
              </p:cNvSpPr>
              <p:nvPr/>
            </p:nvSpPr>
            <p:spPr bwMode="auto">
              <a:xfrm>
                <a:off x="2500" y="3216"/>
                <a:ext cx="1296" cy="528"/>
              </a:xfrm>
              <a:prstGeom prst="rect">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918" name="Line 8"/>
              <p:cNvSpPr>
                <a:spLocks noChangeShapeType="1"/>
              </p:cNvSpPr>
              <p:nvPr/>
            </p:nvSpPr>
            <p:spPr bwMode="auto">
              <a:xfrm flipH="1">
                <a:off x="2996" y="2832"/>
                <a:ext cx="0" cy="384"/>
              </a:xfrm>
              <a:prstGeom prst="line">
                <a:avLst/>
              </a:prstGeom>
              <a:noFill/>
              <a:ln w="28575">
                <a:solidFill>
                  <a:srgbClr val="00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919" name="Line 9"/>
              <p:cNvSpPr>
                <a:spLocks noChangeShapeType="1"/>
              </p:cNvSpPr>
              <p:nvPr/>
            </p:nvSpPr>
            <p:spPr bwMode="auto">
              <a:xfrm flipV="1">
                <a:off x="3284" y="2832"/>
                <a:ext cx="0" cy="384"/>
              </a:xfrm>
              <a:prstGeom prst="line">
                <a:avLst/>
              </a:prstGeom>
              <a:noFill/>
              <a:ln w="28575">
                <a:solidFill>
                  <a:srgbClr val="00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 name="Group 48"/>
          <p:cNvGrpSpPr>
            <a:grpSpLocks/>
          </p:cNvGrpSpPr>
          <p:nvPr/>
        </p:nvGrpSpPr>
        <p:grpSpPr bwMode="auto">
          <a:xfrm>
            <a:off x="7744989" y="434982"/>
            <a:ext cx="4037550" cy="3489325"/>
            <a:chOff x="3660" y="274"/>
            <a:chExt cx="1908" cy="2198"/>
          </a:xfrm>
        </p:grpSpPr>
        <p:sp>
          <p:nvSpPr>
            <p:cNvPr id="79901" name="Text Box 14"/>
            <p:cNvSpPr txBox="1">
              <a:spLocks noChangeArrowheads="1"/>
            </p:cNvSpPr>
            <p:nvPr/>
          </p:nvSpPr>
          <p:spPr bwMode="auto">
            <a:xfrm>
              <a:off x="4992" y="1056"/>
              <a:ext cx="463"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Target</a:t>
              </a:r>
              <a:br>
                <a:rPr lang="en-US" sz="1500">
                  <a:solidFill>
                    <a:srgbClr val="003399"/>
                  </a:solidFill>
                  <a:cs typeface="Times New Roman" pitchFamily="18" charset="0"/>
                </a:rPr>
              </a:br>
              <a:r>
                <a:rPr lang="en-US" sz="1500">
                  <a:solidFill>
                    <a:srgbClr val="003399"/>
                  </a:solidFill>
                  <a:cs typeface="Times New Roman" pitchFamily="18" charset="0"/>
                </a:rPr>
                <a:t>language</a:t>
              </a:r>
              <a:br>
                <a:rPr lang="en-US" sz="1500">
                  <a:solidFill>
                    <a:srgbClr val="003399"/>
                  </a:solidFill>
                  <a:cs typeface="Times New Roman" pitchFamily="18" charset="0"/>
                </a:rPr>
              </a:br>
              <a:r>
                <a:rPr lang="en-US" sz="1500">
                  <a:solidFill>
                    <a:srgbClr val="003399"/>
                  </a:solidFill>
                  <a:cs typeface="Times New Roman" pitchFamily="18" charset="0"/>
                </a:rPr>
                <a:t>files</a:t>
              </a:r>
            </a:p>
          </p:txBody>
        </p:sp>
        <p:grpSp>
          <p:nvGrpSpPr>
            <p:cNvPr id="79902" name="Group 46"/>
            <p:cNvGrpSpPr>
              <a:grpSpLocks/>
            </p:cNvGrpSpPr>
            <p:nvPr/>
          </p:nvGrpSpPr>
          <p:grpSpPr bwMode="auto">
            <a:xfrm>
              <a:off x="3660" y="274"/>
              <a:ext cx="1908" cy="2198"/>
              <a:chOff x="3784" y="274"/>
              <a:chExt cx="1908" cy="2198"/>
            </a:xfrm>
          </p:grpSpPr>
          <p:sp>
            <p:nvSpPr>
              <p:cNvPr id="79903" name="AutoShape 11"/>
              <p:cNvSpPr>
                <a:spLocks noChangeArrowheads="1"/>
              </p:cNvSpPr>
              <p:nvPr/>
            </p:nvSpPr>
            <p:spPr bwMode="auto">
              <a:xfrm>
                <a:off x="4388" y="1056"/>
                <a:ext cx="584" cy="528"/>
              </a:xfrm>
              <a:prstGeom prst="foldedCorner">
                <a:avLst>
                  <a:gd name="adj" fmla="val 12500"/>
                </a:avLst>
              </a:prstGeom>
              <a:noFill/>
              <a:ln w="38100">
                <a:solidFill>
                  <a:srgbClr val="00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904" name="Text Box 12"/>
              <p:cNvSpPr txBox="1">
                <a:spLocks noChangeArrowheads="1"/>
              </p:cNvSpPr>
              <p:nvPr/>
            </p:nvSpPr>
            <p:spPr bwMode="auto">
              <a:xfrm>
                <a:off x="4397" y="1056"/>
                <a:ext cx="463"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Source</a:t>
                </a:r>
                <a:br>
                  <a:rPr lang="en-US" sz="1500">
                    <a:solidFill>
                      <a:srgbClr val="003399"/>
                    </a:solidFill>
                    <a:cs typeface="Times New Roman" pitchFamily="18" charset="0"/>
                  </a:rPr>
                </a:br>
                <a:r>
                  <a:rPr lang="en-US" sz="1500">
                    <a:solidFill>
                      <a:srgbClr val="003399"/>
                    </a:solidFill>
                    <a:cs typeface="Times New Roman" pitchFamily="18" charset="0"/>
                  </a:rPr>
                  <a:t>language</a:t>
                </a:r>
                <a:br>
                  <a:rPr lang="en-US" sz="1500">
                    <a:solidFill>
                      <a:srgbClr val="003399"/>
                    </a:solidFill>
                    <a:cs typeface="Times New Roman" pitchFamily="18" charset="0"/>
                  </a:rPr>
                </a:br>
                <a:r>
                  <a:rPr lang="en-US" sz="1500">
                    <a:solidFill>
                      <a:srgbClr val="003399"/>
                    </a:solidFill>
                    <a:cs typeface="Times New Roman" pitchFamily="18" charset="0"/>
                  </a:rPr>
                  <a:t>files </a:t>
                </a:r>
              </a:p>
            </p:txBody>
          </p:sp>
          <p:sp>
            <p:nvSpPr>
              <p:cNvPr id="79905" name="AutoShape 13"/>
              <p:cNvSpPr>
                <a:spLocks noChangeArrowheads="1"/>
              </p:cNvSpPr>
              <p:nvPr/>
            </p:nvSpPr>
            <p:spPr bwMode="auto">
              <a:xfrm>
                <a:off x="5108" y="1056"/>
                <a:ext cx="584" cy="528"/>
              </a:xfrm>
              <a:prstGeom prst="foldedCorner">
                <a:avLst>
                  <a:gd name="adj" fmla="val 12500"/>
                </a:avLst>
              </a:prstGeom>
              <a:noFill/>
              <a:ln w="38100">
                <a:solidFill>
                  <a:srgbClr val="00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906" name="Rectangle 15"/>
              <p:cNvSpPr>
                <a:spLocks noChangeArrowheads="1"/>
              </p:cNvSpPr>
              <p:nvPr/>
            </p:nvSpPr>
            <p:spPr bwMode="auto">
              <a:xfrm>
                <a:off x="4636" y="2064"/>
                <a:ext cx="816" cy="288"/>
              </a:xfrm>
              <a:prstGeom prst="rect">
                <a:avLst/>
              </a:prstGeom>
              <a:solidFill>
                <a:srgbClr val="CC99FF"/>
              </a:solidFill>
              <a:ln w="38100">
                <a:solidFill>
                  <a:srgbClr val="003399"/>
                </a:solidFill>
                <a:miter lim="800000"/>
                <a:headEnd/>
                <a:tailEnd/>
              </a:ln>
            </p:spPr>
            <p:txBody>
              <a:bodyPr wrap="none" anchor="ctr"/>
              <a:lstStyle/>
              <a:p>
                <a:pPr algn="ctr"/>
                <a:r>
                  <a:rPr lang="en-US" sz="1500">
                    <a:solidFill>
                      <a:srgbClr val="003399"/>
                    </a:solidFill>
                    <a:cs typeface="Times New Roman" pitchFamily="18" charset="0"/>
                  </a:rPr>
                  <a:t>Alignment</a:t>
                </a:r>
              </a:p>
            </p:txBody>
          </p:sp>
          <p:cxnSp>
            <p:nvCxnSpPr>
              <p:cNvPr id="79907" name="AutoShape 16"/>
              <p:cNvCxnSpPr>
                <a:cxnSpLocks noChangeShapeType="1"/>
                <a:stCxn id="79906" idx="2"/>
                <a:endCxn id="79916" idx="4"/>
              </p:cNvCxnSpPr>
              <p:nvPr/>
            </p:nvCxnSpPr>
            <p:spPr bwMode="auto">
              <a:xfrm rot="5400000">
                <a:off x="4360" y="1788"/>
                <a:ext cx="108" cy="1260"/>
              </a:xfrm>
              <a:prstGeom prst="bentConnector2">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cxnSp>
            <p:nvCxnSpPr>
              <p:cNvPr id="79908" name="AutoShape 17"/>
              <p:cNvCxnSpPr>
                <a:cxnSpLocks noChangeShapeType="1"/>
                <a:stCxn id="79905" idx="2"/>
                <a:endCxn id="79906" idx="0"/>
              </p:cNvCxnSpPr>
              <p:nvPr/>
            </p:nvCxnSpPr>
            <p:spPr bwMode="auto">
              <a:xfrm rot="5400000">
                <a:off x="4994" y="1646"/>
                <a:ext cx="456" cy="356"/>
              </a:xfrm>
              <a:prstGeom prst="bentConnector3">
                <a:avLst>
                  <a:gd name="adj1" fmla="val 50000"/>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cxnSp>
            <p:nvCxnSpPr>
              <p:cNvPr id="79909" name="AutoShape 18"/>
              <p:cNvCxnSpPr>
                <a:cxnSpLocks noChangeShapeType="1"/>
                <a:stCxn id="79903" idx="2"/>
                <a:endCxn id="79906" idx="0"/>
              </p:cNvCxnSpPr>
              <p:nvPr/>
            </p:nvCxnSpPr>
            <p:spPr bwMode="auto">
              <a:xfrm rot="16200000" flipH="1">
                <a:off x="4634" y="1642"/>
                <a:ext cx="456" cy="364"/>
              </a:xfrm>
              <a:prstGeom prst="bentConnector3">
                <a:avLst>
                  <a:gd name="adj1" fmla="val 50000"/>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sp>
            <p:nvSpPr>
              <p:cNvPr id="79910" name="Rectangle 21"/>
              <p:cNvSpPr>
                <a:spLocks noChangeArrowheads="1"/>
              </p:cNvSpPr>
              <p:nvPr/>
            </p:nvSpPr>
            <p:spPr bwMode="auto">
              <a:xfrm>
                <a:off x="4588" y="288"/>
                <a:ext cx="912" cy="384"/>
              </a:xfrm>
              <a:prstGeom prst="rect">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911" name="Text Box 22"/>
              <p:cNvSpPr txBox="1">
                <a:spLocks noChangeArrowheads="1"/>
              </p:cNvSpPr>
              <p:nvPr/>
            </p:nvSpPr>
            <p:spPr bwMode="auto">
              <a:xfrm>
                <a:off x="4588" y="274"/>
                <a:ext cx="69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Possible </a:t>
                </a:r>
                <a:br>
                  <a:rPr lang="en-US" sz="1500">
                    <a:solidFill>
                      <a:srgbClr val="003399"/>
                    </a:solidFill>
                    <a:cs typeface="Times New Roman" pitchFamily="18" charset="0"/>
                  </a:rPr>
                </a:br>
                <a:r>
                  <a:rPr lang="en-US" sz="1500">
                    <a:solidFill>
                      <a:srgbClr val="003399"/>
                    </a:solidFill>
                    <a:cs typeface="Times New Roman" pitchFamily="18" charset="0"/>
                  </a:rPr>
                  <a:t>file preparation</a:t>
                </a:r>
              </a:p>
            </p:txBody>
          </p:sp>
          <p:cxnSp>
            <p:nvCxnSpPr>
              <p:cNvPr id="79912" name="AutoShape 25"/>
              <p:cNvCxnSpPr>
                <a:cxnSpLocks noChangeShapeType="1"/>
                <a:stCxn id="79910" idx="2"/>
                <a:endCxn id="79904" idx="0"/>
              </p:cNvCxnSpPr>
              <p:nvPr/>
            </p:nvCxnSpPr>
            <p:spPr bwMode="auto">
              <a:xfrm rot="5400000">
                <a:off x="4644" y="656"/>
                <a:ext cx="384" cy="416"/>
              </a:xfrm>
              <a:prstGeom prst="bentConnector3">
                <a:avLst>
                  <a:gd name="adj1" fmla="val 50000"/>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cxnSp>
            <p:nvCxnSpPr>
              <p:cNvPr id="79913" name="AutoShape 26"/>
              <p:cNvCxnSpPr>
                <a:cxnSpLocks noChangeShapeType="1"/>
                <a:stCxn id="79910" idx="2"/>
                <a:endCxn id="79901" idx="0"/>
              </p:cNvCxnSpPr>
              <p:nvPr/>
            </p:nvCxnSpPr>
            <p:spPr bwMode="auto">
              <a:xfrm rot="16200000" flipH="1">
                <a:off x="5004" y="712"/>
                <a:ext cx="384" cy="303"/>
              </a:xfrm>
              <a:prstGeom prst="bentConnector3">
                <a:avLst>
                  <a:gd name="adj1" fmla="val 50000"/>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grpSp>
      </p:grpSp>
      <p:grpSp>
        <p:nvGrpSpPr>
          <p:cNvPr id="6" name="Group 41"/>
          <p:cNvGrpSpPr>
            <a:grpSpLocks/>
          </p:cNvGrpSpPr>
          <p:nvPr/>
        </p:nvGrpSpPr>
        <p:grpSpPr bwMode="auto">
          <a:xfrm>
            <a:off x="914162" y="3429000"/>
            <a:ext cx="4198373" cy="914400"/>
            <a:chOff x="556" y="2160"/>
            <a:chExt cx="1984" cy="576"/>
          </a:xfrm>
        </p:grpSpPr>
        <p:sp>
          <p:nvSpPr>
            <p:cNvPr id="79896" name="AutoShape 4"/>
            <p:cNvSpPr>
              <a:spLocks noChangeArrowheads="1"/>
            </p:cNvSpPr>
            <p:nvPr/>
          </p:nvSpPr>
          <p:spPr bwMode="auto">
            <a:xfrm>
              <a:off x="1564" y="2160"/>
              <a:ext cx="768" cy="576"/>
            </a:xfrm>
            <a:prstGeom prst="can">
              <a:avLst>
                <a:gd name="adj" fmla="val 25000"/>
              </a:avLst>
            </a:prstGeom>
            <a:solidFill>
              <a:schemeClr val="accent1"/>
            </a:solidFill>
            <a:ln w="38100">
              <a:solidFill>
                <a:srgbClr val="003399"/>
              </a:solidFill>
              <a:round/>
              <a:headEnd/>
              <a:tailEnd/>
            </a:ln>
          </p:spPr>
          <p:txBody>
            <a:bodyPr wrap="none" anchor="ctr"/>
            <a:lstStyle/>
            <a:p>
              <a:endParaRPr lang="de-DE">
                <a:latin typeface="Times New Roman" pitchFamily="18" charset="0"/>
                <a:cs typeface="Times New Roman" pitchFamily="18" charset="0"/>
              </a:endParaRPr>
            </a:p>
          </p:txBody>
        </p:sp>
        <p:sp>
          <p:nvSpPr>
            <p:cNvPr id="79897" name="Text Box 5"/>
            <p:cNvSpPr txBox="1">
              <a:spLocks noChangeArrowheads="1"/>
            </p:cNvSpPr>
            <p:nvPr/>
          </p:nvSpPr>
          <p:spPr bwMode="auto">
            <a:xfrm>
              <a:off x="1665" y="2314"/>
              <a:ext cx="58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500">
                  <a:solidFill>
                    <a:srgbClr val="003399"/>
                  </a:solidFill>
                  <a:cs typeface="Times New Roman" pitchFamily="18" charset="0"/>
                </a:rPr>
                <a:t>Term base / </a:t>
              </a:r>
              <a:br>
                <a:rPr lang="en-US" sz="1500">
                  <a:solidFill>
                    <a:srgbClr val="003399"/>
                  </a:solidFill>
                  <a:cs typeface="Times New Roman" pitchFamily="18" charset="0"/>
                </a:rPr>
              </a:br>
              <a:r>
                <a:rPr lang="en-US" sz="1500">
                  <a:solidFill>
                    <a:srgbClr val="003399"/>
                  </a:solidFill>
                  <a:cs typeface="Times New Roman" pitchFamily="18" charset="0"/>
                </a:rPr>
                <a:t>term list</a:t>
              </a:r>
            </a:p>
          </p:txBody>
        </p:sp>
        <p:sp>
          <p:nvSpPr>
            <p:cNvPr id="79898" name="Rectangle 10"/>
            <p:cNvSpPr>
              <a:spLocks noChangeArrowheads="1"/>
            </p:cNvSpPr>
            <p:nvPr/>
          </p:nvSpPr>
          <p:spPr bwMode="auto">
            <a:xfrm>
              <a:off x="556" y="2256"/>
              <a:ext cx="816" cy="432"/>
            </a:xfrm>
            <a:prstGeom prst="rect">
              <a:avLst/>
            </a:prstGeom>
            <a:solidFill>
              <a:schemeClr val="accent1"/>
            </a:solidFill>
            <a:ln w="38100">
              <a:solidFill>
                <a:srgbClr val="003399"/>
              </a:solidFill>
              <a:miter lim="800000"/>
              <a:headEnd/>
              <a:tailEnd/>
            </a:ln>
          </p:spPr>
          <p:txBody>
            <a:bodyPr wrap="none" anchor="ctr"/>
            <a:lstStyle/>
            <a:p>
              <a:pPr algn="ctr"/>
              <a:r>
                <a:rPr lang="en-US" sz="1500">
                  <a:solidFill>
                    <a:srgbClr val="003399"/>
                  </a:solidFill>
                  <a:cs typeface="Times New Roman" pitchFamily="18" charset="0"/>
                </a:rPr>
                <a:t>Terminology</a:t>
              </a:r>
              <a:br>
                <a:rPr lang="en-US" sz="1500">
                  <a:solidFill>
                    <a:srgbClr val="003399"/>
                  </a:solidFill>
                  <a:cs typeface="Times New Roman" pitchFamily="18" charset="0"/>
                </a:rPr>
              </a:br>
              <a:r>
                <a:rPr lang="en-US" sz="1500">
                  <a:solidFill>
                    <a:srgbClr val="003399"/>
                  </a:solidFill>
                  <a:cs typeface="Times New Roman" pitchFamily="18" charset="0"/>
                </a:rPr>
                <a:t>Extraction</a:t>
              </a:r>
            </a:p>
          </p:txBody>
        </p:sp>
        <p:cxnSp>
          <p:nvCxnSpPr>
            <p:cNvPr id="79899" name="AutoShape 28"/>
            <p:cNvCxnSpPr>
              <a:cxnSpLocks noChangeShapeType="1"/>
              <a:stCxn id="79898" idx="3"/>
              <a:endCxn id="79897" idx="1"/>
            </p:cNvCxnSpPr>
            <p:nvPr/>
          </p:nvCxnSpPr>
          <p:spPr bwMode="auto">
            <a:xfrm>
              <a:off x="1372" y="2472"/>
              <a:ext cx="293" cy="17"/>
            </a:xfrm>
            <a:prstGeom prst="straightConnector1">
              <a:avLst/>
            </a:prstGeom>
            <a:noFill/>
            <a:ln w="28575">
              <a:solidFill>
                <a:srgbClr val="050897"/>
              </a:solidFill>
              <a:round/>
              <a:headEnd/>
              <a:tailEnd type="triangle" w="med" len="med"/>
            </a:ln>
            <a:extLst>
              <a:ext uri="{909E8E84-426E-40DD-AFC4-6F175D3DCCD1}">
                <a14:hiddenFill xmlns:a14="http://schemas.microsoft.com/office/drawing/2010/main">
                  <a:noFill/>
                </a14:hiddenFill>
              </a:ext>
            </a:extLst>
          </p:spPr>
        </p:cxnSp>
        <p:cxnSp>
          <p:nvCxnSpPr>
            <p:cNvPr id="79900" name="AutoShape 31"/>
            <p:cNvCxnSpPr>
              <a:cxnSpLocks noChangeShapeType="1"/>
              <a:stCxn id="79897" idx="3"/>
              <a:endCxn id="79916" idx="2"/>
            </p:cNvCxnSpPr>
            <p:nvPr/>
          </p:nvCxnSpPr>
          <p:spPr bwMode="auto">
            <a:xfrm flipV="1">
              <a:off x="2252" y="2472"/>
              <a:ext cx="288" cy="17"/>
            </a:xfrm>
            <a:prstGeom prst="straightConnector1">
              <a:avLst/>
            </a:prstGeom>
            <a:noFill/>
            <a:ln w="28575">
              <a:solidFill>
                <a:srgbClr val="050897"/>
              </a:solidFill>
              <a:round/>
              <a:headEnd/>
              <a:tailEnd type="triangle" w="med" len="med"/>
            </a:ln>
            <a:extLst>
              <a:ext uri="{909E8E84-426E-40DD-AFC4-6F175D3DCCD1}">
                <a14:hiddenFill xmlns:a14="http://schemas.microsoft.com/office/drawing/2010/main">
                  <a:noFill/>
                </a14:hiddenFill>
              </a:ext>
            </a:extLst>
          </p:spPr>
        </p:cxnSp>
      </p:grpSp>
      <p:sp>
        <p:nvSpPr>
          <p:cNvPr id="79877" name="Rectangle 32"/>
          <p:cNvSpPr>
            <a:spLocks noChangeArrowheads="1"/>
          </p:cNvSpPr>
          <p:nvPr/>
        </p:nvSpPr>
        <p:spPr bwMode="auto">
          <a:xfrm>
            <a:off x="2298101" y="1752600"/>
            <a:ext cx="3148780" cy="533400"/>
          </a:xfrm>
          <a:prstGeom prst="rect">
            <a:avLst/>
          </a:prstGeom>
          <a:solidFill>
            <a:srgbClr val="FF9900"/>
          </a:solidFill>
          <a:ln w="38100">
            <a:solidFill>
              <a:srgbClr val="003399"/>
            </a:solidFill>
            <a:miter lim="800000"/>
            <a:headEnd/>
            <a:tailEnd/>
          </a:ln>
        </p:spPr>
        <p:txBody>
          <a:bodyPr wrap="none" lIns="91436" tIns="45719" rIns="91436" bIns="45719" anchor="ctr"/>
          <a:lstStyle/>
          <a:p>
            <a:r>
              <a:rPr lang="en-US" sz="1500">
                <a:solidFill>
                  <a:srgbClr val="0D2F55"/>
                </a:solidFill>
                <a:cs typeface="Arial" charset="0"/>
              </a:rPr>
              <a:t>Software Localization Tool</a:t>
            </a:r>
          </a:p>
        </p:txBody>
      </p:sp>
      <p:cxnSp>
        <p:nvCxnSpPr>
          <p:cNvPr id="392232" name="AutoShape 40"/>
          <p:cNvCxnSpPr>
            <a:cxnSpLocks noChangeShapeType="1"/>
            <a:stCxn id="79877" idx="3"/>
            <a:endCxn id="79916" idx="1"/>
          </p:cNvCxnSpPr>
          <p:nvPr/>
        </p:nvCxnSpPr>
        <p:spPr bwMode="auto">
          <a:xfrm>
            <a:off x="5446888" y="2019302"/>
            <a:ext cx="969181" cy="1333500"/>
          </a:xfrm>
          <a:prstGeom prst="bentConnector2">
            <a:avLst/>
          </a:prstGeom>
          <a:noFill/>
          <a:ln w="28575">
            <a:solidFill>
              <a:srgbClr val="050897"/>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92234" name="AutoShape 42"/>
          <p:cNvCxnSpPr>
            <a:cxnSpLocks noChangeShapeType="1"/>
            <a:stCxn id="79877" idx="2"/>
            <a:endCxn id="79896" idx="1"/>
          </p:cNvCxnSpPr>
          <p:nvPr/>
        </p:nvCxnSpPr>
        <p:spPr bwMode="auto">
          <a:xfrm flipH="1">
            <a:off x="3859802" y="2305051"/>
            <a:ext cx="12697" cy="1104900"/>
          </a:xfrm>
          <a:prstGeom prst="straightConnector1">
            <a:avLst/>
          </a:prstGeom>
          <a:noFill/>
          <a:ln w="28575">
            <a:solidFill>
              <a:srgbClr val="050897"/>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7" name="Group 45"/>
          <p:cNvGrpSpPr>
            <a:grpSpLocks/>
          </p:cNvGrpSpPr>
          <p:nvPr/>
        </p:nvGrpSpPr>
        <p:grpSpPr bwMode="auto">
          <a:xfrm>
            <a:off x="1625178" y="5089534"/>
            <a:ext cx="9547913" cy="860425"/>
            <a:chOff x="892" y="3206"/>
            <a:chExt cx="4512" cy="542"/>
          </a:xfrm>
        </p:grpSpPr>
        <p:sp>
          <p:nvSpPr>
            <p:cNvPr id="79890" name="Rectangle 19"/>
            <p:cNvSpPr>
              <a:spLocks noChangeArrowheads="1"/>
            </p:cNvSpPr>
            <p:nvPr/>
          </p:nvSpPr>
          <p:spPr bwMode="auto">
            <a:xfrm>
              <a:off x="892" y="3216"/>
              <a:ext cx="1296" cy="528"/>
            </a:xfrm>
            <a:prstGeom prst="rect">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891" name="Rectangle 20"/>
            <p:cNvSpPr>
              <a:spLocks noChangeArrowheads="1"/>
            </p:cNvSpPr>
            <p:nvPr/>
          </p:nvSpPr>
          <p:spPr bwMode="auto">
            <a:xfrm>
              <a:off x="4108" y="3206"/>
              <a:ext cx="1296" cy="528"/>
            </a:xfrm>
            <a:prstGeom prst="rect">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892" name="Text Box 23"/>
            <p:cNvSpPr txBox="1">
              <a:spLocks noChangeArrowheads="1"/>
            </p:cNvSpPr>
            <p:nvPr/>
          </p:nvSpPr>
          <p:spPr bwMode="auto">
            <a:xfrm>
              <a:off x="4108" y="3254"/>
              <a:ext cx="862"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Creation of </a:t>
              </a:r>
              <a:br>
                <a:rPr lang="en-US" sz="1500">
                  <a:solidFill>
                    <a:srgbClr val="003399"/>
                  </a:solidFill>
                  <a:cs typeface="Times New Roman" pitchFamily="18" charset="0"/>
                </a:rPr>
              </a:br>
              <a:r>
                <a:rPr lang="en-US" sz="1500">
                  <a:solidFill>
                    <a:srgbClr val="003399"/>
                  </a:solidFill>
                  <a:cs typeface="Times New Roman" pitchFamily="18" charset="0"/>
                </a:rPr>
                <a:t>target language file</a:t>
              </a:r>
            </a:p>
            <a:p>
              <a:pPr eaLnBrk="1" hangingPunct="1"/>
              <a:r>
                <a:rPr lang="en-US" sz="1500">
                  <a:solidFill>
                    <a:srgbClr val="003399"/>
                  </a:solidFill>
                  <a:cs typeface="Times New Roman" pitchFamily="18" charset="0"/>
                </a:rPr>
                <a:t>DTP</a:t>
              </a:r>
            </a:p>
          </p:txBody>
        </p:sp>
        <p:sp>
          <p:nvSpPr>
            <p:cNvPr id="79893" name="Text Box 24"/>
            <p:cNvSpPr txBox="1">
              <a:spLocks noChangeArrowheads="1"/>
            </p:cNvSpPr>
            <p:nvPr/>
          </p:nvSpPr>
          <p:spPr bwMode="auto">
            <a:xfrm>
              <a:off x="892" y="3312"/>
              <a:ext cx="103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 possible text extraction</a:t>
              </a:r>
              <a:br>
                <a:rPr lang="en-US" sz="1500">
                  <a:solidFill>
                    <a:srgbClr val="003399"/>
                  </a:solidFill>
                  <a:cs typeface="Times New Roman" pitchFamily="18" charset="0"/>
                </a:rPr>
              </a:br>
              <a:r>
                <a:rPr lang="en-US" sz="1500">
                  <a:solidFill>
                    <a:srgbClr val="003399"/>
                  </a:solidFill>
                  <a:cs typeface="Times New Roman" pitchFamily="18" charset="0"/>
                </a:rPr>
                <a:t> file conversion</a:t>
              </a:r>
            </a:p>
          </p:txBody>
        </p:sp>
        <p:cxnSp>
          <p:nvCxnSpPr>
            <p:cNvPr id="79894" name="AutoShape 43"/>
            <p:cNvCxnSpPr>
              <a:cxnSpLocks noChangeShapeType="1"/>
              <a:stCxn id="79893" idx="3"/>
              <a:endCxn id="79917" idx="1"/>
            </p:cNvCxnSpPr>
            <p:nvPr/>
          </p:nvCxnSpPr>
          <p:spPr bwMode="auto">
            <a:xfrm flipV="1">
              <a:off x="1930" y="3480"/>
              <a:ext cx="570" cy="7"/>
            </a:xfrm>
            <a:prstGeom prst="straightConnector1">
              <a:avLst/>
            </a:prstGeom>
            <a:noFill/>
            <a:ln w="28575">
              <a:solidFill>
                <a:srgbClr val="050897"/>
              </a:solidFill>
              <a:round/>
              <a:headEnd/>
              <a:tailEnd type="triangle" w="med" len="med"/>
            </a:ln>
            <a:extLst>
              <a:ext uri="{909E8E84-426E-40DD-AFC4-6F175D3DCCD1}">
                <a14:hiddenFill xmlns:a14="http://schemas.microsoft.com/office/drawing/2010/main">
                  <a:noFill/>
                </a14:hiddenFill>
              </a:ext>
            </a:extLst>
          </p:spPr>
        </p:cxnSp>
        <p:cxnSp>
          <p:nvCxnSpPr>
            <p:cNvPr id="79895" name="AutoShape 44"/>
            <p:cNvCxnSpPr>
              <a:cxnSpLocks noChangeShapeType="1"/>
              <a:stCxn id="79917" idx="3"/>
              <a:endCxn id="79892" idx="1"/>
            </p:cNvCxnSpPr>
            <p:nvPr/>
          </p:nvCxnSpPr>
          <p:spPr bwMode="auto">
            <a:xfrm>
              <a:off x="3796" y="3480"/>
              <a:ext cx="312" cy="21"/>
            </a:xfrm>
            <a:prstGeom prst="straightConnector1">
              <a:avLst/>
            </a:prstGeom>
            <a:noFill/>
            <a:ln w="28575">
              <a:solidFill>
                <a:srgbClr val="050897"/>
              </a:solidFill>
              <a:round/>
              <a:headEnd/>
              <a:tailEnd type="triangle" w="med" len="med"/>
            </a:ln>
            <a:extLst>
              <a:ext uri="{909E8E84-426E-40DD-AFC4-6F175D3DCCD1}">
                <a14:hiddenFill xmlns:a14="http://schemas.microsoft.com/office/drawing/2010/main">
                  <a:noFill/>
                </a14:hiddenFill>
              </a:ext>
            </a:extLst>
          </p:spPr>
        </p:cxnSp>
      </p:grpSp>
      <p:sp>
        <p:nvSpPr>
          <p:cNvPr id="392239" name="Rectangle 47"/>
          <p:cNvSpPr>
            <a:spLocks noChangeArrowheads="1"/>
          </p:cNvSpPr>
          <p:nvPr/>
        </p:nvSpPr>
        <p:spPr bwMode="auto">
          <a:xfrm>
            <a:off x="203147" y="152400"/>
            <a:ext cx="11884104" cy="609600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lIns="91436" tIns="45719" rIns="91436" bIns="45719" anchor="ctr"/>
          <a:lstStyle/>
          <a:p>
            <a:r>
              <a:rPr lang="en-US" b="1">
                <a:solidFill>
                  <a:srgbClr val="FF0066"/>
                </a:solidFill>
                <a:cs typeface="Arial" charset="0"/>
              </a:rPr>
              <a:t>Project Management / Workflow Management</a:t>
            </a:r>
          </a:p>
          <a:p>
            <a:endParaRPr lang="en-US" b="1">
              <a:solidFill>
                <a:srgbClr val="FF0066"/>
              </a:solidFill>
            </a:endParaRPr>
          </a:p>
          <a:p>
            <a:endParaRPr lang="en-US" b="1">
              <a:solidFill>
                <a:srgbClr val="FF0066"/>
              </a:solidFill>
            </a:endParaRPr>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grpSp>
        <p:nvGrpSpPr>
          <p:cNvPr id="8" name="Group 55"/>
          <p:cNvGrpSpPr>
            <a:grpSpLocks/>
          </p:cNvGrpSpPr>
          <p:nvPr/>
        </p:nvGrpSpPr>
        <p:grpSpPr bwMode="auto">
          <a:xfrm>
            <a:off x="304721" y="2057400"/>
            <a:ext cx="11477810" cy="4114800"/>
            <a:chOff x="144" y="1296"/>
            <a:chExt cx="5424" cy="2592"/>
          </a:xfrm>
        </p:grpSpPr>
        <p:sp>
          <p:nvSpPr>
            <p:cNvPr id="79885" name="Oval 50"/>
            <p:cNvSpPr>
              <a:spLocks noChangeArrowheads="1"/>
            </p:cNvSpPr>
            <p:nvPr/>
          </p:nvSpPr>
          <p:spPr bwMode="auto">
            <a:xfrm>
              <a:off x="480" y="1296"/>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Self-</a:t>
              </a:r>
              <a:br>
                <a:rPr lang="de-DE" sz="1100">
                  <a:cs typeface="Arial" charset="0"/>
                </a:rPr>
              </a:br>
              <a:r>
                <a:rPr lang="de-DE" sz="1100">
                  <a:cs typeface="Arial" charset="0"/>
                </a:rPr>
                <a:t>developed</a:t>
              </a:r>
              <a:br>
                <a:rPr lang="de-DE" sz="1100">
                  <a:cs typeface="Arial" charset="0"/>
                </a:rPr>
              </a:br>
              <a:r>
                <a:rPr lang="de-DE" sz="1100">
                  <a:cs typeface="Arial" charset="0"/>
                </a:rPr>
                <a:t>tool</a:t>
              </a:r>
            </a:p>
          </p:txBody>
        </p:sp>
        <p:sp>
          <p:nvSpPr>
            <p:cNvPr id="79886" name="Oval 51"/>
            <p:cNvSpPr>
              <a:spLocks noChangeArrowheads="1"/>
            </p:cNvSpPr>
            <p:nvPr/>
          </p:nvSpPr>
          <p:spPr bwMode="auto">
            <a:xfrm>
              <a:off x="144" y="3408"/>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Macros</a:t>
              </a:r>
            </a:p>
          </p:txBody>
        </p:sp>
        <p:sp>
          <p:nvSpPr>
            <p:cNvPr id="79887" name="Oval 52"/>
            <p:cNvSpPr>
              <a:spLocks noChangeArrowheads="1"/>
            </p:cNvSpPr>
            <p:nvPr/>
          </p:nvSpPr>
          <p:spPr bwMode="auto">
            <a:xfrm>
              <a:off x="3552" y="2736"/>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Word </a:t>
              </a:r>
              <a:br>
                <a:rPr lang="de-DE" sz="1100">
                  <a:cs typeface="Arial" charset="0"/>
                </a:rPr>
              </a:br>
              <a:r>
                <a:rPr lang="de-DE" sz="1100">
                  <a:cs typeface="Arial" charset="0"/>
                </a:rPr>
                <a:t>count</a:t>
              </a:r>
              <a:br>
                <a:rPr lang="de-DE" sz="1100">
                  <a:cs typeface="Arial" charset="0"/>
                </a:rPr>
              </a:br>
              <a:r>
                <a:rPr lang="de-DE" sz="1100">
                  <a:cs typeface="Arial" charset="0"/>
                </a:rPr>
                <a:t>tool</a:t>
              </a:r>
            </a:p>
          </p:txBody>
        </p:sp>
        <p:sp>
          <p:nvSpPr>
            <p:cNvPr id="79888" name="Oval 53"/>
            <p:cNvSpPr>
              <a:spLocks noChangeArrowheads="1"/>
            </p:cNvSpPr>
            <p:nvPr/>
          </p:nvSpPr>
          <p:spPr bwMode="auto">
            <a:xfrm>
              <a:off x="5088" y="2688"/>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QA tool</a:t>
              </a:r>
            </a:p>
          </p:txBody>
        </p:sp>
        <p:sp>
          <p:nvSpPr>
            <p:cNvPr id="79889" name="Oval 54"/>
            <p:cNvSpPr>
              <a:spLocks noChangeArrowheads="1"/>
            </p:cNvSpPr>
            <p:nvPr/>
          </p:nvSpPr>
          <p:spPr bwMode="auto">
            <a:xfrm>
              <a:off x="3648" y="1680"/>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API</a:t>
              </a:r>
            </a:p>
          </p:txBody>
        </p:sp>
      </p:grpSp>
      <p:sp>
        <p:nvSpPr>
          <p:cNvPr id="79883" name="Rectangle 32"/>
          <p:cNvSpPr>
            <a:spLocks noChangeArrowheads="1"/>
          </p:cNvSpPr>
          <p:nvPr/>
        </p:nvSpPr>
        <p:spPr bwMode="auto">
          <a:xfrm>
            <a:off x="5586545" y="533400"/>
            <a:ext cx="3148780" cy="533400"/>
          </a:xfrm>
          <a:prstGeom prst="rect">
            <a:avLst/>
          </a:prstGeom>
          <a:solidFill>
            <a:srgbClr val="FF0000"/>
          </a:solidFill>
          <a:ln w="38100">
            <a:solidFill>
              <a:srgbClr val="003399"/>
            </a:solidFill>
            <a:miter lim="800000"/>
            <a:headEnd/>
            <a:tailEnd/>
          </a:ln>
        </p:spPr>
        <p:txBody>
          <a:bodyPr wrap="none" lIns="91436" tIns="45719" rIns="91436" bIns="45719" anchor="ctr"/>
          <a:lstStyle/>
          <a:p>
            <a:r>
              <a:rPr lang="en-US" sz="1500">
                <a:solidFill>
                  <a:srgbClr val="0D2F55"/>
                </a:solidFill>
                <a:cs typeface="Arial" charset="0"/>
              </a:rPr>
              <a:t>Machine Translation Engine</a:t>
            </a:r>
          </a:p>
        </p:txBody>
      </p:sp>
      <p:cxnSp>
        <p:nvCxnSpPr>
          <p:cNvPr id="47" name="AutoShape 40"/>
          <p:cNvCxnSpPr>
            <a:cxnSpLocks noChangeShapeType="1"/>
            <a:stCxn id="79883" idx="2"/>
          </p:cNvCxnSpPr>
          <p:nvPr/>
        </p:nvCxnSpPr>
        <p:spPr bwMode="auto">
          <a:xfrm rot="5400000">
            <a:off x="5789394" y="1981263"/>
            <a:ext cx="2286000" cy="457081"/>
          </a:xfrm>
          <a:prstGeom prst="bentConnector3">
            <a:avLst>
              <a:gd name="adj1" fmla="val 50000"/>
            </a:avLst>
          </a:prstGeom>
          <a:noFill/>
          <a:ln w="28575">
            <a:solidFill>
              <a:srgbClr val="050897"/>
            </a:solidFill>
            <a:miter lim="800000"/>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392232"/>
                                        </p:tgtEl>
                                        <p:attrNameLst>
                                          <p:attrName>style.visibility</p:attrName>
                                        </p:attrNameLst>
                                      </p:cBhvr>
                                      <p:to>
                                        <p:strVal val="visible"/>
                                      </p:to>
                                    </p:set>
                                    <p:animEffect transition="in" filter="blinds(vertical)">
                                      <p:cBhvr>
                                        <p:cTn id="12" dur="500"/>
                                        <p:tgtEl>
                                          <p:spTgt spid="3922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2234"/>
                                        </p:tgtEl>
                                        <p:attrNameLst>
                                          <p:attrName>style.visibility</p:attrName>
                                        </p:attrNameLst>
                                      </p:cBhvr>
                                      <p:to>
                                        <p:strVal val="visible"/>
                                      </p:to>
                                    </p:set>
                                    <p:animEffect transition="in" filter="blinds(horizontal)">
                                      <p:cBhvr>
                                        <p:cTn id="22" dur="500"/>
                                        <p:tgtEl>
                                          <p:spTgt spid="3922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2239"/>
                                        </p:tgtEl>
                                        <p:attrNameLst>
                                          <p:attrName>style.visibility</p:attrName>
                                        </p:attrNameLst>
                                      </p:cBhvr>
                                      <p:to>
                                        <p:strVal val="visible"/>
                                      </p:to>
                                    </p:set>
                                    <p:animEffect transition="in" filter="blinds(horizontal)">
                                      <p:cBhvr>
                                        <p:cTn id="37" dur="500"/>
                                        <p:tgtEl>
                                          <p:spTgt spid="3922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amond(in)">
                                      <p:cBhvr>
                                        <p:cTn id="42" dur="20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linds(vertical)">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39"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Translation Memory Tool</a:t>
            </a:r>
            <a:endParaRPr lang="en-CA" dirty="0">
              <a:latin typeface="Segoe UI Light" pitchFamily="34" charset="0"/>
              <a:cs typeface="Segoe UI Light" pitchFamily="34" charset="0"/>
            </a:endParaRPr>
          </a:p>
        </p:txBody>
      </p:sp>
      <p:sp>
        <p:nvSpPr>
          <p:cNvPr id="84995" name="Text Box 3"/>
          <p:cNvSpPr txBox="1">
            <a:spLocks noChangeArrowheads="1"/>
          </p:cNvSpPr>
          <p:nvPr/>
        </p:nvSpPr>
        <p:spPr bwMode="auto">
          <a:xfrm>
            <a:off x="2234619" y="1768479"/>
            <a:ext cx="3859795" cy="1323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sz="1600" b="1"/>
              <a:t>The 4-mm tip electrode of the steerable 7 F cryoablation catheter is provided with the refrigerant halocarbon (Freon ®) by a double lumen in the catheter shaft.</a:t>
            </a:r>
          </a:p>
        </p:txBody>
      </p:sp>
      <p:sp>
        <p:nvSpPr>
          <p:cNvPr id="342020" name="Text Box 4"/>
          <p:cNvSpPr txBox="1">
            <a:spLocks noChangeArrowheads="1"/>
          </p:cNvSpPr>
          <p:nvPr/>
        </p:nvSpPr>
        <p:spPr bwMode="auto">
          <a:xfrm>
            <a:off x="7313295" y="1768479"/>
            <a:ext cx="3758221" cy="1323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sz="1600" b="1"/>
              <a:t>La pointe de 4 mm du cathéter de cryoablation (d'un calibre de 7 F) est alimentée en réfrigérant (protoxide d'azote) par un double conduit situé dans la tige du cathéter. </a:t>
            </a:r>
          </a:p>
        </p:txBody>
      </p:sp>
      <p:sp>
        <p:nvSpPr>
          <p:cNvPr id="342021" name="Text Box 5"/>
          <p:cNvSpPr txBox="1">
            <a:spLocks noChangeArrowheads="1"/>
          </p:cNvSpPr>
          <p:nvPr/>
        </p:nvSpPr>
        <p:spPr bwMode="auto">
          <a:xfrm>
            <a:off x="2234619" y="4435479"/>
            <a:ext cx="3859795" cy="1323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sz="1600" b="1"/>
              <a:t>The </a:t>
            </a:r>
            <a:r>
              <a:rPr lang="en-CA" sz="1600" b="1">
                <a:solidFill>
                  <a:srgbClr val="FF3300"/>
                </a:solidFill>
              </a:rPr>
              <a:t>6-mm</a:t>
            </a:r>
            <a:r>
              <a:rPr lang="en-CA" sz="1600" b="1"/>
              <a:t> tip electrode of the steerable 7 F cryoablation catheter is provided with the refrigerant </a:t>
            </a:r>
            <a:r>
              <a:rPr lang="en-CA" sz="1600" b="1">
                <a:solidFill>
                  <a:srgbClr val="FF3300"/>
                </a:solidFill>
              </a:rPr>
              <a:t>nitrogen oxide (N2O)</a:t>
            </a:r>
            <a:r>
              <a:rPr lang="en-CA" sz="1600" b="1"/>
              <a:t> by a double lumen in the catheter shaft.</a:t>
            </a:r>
          </a:p>
        </p:txBody>
      </p:sp>
      <p:sp>
        <p:nvSpPr>
          <p:cNvPr id="342022" name="Text Box 6"/>
          <p:cNvSpPr txBox="1">
            <a:spLocks noChangeArrowheads="1"/>
          </p:cNvSpPr>
          <p:nvPr/>
        </p:nvSpPr>
        <p:spPr bwMode="auto">
          <a:xfrm>
            <a:off x="7313295" y="4419604"/>
            <a:ext cx="3758221" cy="1323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sz="1600" b="1"/>
              <a:t>La pointe de </a:t>
            </a:r>
            <a:r>
              <a:rPr lang="en-CA" sz="1600" b="1">
                <a:solidFill>
                  <a:srgbClr val="FF3300"/>
                </a:solidFill>
              </a:rPr>
              <a:t>4 mm</a:t>
            </a:r>
            <a:r>
              <a:rPr lang="en-CA" sz="1600" b="1"/>
              <a:t> du cathéter de cryoablation (d'un calibre de 7 F) est alimentée en réfrigérant </a:t>
            </a:r>
            <a:r>
              <a:rPr lang="en-CA" sz="1600" b="1">
                <a:solidFill>
                  <a:srgbClr val="FF3300"/>
                </a:solidFill>
              </a:rPr>
              <a:t>(protoxide d'azote)</a:t>
            </a:r>
            <a:r>
              <a:rPr lang="en-CA" sz="1600" b="1"/>
              <a:t> par un double conduit situé dans la tige du cathéter. </a:t>
            </a:r>
          </a:p>
        </p:txBody>
      </p:sp>
      <p:sp>
        <p:nvSpPr>
          <p:cNvPr id="342023" name="Line 7"/>
          <p:cNvSpPr>
            <a:spLocks noChangeShapeType="1"/>
          </p:cNvSpPr>
          <p:nvPr/>
        </p:nvSpPr>
        <p:spPr bwMode="auto">
          <a:xfrm>
            <a:off x="6094412" y="2682875"/>
            <a:ext cx="1218883"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36" tIns="45719" rIns="91436" bIns="45719" anchor="ctr"/>
          <a:lstStyle/>
          <a:p>
            <a:endParaRPr lang="en-US"/>
          </a:p>
        </p:txBody>
      </p:sp>
      <p:sp>
        <p:nvSpPr>
          <p:cNvPr id="342024" name="Line 8"/>
          <p:cNvSpPr>
            <a:spLocks noChangeShapeType="1"/>
          </p:cNvSpPr>
          <p:nvPr/>
        </p:nvSpPr>
        <p:spPr bwMode="auto">
          <a:xfrm flipV="1">
            <a:off x="4062942" y="3597275"/>
            <a:ext cx="0" cy="83820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1436" tIns="45719" rIns="91436" bIns="45719" anchor="ctr"/>
          <a:lstStyle/>
          <a:p>
            <a:endParaRPr lang="en-US"/>
          </a:p>
        </p:txBody>
      </p:sp>
      <p:sp>
        <p:nvSpPr>
          <p:cNvPr id="85001" name="Text Box 9"/>
          <p:cNvSpPr txBox="1">
            <a:spLocks noChangeArrowheads="1"/>
          </p:cNvSpPr>
          <p:nvPr/>
        </p:nvSpPr>
        <p:spPr bwMode="auto">
          <a:xfrm>
            <a:off x="2234618" y="1462090"/>
            <a:ext cx="3758221"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CA" b="1"/>
              <a:t>SOURCE</a:t>
            </a:r>
          </a:p>
        </p:txBody>
      </p:sp>
      <p:sp>
        <p:nvSpPr>
          <p:cNvPr id="85002" name="Text Box 10"/>
          <p:cNvSpPr txBox="1">
            <a:spLocks noChangeArrowheads="1"/>
          </p:cNvSpPr>
          <p:nvPr/>
        </p:nvSpPr>
        <p:spPr bwMode="auto">
          <a:xfrm>
            <a:off x="7313295" y="1462090"/>
            <a:ext cx="3758221"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CA" b="1"/>
              <a:t>TARGET</a:t>
            </a:r>
          </a:p>
        </p:txBody>
      </p:sp>
      <p:sp>
        <p:nvSpPr>
          <p:cNvPr id="85003" name="Text Box 11"/>
          <p:cNvSpPr txBox="1">
            <a:spLocks noChangeArrowheads="1"/>
          </p:cNvSpPr>
          <p:nvPr/>
        </p:nvSpPr>
        <p:spPr bwMode="auto">
          <a:xfrm>
            <a:off x="304721" y="1768481"/>
            <a:ext cx="1828324" cy="7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CA" b="1"/>
              <a:t>ORIGINAL</a:t>
            </a:r>
          </a:p>
          <a:p>
            <a:pPr algn="ctr" eaLnBrk="1" hangingPunct="1">
              <a:spcBef>
                <a:spcPct val="50000"/>
              </a:spcBef>
            </a:pPr>
            <a:r>
              <a:rPr lang="en-CA" b="1"/>
              <a:t>VERSION</a:t>
            </a:r>
          </a:p>
        </p:txBody>
      </p:sp>
      <p:sp>
        <p:nvSpPr>
          <p:cNvPr id="342028" name="Text Box 12"/>
          <p:cNvSpPr txBox="1">
            <a:spLocks noChangeArrowheads="1"/>
          </p:cNvSpPr>
          <p:nvPr/>
        </p:nvSpPr>
        <p:spPr bwMode="auto">
          <a:xfrm>
            <a:off x="406294" y="4435481"/>
            <a:ext cx="1625177" cy="7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CA" b="1"/>
              <a:t>NEW</a:t>
            </a:r>
          </a:p>
          <a:p>
            <a:pPr algn="ctr" eaLnBrk="1" hangingPunct="1">
              <a:spcBef>
                <a:spcPct val="50000"/>
              </a:spcBef>
            </a:pPr>
            <a:r>
              <a:rPr lang="en-CA" b="1"/>
              <a:t>VERSION</a:t>
            </a:r>
          </a:p>
        </p:txBody>
      </p:sp>
      <p:sp>
        <p:nvSpPr>
          <p:cNvPr id="342029" name="AutoShape 13"/>
          <p:cNvSpPr>
            <a:spLocks noChangeArrowheads="1"/>
          </p:cNvSpPr>
          <p:nvPr/>
        </p:nvSpPr>
        <p:spPr bwMode="auto">
          <a:xfrm>
            <a:off x="5891265" y="2987675"/>
            <a:ext cx="1422030" cy="2895600"/>
          </a:xfrm>
          <a:prstGeom prst="curvedRightArrow">
            <a:avLst>
              <a:gd name="adj1" fmla="val 54286"/>
              <a:gd name="adj2" fmla="val 108571"/>
              <a:gd name="adj3" fmla="val 48810"/>
            </a:avLst>
          </a:prstGeom>
          <a:solidFill>
            <a:srgbClr val="FF3300"/>
          </a:solidFill>
          <a:ln w="12700">
            <a:solidFill>
              <a:schemeClr val="tx1"/>
            </a:solidFill>
            <a:miter lim="800000"/>
            <a:headEnd/>
            <a:tailEnd/>
          </a:ln>
        </p:spPr>
        <p:txBody>
          <a:bodyPr wrap="none" lIns="91436" tIns="45719" rIns="91436" bIns="45719" anchor="ctr"/>
          <a:lstStyle/>
          <a:p>
            <a:endParaRPr lang="de-DE"/>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2023"/>
                                        </p:tgtEl>
                                        <p:attrNameLst>
                                          <p:attrName>style.visibility</p:attrName>
                                        </p:attrNameLst>
                                      </p:cBhvr>
                                      <p:to>
                                        <p:strVal val="visible"/>
                                      </p:to>
                                    </p:set>
                                    <p:animEffect transition="in" filter="wipe(left)">
                                      <p:cBhvr>
                                        <p:cTn id="7" dur="500"/>
                                        <p:tgtEl>
                                          <p:spTgt spid="34202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2020"/>
                                        </p:tgtEl>
                                        <p:attrNameLst>
                                          <p:attrName>style.visibility</p:attrName>
                                        </p:attrNameLst>
                                      </p:cBhvr>
                                      <p:to>
                                        <p:strVal val="visible"/>
                                      </p:to>
                                    </p:set>
                                    <p:animEffect transition="in" filter="wipe(left)">
                                      <p:cBhvr>
                                        <p:cTn id="11" dur="500"/>
                                        <p:tgtEl>
                                          <p:spTgt spid="3420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2024"/>
                                        </p:tgtEl>
                                        <p:attrNameLst>
                                          <p:attrName>style.visibility</p:attrName>
                                        </p:attrNameLst>
                                      </p:cBhvr>
                                      <p:to>
                                        <p:strVal val="visible"/>
                                      </p:to>
                                    </p:set>
                                    <p:animEffect transition="in" filter="wipe(up)">
                                      <p:cBhvr>
                                        <p:cTn id="16" dur="500"/>
                                        <p:tgtEl>
                                          <p:spTgt spid="342024"/>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42028"/>
                                        </p:tgtEl>
                                        <p:attrNameLst>
                                          <p:attrName>style.visibility</p:attrName>
                                        </p:attrNameLst>
                                      </p:cBhvr>
                                      <p:to>
                                        <p:strVal val="visible"/>
                                      </p:to>
                                    </p:set>
                                    <p:animEffect transition="in" filter="wipe(up)">
                                      <p:cBhvr>
                                        <p:cTn id="20" dur="500"/>
                                        <p:tgtEl>
                                          <p:spTgt spid="342028"/>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342021"/>
                                        </p:tgtEl>
                                        <p:attrNameLst>
                                          <p:attrName>style.visibility</p:attrName>
                                        </p:attrNameLst>
                                      </p:cBhvr>
                                      <p:to>
                                        <p:strVal val="visible"/>
                                      </p:to>
                                    </p:set>
                                    <p:animEffect transition="in" filter="wipe(up)">
                                      <p:cBhvr>
                                        <p:cTn id="24" dur="500"/>
                                        <p:tgtEl>
                                          <p:spTgt spid="34202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342029"/>
                                        </p:tgtEl>
                                        <p:attrNameLst>
                                          <p:attrName>style.visibility</p:attrName>
                                        </p:attrNameLst>
                                      </p:cBhvr>
                                      <p:to>
                                        <p:strVal val="visible"/>
                                      </p:to>
                                    </p:set>
                                    <p:anim calcmode="lin" valueType="num">
                                      <p:cBhvr>
                                        <p:cTn id="29" dur="500" fill="hold"/>
                                        <p:tgtEl>
                                          <p:spTgt spid="342029"/>
                                        </p:tgtEl>
                                        <p:attrNameLst>
                                          <p:attrName>ppt_w</p:attrName>
                                        </p:attrNameLst>
                                      </p:cBhvr>
                                      <p:tavLst>
                                        <p:tav tm="0">
                                          <p:val>
                                            <p:fltVal val="0"/>
                                          </p:val>
                                        </p:tav>
                                        <p:tav tm="100000">
                                          <p:val>
                                            <p:strVal val="#ppt_w"/>
                                          </p:val>
                                        </p:tav>
                                      </p:tavLst>
                                    </p:anim>
                                    <p:anim calcmode="lin" valueType="num">
                                      <p:cBhvr>
                                        <p:cTn id="30" dur="500" fill="hold"/>
                                        <p:tgtEl>
                                          <p:spTgt spid="342029"/>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42022"/>
                                        </p:tgtEl>
                                        <p:attrNameLst>
                                          <p:attrName>style.visibility</p:attrName>
                                        </p:attrNameLst>
                                      </p:cBhvr>
                                      <p:to>
                                        <p:strVal val="visible"/>
                                      </p:to>
                                    </p:set>
                                    <p:animEffect transition="in" filter="wipe(left)">
                                      <p:cBhvr>
                                        <p:cTn id="35" dur="500"/>
                                        <p:tgtEl>
                                          <p:spTgt spid="342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0" grpId="0" animBg="1" autoUpdateAnimBg="0"/>
      <p:bldP spid="342021" grpId="0" animBg="1" autoUpdateAnimBg="0"/>
      <p:bldP spid="342022" grpId="0" animBg="1" autoUpdateAnimBg="0"/>
      <p:bldP spid="342023" grpId="0" animBg="1"/>
      <p:bldP spid="342024" grpId="0" animBg="1"/>
      <p:bldP spid="342028" grpId="0" autoUpdateAnimBg="0"/>
      <p:bldP spid="342029"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r>
              <a:rPr lang="en-US" dirty="0" smtClean="0">
                <a:latin typeface="Segoe UI Light" pitchFamily="34" charset="0"/>
                <a:cs typeface="Segoe UI Light" pitchFamily="34" charset="0"/>
              </a:rPr>
              <a:t>We didn’t speak on…</a:t>
            </a:r>
          </a:p>
        </p:txBody>
      </p:sp>
      <p:sp>
        <p:nvSpPr>
          <p:cNvPr id="340995" name="Rectangle 3"/>
          <p:cNvSpPr>
            <a:spLocks noGrp="1" noChangeArrowheads="1"/>
          </p:cNvSpPr>
          <p:nvPr>
            <p:ph type="body" idx="4294967295"/>
          </p:nvPr>
        </p:nvSpPr>
        <p:spPr/>
        <p:txBody>
          <a:bodyPr/>
          <a:lstStyle/>
          <a:p>
            <a:r>
              <a:rPr lang="en-US" sz="2000" dirty="0" smtClean="0">
                <a:latin typeface="Segoe UI Light" pitchFamily="34" charset="0"/>
                <a:cs typeface="Segoe UI Light" pitchFamily="34" charset="0"/>
              </a:rPr>
              <a:t>Translation Memory</a:t>
            </a:r>
          </a:p>
          <a:p>
            <a:r>
              <a:rPr lang="en-US" sz="2000" dirty="0" smtClean="0">
                <a:latin typeface="Segoe UI Light" pitchFamily="34" charset="0"/>
                <a:cs typeface="Segoe UI Light" pitchFamily="34" charset="0"/>
              </a:rPr>
              <a:t>Terms, glossaries and terminology management</a:t>
            </a:r>
          </a:p>
          <a:p>
            <a:r>
              <a:rPr lang="en-US" sz="2000" dirty="0" smtClean="0">
                <a:latin typeface="Segoe UI Light" pitchFamily="34" charset="0"/>
                <a:cs typeface="Segoe UI Light" pitchFamily="34" charset="0"/>
              </a:rPr>
              <a:t>Alignment</a:t>
            </a:r>
          </a:p>
          <a:p>
            <a:r>
              <a:rPr lang="en-US" sz="2000" dirty="0" smtClean="0">
                <a:latin typeface="Segoe UI Light" pitchFamily="34" charset="0"/>
                <a:cs typeface="Segoe UI Light" pitchFamily="34" charset="0"/>
              </a:rPr>
              <a:t>Machine Translation</a:t>
            </a:r>
          </a:p>
          <a:p>
            <a:r>
              <a:rPr lang="en-US" sz="2000" dirty="0">
                <a:latin typeface="Segoe UI Light" pitchFamily="34" charset="0"/>
                <a:cs typeface="Segoe UI Light" pitchFamily="34" charset="0"/>
              </a:rPr>
              <a:t>Project Management and Workflow Tools</a:t>
            </a:r>
          </a:p>
          <a:p>
            <a:r>
              <a:rPr lang="en-US" sz="2000" dirty="0" smtClean="0">
                <a:latin typeface="Segoe UI Light" pitchFamily="34" charset="0"/>
                <a:cs typeface="Segoe UI Light" pitchFamily="34" charset="0"/>
              </a:rPr>
              <a:t>Crowdsourcing and community</a:t>
            </a:r>
          </a:p>
          <a:p>
            <a:endParaRPr lang="en-US" sz="2000" dirty="0" smtClean="0">
              <a:latin typeface="Segoe UI Light" pitchFamily="34" charset="0"/>
              <a:cs typeface="Segoe UI Light" pitchFamily="34" charset="0"/>
            </a:endParaRPr>
          </a:p>
          <a:p>
            <a:endParaRPr lang="en-US" sz="2000" dirty="0" smtClean="0">
              <a:latin typeface="Segoe UI Light" pitchFamily="34" charset="0"/>
              <a:cs typeface="Segoe UI Light" pitchFamily="34" charset="0"/>
            </a:endParaRPr>
          </a:p>
        </p:txBody>
      </p:sp>
    </p:spTree>
    <p:extLst>
      <p:ext uri="{BB962C8B-B14F-4D97-AF65-F5344CB8AC3E}">
        <p14:creationId xmlns:p14="http://schemas.microsoft.com/office/powerpoint/2010/main" val="150773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0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0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0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09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0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idx="4294967295"/>
          </p:nvPr>
        </p:nvSpPr>
        <p:spPr>
          <a:xfrm>
            <a:off x="1961639" y="2309813"/>
            <a:ext cx="9791266" cy="2362200"/>
          </a:xfrm>
        </p:spPr>
        <p:txBody>
          <a:bodyPr/>
          <a:lstStyle/>
          <a:p>
            <a:pPr eaLnBrk="1" hangingPunct="1"/>
            <a:r>
              <a:rPr lang="en-US" i="1" dirty="0" smtClean="0">
                <a:latin typeface="Segoe UI Light" pitchFamily="34" charset="0"/>
                <a:cs typeface="Segoe UI Light" pitchFamily="34" charset="0"/>
              </a:rPr>
              <a:t>Localization terms </a:t>
            </a:r>
            <a:r>
              <a:rPr lang="en-US" i="1" dirty="0">
                <a:latin typeface="Segoe UI Light" pitchFamily="34" charset="0"/>
                <a:cs typeface="Segoe UI Light" pitchFamily="34" charset="0"/>
              </a:rPr>
              <a:t>and </a:t>
            </a:r>
            <a:r>
              <a:rPr lang="en-US" i="1" dirty="0" smtClean="0">
                <a:latin typeface="Segoe UI Light" pitchFamily="34" charset="0"/>
                <a:cs typeface="Segoe UI Light" pitchFamily="34" charset="0"/>
              </a:rPr>
              <a:t>definitions</a:t>
            </a:r>
            <a:endParaRPr lang="en-US"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Q/A</a:t>
            </a:r>
            <a:r>
              <a:rPr lang="en-US" dirty="0">
                <a:latin typeface="Segoe UI Light" panose="020B0502040204020203" pitchFamily="34" charset="0"/>
                <a:cs typeface="Segoe UI Light" panose="020B0502040204020203" pitchFamily="34" charset="0"/>
              </a:rPr>
              <a: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322374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sz="5400" dirty="0" smtClean="0">
              <a:latin typeface="Segoe UI Light" pitchFamily="34" charset="0"/>
              <a:cs typeface="Segoe UI Light" pitchFamily="34" charset="0"/>
            </a:endParaRPr>
          </a:p>
          <a:p>
            <a:pPr marL="0" indent="0" algn="ctr">
              <a:buNone/>
            </a:pPr>
            <a:r>
              <a:rPr lang="en-US" sz="5400" dirty="0" smtClean="0">
                <a:latin typeface="Segoe UI Light" pitchFamily="34" charset="0"/>
                <a:cs typeface="Segoe UI Light" pitchFamily="34" charset="0"/>
              </a:rPr>
              <a:t>FIN</a:t>
            </a:r>
            <a:endParaRPr lang="en-US" sz="5400" dirty="0"/>
          </a:p>
        </p:txBody>
      </p:sp>
    </p:spTree>
    <p:extLst>
      <p:ext uri="{BB962C8B-B14F-4D97-AF65-F5344CB8AC3E}">
        <p14:creationId xmlns:p14="http://schemas.microsoft.com/office/powerpoint/2010/main" val="29450469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Rectangle 2"/>
          <p:cNvSpPr>
            <a:spLocks noGrp="1" noChangeArrowheads="1"/>
          </p:cNvSpPr>
          <p:nvPr>
            <p:ph type="ctrTitle" idx="4294967295"/>
          </p:nvPr>
        </p:nvSpPr>
        <p:spPr>
          <a:xfrm>
            <a:off x="1961639" y="2309813"/>
            <a:ext cx="9791266" cy="2362200"/>
          </a:xfrm>
        </p:spPr>
        <p:txBody>
          <a:bodyPr/>
          <a:lstStyle/>
          <a:p>
            <a:pPr eaLnBrk="1" hangingPunct="1"/>
            <a:r>
              <a:rPr lang="en-US" i="1" dirty="0" smtClean="0">
                <a:latin typeface="Segoe UI Light" pitchFamily="34" charset="0"/>
                <a:cs typeface="Segoe UI Light" pitchFamily="34" charset="0"/>
              </a:rPr>
              <a:t>Testing / QA</a:t>
            </a:r>
            <a:endParaRPr lang="en-US" dirty="0" smtClean="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Testing / QA</a:t>
            </a:r>
          </a:p>
        </p:txBody>
      </p:sp>
      <p:sp>
        <p:nvSpPr>
          <p:cNvPr id="104451" name="Rectangle 3"/>
          <p:cNvSpPr>
            <a:spLocks noGrp="1" noChangeArrowheads="1"/>
          </p:cNvSpPr>
          <p:nvPr>
            <p:ph type="body" idx="4294967295"/>
          </p:nvPr>
        </p:nvSpPr>
        <p:spPr>
          <a:xfrm>
            <a:off x="609441" y="1639889"/>
            <a:ext cx="10969943" cy="4525963"/>
          </a:xfrm>
        </p:spPr>
        <p:txBody>
          <a:bodyPr/>
          <a:lstStyle/>
          <a:p>
            <a:pPr eaLnBrk="1" hangingPunct="1">
              <a:lnSpc>
                <a:spcPct val="90000"/>
              </a:lnSpc>
              <a:buFont typeface="Arial" charset="0"/>
              <a:buNone/>
            </a:pPr>
            <a:r>
              <a:rPr lang="en-US" sz="2400" dirty="0">
                <a:latin typeface="Segoe UI Light" pitchFamily="34" charset="0"/>
                <a:cs typeface="Segoe UI Light" pitchFamily="34" charset="0"/>
              </a:rPr>
              <a:t>	</a:t>
            </a:r>
            <a:r>
              <a:rPr lang="en-US" sz="2000" b="1" dirty="0">
                <a:solidFill>
                  <a:srgbClr val="FF0000"/>
                </a:solidFill>
                <a:latin typeface="Segoe UI Light" pitchFamily="34" charset="0"/>
                <a:cs typeface="Segoe UI Light" pitchFamily="34" charset="0"/>
              </a:rPr>
              <a:t>5 types of testing:</a:t>
            </a:r>
          </a:p>
          <a:p>
            <a:pPr eaLnBrk="1" hangingPunct="1">
              <a:lnSpc>
                <a:spcPct val="90000"/>
              </a:lnSpc>
              <a:buFont typeface="Arial" charset="0"/>
              <a:buNone/>
            </a:pPr>
            <a:endParaRPr lang="en-US" sz="2000" b="1" dirty="0">
              <a:solidFill>
                <a:srgbClr val="FF0000"/>
              </a:solidFill>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Before localization</a:t>
            </a:r>
          </a:p>
          <a:p>
            <a:pPr lvl="1" eaLnBrk="1" hangingPunct="1">
              <a:lnSpc>
                <a:spcPct val="90000"/>
              </a:lnSpc>
            </a:pPr>
            <a:r>
              <a:rPr lang="en-US" sz="2000" dirty="0">
                <a:latin typeface="Segoe UI Light" pitchFamily="34" charset="0"/>
                <a:cs typeface="Segoe UI Light" pitchFamily="34" charset="0"/>
              </a:rPr>
              <a:t>i18n testing</a:t>
            </a:r>
          </a:p>
          <a:p>
            <a:pPr lvl="1" eaLnBrk="1" hangingPunct="1">
              <a:lnSpc>
                <a:spcPct val="90000"/>
              </a:lnSpc>
            </a:pPr>
            <a:r>
              <a:rPr lang="en-US" sz="2000" dirty="0">
                <a:latin typeface="Segoe UI Light" pitchFamily="34" charset="0"/>
                <a:cs typeface="Segoe UI Light" pitchFamily="34" charset="0"/>
              </a:rPr>
              <a:t>l10n readiness testing (pseudo localization)</a:t>
            </a:r>
          </a:p>
          <a:p>
            <a:pPr eaLnBrk="1" hangingPunct="1">
              <a:lnSpc>
                <a:spcPct val="90000"/>
              </a:lnSpc>
            </a:pPr>
            <a:r>
              <a:rPr lang="en-US" sz="2000" dirty="0">
                <a:latin typeface="Segoe UI Light" pitchFamily="34" charset="0"/>
                <a:cs typeface="Segoe UI Light" pitchFamily="34" charset="0"/>
              </a:rPr>
              <a:t>After localization</a:t>
            </a:r>
          </a:p>
          <a:p>
            <a:pPr lvl="1" eaLnBrk="1" hangingPunct="1">
              <a:lnSpc>
                <a:spcPct val="90000"/>
              </a:lnSpc>
            </a:pPr>
            <a:r>
              <a:rPr lang="en-US" sz="2000" dirty="0">
                <a:latin typeface="Segoe UI Light" pitchFamily="34" charset="0"/>
                <a:cs typeface="Segoe UI Light" pitchFamily="34" charset="0"/>
              </a:rPr>
              <a:t>Cosmetic testing</a:t>
            </a:r>
          </a:p>
          <a:p>
            <a:pPr lvl="1" eaLnBrk="1" hangingPunct="1">
              <a:lnSpc>
                <a:spcPct val="90000"/>
              </a:lnSpc>
            </a:pPr>
            <a:r>
              <a:rPr lang="en-US" sz="2000" dirty="0">
                <a:latin typeface="Segoe UI Light" pitchFamily="34" charset="0"/>
                <a:cs typeface="Segoe UI Light" pitchFamily="34" charset="0"/>
              </a:rPr>
              <a:t>Linguistic testing</a:t>
            </a:r>
          </a:p>
          <a:p>
            <a:pPr lvl="1" eaLnBrk="1" hangingPunct="1">
              <a:lnSpc>
                <a:spcPct val="90000"/>
              </a:lnSpc>
            </a:pPr>
            <a:r>
              <a:rPr lang="en-US" sz="2000" dirty="0">
                <a:latin typeface="Segoe UI Light" pitchFamily="34" charset="0"/>
                <a:cs typeface="Segoe UI Light" pitchFamily="34" charset="0"/>
              </a:rPr>
              <a:t>Functional testing </a:t>
            </a:r>
          </a:p>
          <a:p>
            <a:pPr lvl="1" eaLnBrk="1" hangingPunct="1">
              <a:lnSpc>
                <a:spcPct val="90000"/>
              </a:lnSpc>
            </a:pPr>
            <a:endParaRPr lang="en-US" sz="2000" dirty="0">
              <a:latin typeface="Segoe UI Light" pitchFamily="34" charset="0"/>
              <a:cs typeface="Segoe UI Light" pitchFamily="34" charset="0"/>
            </a:endParaRPr>
          </a:p>
          <a:p>
            <a:pPr eaLnBrk="1" hangingPunct="1">
              <a:lnSpc>
                <a:spcPct val="90000"/>
              </a:lnSpc>
            </a:pPr>
            <a:endParaRPr lang="en-US" sz="2000" dirty="0">
              <a:latin typeface="Segoe UI Light" pitchFamily="34" charset="0"/>
              <a:cs typeface="Segoe UI Light" pitchFamily="34" charset="0"/>
            </a:endParaRPr>
          </a:p>
          <a:p>
            <a:pPr eaLnBrk="1" hangingPunct="1">
              <a:lnSpc>
                <a:spcPct val="90000"/>
              </a:lnSpc>
            </a:pPr>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Testing / QA</a:t>
            </a:r>
          </a:p>
        </p:txBody>
      </p:sp>
      <p:sp>
        <p:nvSpPr>
          <p:cNvPr id="105475" name="Rectangle 3"/>
          <p:cNvSpPr>
            <a:spLocks noGrp="1" noChangeArrowheads="1"/>
          </p:cNvSpPr>
          <p:nvPr>
            <p:ph type="body" idx="4294967295"/>
          </p:nvPr>
        </p:nvSpPr>
        <p:spPr/>
        <p:txBody>
          <a:bodyPr/>
          <a:lstStyle/>
          <a:p>
            <a:pPr eaLnBrk="1" hangingPunct="1">
              <a:buFont typeface="Arial" charset="0"/>
              <a:buNone/>
            </a:pPr>
            <a:r>
              <a:rPr lang="en-IE" sz="2000" dirty="0">
                <a:latin typeface="Segoe UI Light" pitchFamily="34" charset="0"/>
                <a:cs typeface="Segoe UI Light" pitchFamily="34" charset="0"/>
              </a:rPr>
              <a:t>     </a:t>
            </a:r>
            <a:r>
              <a:rPr lang="en-IE" sz="2000" b="1" dirty="0">
                <a:solidFill>
                  <a:srgbClr val="FF0000"/>
                </a:solidFill>
                <a:latin typeface="Segoe UI Light" pitchFamily="34" charset="0"/>
                <a:cs typeface="Segoe UI Light" pitchFamily="34" charset="0"/>
              </a:rPr>
              <a:t>Effort</a:t>
            </a:r>
            <a:r>
              <a:rPr lang="en-IE" sz="2000" dirty="0">
                <a:latin typeface="Segoe UI Light" pitchFamily="34" charset="0"/>
                <a:cs typeface="Segoe UI Light" pitchFamily="34" charset="0"/>
              </a:rPr>
              <a:t> </a:t>
            </a:r>
            <a:r>
              <a:rPr lang="en-IE" sz="2000" b="1" dirty="0">
                <a:solidFill>
                  <a:srgbClr val="FF0000"/>
                </a:solidFill>
                <a:latin typeface="Segoe UI Light" pitchFamily="34" charset="0"/>
                <a:cs typeface="Segoe UI Light" pitchFamily="34" charset="0"/>
              </a:rPr>
              <a:t>Estimations:</a:t>
            </a:r>
          </a:p>
          <a:p>
            <a:pPr eaLnBrk="1" hangingPunct="1"/>
            <a:r>
              <a:rPr lang="en-IE" sz="2000" dirty="0">
                <a:latin typeface="Segoe UI Light" pitchFamily="34" charset="0"/>
                <a:cs typeface="Segoe UI Light" pitchFamily="34" charset="0"/>
              </a:rPr>
              <a:t>i18n </a:t>
            </a:r>
            <a:r>
              <a:rPr lang="en-IE" sz="2000" dirty="0" err="1">
                <a:latin typeface="Segoe UI Light" pitchFamily="34" charset="0"/>
                <a:cs typeface="Segoe UI Light" pitchFamily="34" charset="0"/>
              </a:rPr>
              <a:t>QA</a:t>
            </a:r>
            <a:r>
              <a:rPr lang="en-IE" sz="2000" dirty="0">
                <a:latin typeface="Segoe UI Light" pitchFamily="34" charset="0"/>
                <a:cs typeface="Segoe UI Light" pitchFamily="34" charset="0"/>
              </a:rPr>
              <a:t>: the same timeframe as the original acceptance tests</a:t>
            </a:r>
          </a:p>
          <a:p>
            <a:pPr eaLnBrk="1" hangingPunct="1"/>
            <a:r>
              <a:rPr lang="en-IE" sz="2000" dirty="0">
                <a:latin typeface="Segoe UI Light" pitchFamily="34" charset="0"/>
                <a:cs typeface="Segoe UI Light" pitchFamily="34" charset="0"/>
              </a:rPr>
              <a:t>Pseudo localization: the same timeframe as the original acceptance tests</a:t>
            </a:r>
            <a:br>
              <a:rPr lang="en-IE" sz="2000" dirty="0">
                <a:latin typeface="Segoe UI Light" pitchFamily="34" charset="0"/>
                <a:cs typeface="Segoe UI Light" pitchFamily="34" charset="0"/>
              </a:rPr>
            </a:br>
            <a:r>
              <a:rPr lang="en-IE" sz="2000" dirty="0">
                <a:latin typeface="Segoe UI Light" pitchFamily="34" charset="0"/>
                <a:cs typeface="Segoe UI Light" pitchFamily="34" charset="0"/>
              </a:rPr>
              <a:t>Should be done by the </a:t>
            </a:r>
            <a:r>
              <a:rPr lang="en-IE" sz="2000" dirty="0" err="1">
                <a:latin typeface="Segoe UI Light" pitchFamily="34" charset="0"/>
                <a:cs typeface="Segoe UI Light" pitchFamily="34" charset="0"/>
              </a:rPr>
              <a:t>dev</a:t>
            </a:r>
            <a:r>
              <a:rPr lang="en-IE" sz="2000" dirty="0">
                <a:latin typeface="Segoe UI Light" pitchFamily="34" charset="0"/>
                <a:cs typeface="Segoe UI Light" pitchFamily="34" charset="0"/>
              </a:rPr>
              <a:t> team</a:t>
            </a:r>
          </a:p>
          <a:p>
            <a:pPr eaLnBrk="1" hangingPunct="1"/>
            <a:r>
              <a:rPr lang="en-IE" sz="2000" dirty="0">
                <a:latin typeface="Segoe UI Light" pitchFamily="34" charset="0"/>
                <a:cs typeface="Segoe UI Light" pitchFamily="34" charset="0"/>
              </a:rPr>
              <a:t>Cosmetic/ linguistic – one pass on all dialogs/ screens/ menus etc. Usually a matter of days.</a:t>
            </a:r>
            <a:br>
              <a:rPr lang="en-IE" sz="2000" dirty="0">
                <a:latin typeface="Segoe UI Light" pitchFamily="34" charset="0"/>
                <a:cs typeface="Segoe UI Light" pitchFamily="34" charset="0"/>
              </a:rPr>
            </a:br>
            <a:r>
              <a:rPr lang="en-IE" sz="2000" dirty="0">
                <a:latin typeface="Segoe UI Light" pitchFamily="34" charset="0"/>
                <a:cs typeface="Segoe UI Light" pitchFamily="34" charset="0"/>
              </a:rPr>
              <a:t>Should be automated as much as possible</a:t>
            </a:r>
          </a:p>
          <a:p>
            <a:pPr eaLnBrk="1" hangingPunct="1"/>
            <a:r>
              <a:rPr lang="en-IE" sz="2000" dirty="0">
                <a:latin typeface="Segoe UI Light" pitchFamily="34" charset="0"/>
                <a:cs typeface="Segoe UI Light" pitchFamily="34" charset="0"/>
              </a:rPr>
              <a:t>Functional testing  - the same timeframe as the original full test cycle of the original product</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Testing / QA</a:t>
            </a:r>
          </a:p>
        </p:txBody>
      </p:sp>
      <p:sp>
        <p:nvSpPr>
          <p:cNvPr id="112643" name="Rectangle 3"/>
          <p:cNvSpPr>
            <a:spLocks noGrp="1" noChangeArrowheads="1"/>
          </p:cNvSpPr>
          <p:nvPr>
            <p:ph type="body" idx="4294967295"/>
          </p:nvPr>
        </p:nvSpPr>
        <p:spPr/>
        <p:txBody>
          <a:bodyPr/>
          <a:lstStyle/>
          <a:p>
            <a:pPr eaLnBrk="1" hangingPunct="1">
              <a:buFont typeface="Arial" charset="0"/>
              <a:buNone/>
            </a:pPr>
            <a:r>
              <a:rPr lang="en-IE" sz="2000" dirty="0">
                <a:latin typeface="Segoe UI Light" pitchFamily="34" charset="0"/>
                <a:cs typeface="Segoe UI Light" pitchFamily="34" charset="0"/>
              </a:rPr>
              <a:t>     </a:t>
            </a:r>
            <a:r>
              <a:rPr lang="en-IE" sz="2000" b="1" dirty="0">
                <a:solidFill>
                  <a:srgbClr val="FF0000"/>
                </a:solidFill>
                <a:latin typeface="Segoe UI Light" pitchFamily="34" charset="0"/>
                <a:cs typeface="Segoe UI Light" pitchFamily="34" charset="0"/>
              </a:rPr>
              <a:t>In country reviewing:</a:t>
            </a:r>
          </a:p>
          <a:p>
            <a:pPr eaLnBrk="1" hangingPunct="1"/>
            <a:r>
              <a:rPr lang="en-IE" sz="2000" dirty="0">
                <a:latin typeface="Segoe UI Light" pitchFamily="34" charset="0"/>
                <a:cs typeface="Segoe UI Light" pitchFamily="34" charset="0"/>
              </a:rPr>
              <a:t>Resources in or from the country/market, who know the target market and target language to check if localization makes sense</a:t>
            </a:r>
          </a:p>
          <a:p>
            <a:pPr eaLnBrk="1" hangingPunct="1"/>
            <a:endParaRPr lang="en-IE" sz="2000" dirty="0">
              <a:latin typeface="Segoe UI Light" pitchFamily="34" charset="0"/>
              <a:cs typeface="Segoe UI Light" pitchFamily="34" charset="0"/>
            </a:endParaRPr>
          </a:p>
          <a:p>
            <a:pPr eaLnBrk="1" hangingPunct="1"/>
            <a:r>
              <a:rPr lang="en-IE" sz="2000" dirty="0">
                <a:latin typeface="Segoe UI Light" pitchFamily="34" charset="0"/>
                <a:cs typeface="Segoe UI Light" pitchFamily="34" charset="0"/>
              </a:rPr>
              <a:t>Opportunities for the crowd </a:t>
            </a:r>
          </a:p>
          <a:p>
            <a:pPr eaLnBrk="1" hangingPunct="1"/>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Document Quality Control</a:t>
            </a:r>
          </a:p>
        </p:txBody>
      </p:sp>
      <p:sp>
        <p:nvSpPr>
          <p:cNvPr id="113667" name="Rectangle 3"/>
          <p:cNvSpPr>
            <a:spLocks noGrp="1" noChangeArrowheads="1"/>
          </p:cNvSpPr>
          <p:nvPr>
            <p:ph type="body" idx="4294967295"/>
          </p:nvPr>
        </p:nvSpPr>
        <p:spPr>
          <a:xfrm>
            <a:off x="609441" y="1752600"/>
            <a:ext cx="11071516" cy="4267200"/>
          </a:xfrm>
        </p:spPr>
        <p:txBody>
          <a:bodyPr/>
          <a:lstStyle/>
          <a:p>
            <a:pPr eaLnBrk="1" hangingPunct="1">
              <a:lnSpc>
                <a:spcPct val="90000"/>
              </a:lnSpc>
            </a:pPr>
            <a:r>
              <a:rPr lang="en-US" sz="2000" dirty="0">
                <a:latin typeface="Segoe UI Light" pitchFamily="34" charset="0"/>
                <a:cs typeface="Segoe UI Light" pitchFamily="34" charset="0"/>
              </a:rPr>
              <a:t>Document QC is another kind of Quality Control, and is just as important (sometimes).</a:t>
            </a:r>
          </a:p>
          <a:p>
            <a:pPr eaLnBrk="1" hangingPunct="1">
              <a:lnSpc>
                <a:spcPct val="90000"/>
              </a:lnSpc>
            </a:pPr>
            <a:r>
              <a:rPr lang="en-US" sz="2000" dirty="0">
                <a:latin typeface="Segoe UI Light" pitchFamily="34" charset="0"/>
                <a:cs typeface="Segoe UI Light" pitchFamily="34" charset="0"/>
              </a:rPr>
              <a:t>Issues to watch for:</a:t>
            </a:r>
          </a:p>
          <a:p>
            <a:pPr lvl="1" eaLnBrk="1" hangingPunct="1">
              <a:lnSpc>
                <a:spcPct val="90000"/>
              </a:lnSpc>
            </a:pPr>
            <a:r>
              <a:rPr lang="en-US" sz="2000" dirty="0">
                <a:latin typeface="Segoe UI Light" pitchFamily="34" charset="0"/>
                <a:cs typeface="Segoe UI Light" pitchFamily="34" charset="0"/>
              </a:rPr>
              <a:t>Linguistic</a:t>
            </a:r>
          </a:p>
          <a:p>
            <a:pPr lvl="1" eaLnBrk="1" hangingPunct="1">
              <a:lnSpc>
                <a:spcPct val="90000"/>
              </a:lnSpc>
            </a:pPr>
            <a:r>
              <a:rPr lang="en-US" sz="2000" dirty="0">
                <a:latin typeface="Segoe UI Light" pitchFamily="34" charset="0"/>
                <a:cs typeface="Segoe UI Light" pitchFamily="34" charset="0"/>
              </a:rPr>
              <a:t>Technical</a:t>
            </a:r>
          </a:p>
          <a:p>
            <a:pPr lvl="1" eaLnBrk="1" hangingPunct="1">
              <a:lnSpc>
                <a:spcPct val="90000"/>
              </a:lnSpc>
            </a:pPr>
            <a:r>
              <a:rPr lang="en-US" sz="2000" dirty="0">
                <a:latin typeface="Segoe UI Light" pitchFamily="34" charset="0"/>
                <a:cs typeface="Segoe UI Light" pitchFamily="34" charset="0"/>
              </a:rPr>
              <a:t>Layout</a:t>
            </a:r>
          </a:p>
          <a:p>
            <a:pPr lvl="2" eaLnBrk="1" hangingPunct="1">
              <a:lnSpc>
                <a:spcPct val="90000"/>
              </a:lnSpc>
            </a:pPr>
            <a:r>
              <a:rPr lang="en-US" sz="2000" dirty="0">
                <a:latin typeface="Segoe UI Light" pitchFamily="34" charset="0"/>
                <a:cs typeface="Segoe UI Light" pitchFamily="34" charset="0"/>
              </a:rPr>
              <a:t>Pagination</a:t>
            </a:r>
          </a:p>
          <a:p>
            <a:pPr lvl="2" eaLnBrk="1" hangingPunct="1">
              <a:lnSpc>
                <a:spcPct val="90000"/>
              </a:lnSpc>
            </a:pPr>
            <a:r>
              <a:rPr lang="en-US" sz="2000" dirty="0">
                <a:latin typeface="Segoe UI Light" pitchFamily="34" charset="0"/>
                <a:cs typeface="Segoe UI Light" pitchFamily="34" charset="0"/>
              </a:rPr>
              <a:t>Screenshots and surrounding text in sync</a:t>
            </a:r>
          </a:p>
          <a:p>
            <a:pPr lvl="2" eaLnBrk="1" hangingPunct="1">
              <a:lnSpc>
                <a:spcPct val="90000"/>
              </a:lnSpc>
            </a:pPr>
            <a:r>
              <a:rPr lang="en-US" sz="2000" dirty="0">
                <a:latin typeface="Segoe UI Light" pitchFamily="34" charset="0"/>
                <a:cs typeface="Segoe UI Light" pitchFamily="34" charset="0"/>
              </a:rPr>
              <a:t>Cross-references and hyperlinks</a:t>
            </a:r>
          </a:p>
          <a:p>
            <a:pPr lvl="2" eaLnBrk="1" hangingPunct="1">
              <a:lnSpc>
                <a:spcPct val="90000"/>
              </a:lnSpc>
            </a:pPr>
            <a:r>
              <a:rPr lang="en-US" sz="2000" dirty="0">
                <a:latin typeface="Segoe UI Light" pitchFamily="34" charset="0"/>
                <a:cs typeface="Segoe UI Light" pitchFamily="34" charset="0"/>
              </a:rPr>
              <a:t>Conditional text</a:t>
            </a:r>
          </a:p>
          <a:p>
            <a:pPr eaLnBrk="1" hangingPunct="1">
              <a:lnSpc>
                <a:spcPct val="90000"/>
              </a:lnSpc>
            </a:pPr>
            <a:endParaRPr lang="en-US" dirty="0" smtClean="0">
              <a:latin typeface="Segoe UI Light" pitchFamily="34" charset="0"/>
              <a:cs typeface="Segoe UI Light" pitchFamily="34" charset="0"/>
            </a:endParaRPr>
          </a:p>
          <a:p>
            <a:pPr eaLnBrk="1" hangingPunct="1">
              <a:lnSpc>
                <a:spcPct val="90000"/>
              </a:lnSpc>
            </a:pPr>
            <a:endParaRPr lang="en-US" dirty="0" smtClean="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912046" y="2492378"/>
            <a:ext cx="10969943" cy="3016251"/>
          </a:xfrm>
        </p:spPr>
        <p:txBody>
          <a:bodyPr/>
          <a:lstStyle/>
          <a:p>
            <a:pPr eaLnBrk="1" hangingPunct="1"/>
            <a:r>
              <a:rPr lang="en-US" i="1" dirty="0" smtClean="0">
                <a:latin typeface="Segoe UI Light" pitchFamily="34" charset="0"/>
                <a:cs typeface="Segoe UI Light" pitchFamily="34" charset="0"/>
              </a:rPr>
              <a:t>				      Pitfalls</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p:txBody>
          <a:bodyPr/>
          <a:lstStyle/>
          <a:p>
            <a:pPr eaLnBrk="1" hangingPunct="1"/>
            <a:r>
              <a:rPr lang="en-US" i="1" dirty="0">
                <a:latin typeface="Segoe UI Light" pitchFamily="34" charset="0"/>
                <a:cs typeface="Segoe UI Light" pitchFamily="34" charset="0"/>
              </a:rPr>
              <a:t>Pitfalls</a:t>
            </a:r>
          </a:p>
        </p:txBody>
      </p:sp>
      <p:sp>
        <p:nvSpPr>
          <p:cNvPr id="121859" name="Rectangle 3"/>
          <p:cNvSpPr>
            <a:spLocks noGrp="1" noChangeArrowheads="1"/>
          </p:cNvSpPr>
          <p:nvPr>
            <p:ph type="body" idx="4294967295"/>
          </p:nvPr>
        </p:nvSpPr>
        <p:spPr>
          <a:xfrm>
            <a:off x="812588" y="1981200"/>
            <a:ext cx="10665222" cy="4114800"/>
          </a:xfrm>
        </p:spPr>
        <p:txBody>
          <a:bodyPr/>
          <a:lstStyle/>
          <a:p>
            <a:pPr eaLnBrk="1" hangingPunct="1">
              <a:lnSpc>
                <a:spcPct val="90000"/>
              </a:lnSpc>
              <a:buFont typeface="Arial" charset="0"/>
              <a:buNone/>
            </a:pPr>
            <a:r>
              <a:rPr lang="en-US" sz="2400" dirty="0">
                <a:latin typeface="Segoe UI Light" pitchFamily="34" charset="0"/>
                <a:cs typeface="Segoe UI Light" pitchFamily="34" charset="0"/>
              </a:rPr>
              <a:t>	</a:t>
            </a:r>
            <a:r>
              <a:rPr lang="en-US" sz="2000" dirty="0">
                <a:latin typeface="Segoe UI Light" pitchFamily="34" charset="0"/>
                <a:cs typeface="Segoe UI Light" pitchFamily="34" charset="0"/>
              </a:rPr>
              <a:t>“We are not doing any localization nor translation. We will give our distributors in each country a discount, and they take care of it”</a:t>
            </a:r>
          </a:p>
          <a:p>
            <a:pPr eaLnBrk="1" hangingPunct="1">
              <a:lnSpc>
                <a:spcPct val="90000"/>
              </a:lnSpc>
              <a:buFont typeface="Arial" charset="0"/>
              <a:buNone/>
            </a:pPr>
            <a:r>
              <a:rPr lang="en-US" sz="2000" dirty="0">
                <a:latin typeface="Segoe UI Light" pitchFamily="34" charset="0"/>
                <a:cs typeface="Segoe UI Light" pitchFamily="34" charset="0"/>
              </a:rPr>
              <a:t>	</a:t>
            </a:r>
          </a:p>
          <a:p>
            <a:pPr eaLnBrk="1" hangingPunct="1">
              <a:lnSpc>
                <a:spcPct val="90000"/>
              </a:lnSpc>
              <a:buFont typeface="Arial" charset="0"/>
              <a:buNone/>
            </a:pPr>
            <a:r>
              <a:rPr lang="en-US" sz="2000" dirty="0">
                <a:latin typeface="Segoe UI Light" pitchFamily="34" charset="0"/>
                <a:cs typeface="Segoe UI Light" pitchFamily="34" charset="0"/>
              </a:rPr>
              <a:t>	</a:t>
            </a:r>
            <a:r>
              <a:rPr lang="en-US" sz="2000" u="sng" dirty="0">
                <a:latin typeface="Segoe UI Light" pitchFamily="34" charset="0"/>
                <a:cs typeface="Segoe UI Light" pitchFamily="34" charset="0"/>
              </a:rPr>
              <a:t>Careful – consider the following</a:t>
            </a:r>
            <a:r>
              <a:rPr lang="en-US" sz="2000" dirty="0">
                <a:latin typeface="Segoe UI Light" pitchFamily="34" charset="0"/>
                <a:cs typeface="Segoe UI Light" pitchFamily="34" charset="0"/>
              </a:rPr>
              <a:t>:</a:t>
            </a:r>
          </a:p>
          <a:p>
            <a:pPr eaLnBrk="1" hangingPunct="1">
              <a:lnSpc>
                <a:spcPct val="90000"/>
              </a:lnSpc>
              <a:buFont typeface="Arial" charset="0"/>
              <a:buNone/>
            </a:pPr>
            <a:endParaRPr lang="en-US" sz="2000" dirty="0">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Who is in the end responsible for quality?</a:t>
            </a:r>
          </a:p>
          <a:p>
            <a:pPr eaLnBrk="1" hangingPunct="1">
              <a:lnSpc>
                <a:spcPct val="90000"/>
              </a:lnSpc>
            </a:pPr>
            <a:r>
              <a:rPr lang="en-US" sz="2000" dirty="0">
                <a:latin typeface="Segoe UI Light" pitchFamily="34" charset="0"/>
                <a:cs typeface="Segoe UI Light" pitchFamily="34" charset="0"/>
              </a:rPr>
              <a:t>Who owns the Intellectual Property?</a:t>
            </a:r>
            <a:endParaRPr lang="en-US" sz="2000" dirty="0">
              <a:solidFill>
                <a:srgbClr val="FF3399"/>
              </a:solidFill>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No leveraging of handling the localization for all countries at once.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p:txBody>
          <a:bodyPr/>
          <a:lstStyle/>
          <a:p>
            <a:pPr eaLnBrk="1" hangingPunct="1"/>
            <a:r>
              <a:rPr lang="en-US" i="1" dirty="0">
                <a:latin typeface="Segoe UI Light" pitchFamily="34" charset="0"/>
                <a:cs typeface="Segoe UI Light" pitchFamily="34" charset="0"/>
              </a:rPr>
              <a:t>Pitfalls</a:t>
            </a:r>
          </a:p>
        </p:txBody>
      </p:sp>
      <p:sp>
        <p:nvSpPr>
          <p:cNvPr id="122883" name="Rectangle 3"/>
          <p:cNvSpPr>
            <a:spLocks noGrp="1" noChangeArrowheads="1"/>
          </p:cNvSpPr>
          <p:nvPr>
            <p:ph type="body" idx="4294967295"/>
          </p:nvPr>
        </p:nvSpPr>
        <p:spPr/>
        <p:txBody>
          <a:bodyPr/>
          <a:lstStyle/>
          <a:p>
            <a:pPr eaLnBrk="1" hangingPunct="1">
              <a:buFont typeface="Arial" charset="0"/>
              <a:buNone/>
            </a:pPr>
            <a:r>
              <a:rPr lang="en-US" sz="2000" dirty="0">
                <a:latin typeface="Segoe UI Light" pitchFamily="34" charset="0"/>
                <a:cs typeface="Segoe UI Light" pitchFamily="34" charset="0"/>
              </a:rPr>
              <a:t>	“There is no need for a localization process, once we release the product, we will prepare Excel files with the strings to be translated”</a:t>
            </a:r>
          </a:p>
          <a:p>
            <a:pPr eaLnBrk="1" hangingPunct="1">
              <a:buFont typeface="Arial" charset="0"/>
              <a:buNone/>
            </a:pPr>
            <a:r>
              <a:rPr lang="en-US" sz="2000" dirty="0">
                <a:latin typeface="Segoe UI Light" pitchFamily="34" charset="0"/>
                <a:cs typeface="Segoe UI Light" pitchFamily="34" charset="0"/>
              </a:rPr>
              <a:t>	</a:t>
            </a:r>
          </a:p>
          <a:p>
            <a:pPr eaLnBrk="1" hangingPunct="1">
              <a:buFont typeface="Arial" charset="0"/>
              <a:buNone/>
            </a:pPr>
            <a:r>
              <a:rPr lang="en-US" sz="2000" dirty="0">
                <a:latin typeface="Segoe UI Light" pitchFamily="34" charset="0"/>
                <a:cs typeface="Segoe UI Light" pitchFamily="34" charset="0"/>
              </a:rPr>
              <a:t>	</a:t>
            </a:r>
            <a:r>
              <a:rPr lang="en-US" sz="2000" u="sng" dirty="0">
                <a:latin typeface="Segoe UI Light" pitchFamily="34" charset="0"/>
                <a:cs typeface="Segoe UI Light" pitchFamily="34" charset="0"/>
              </a:rPr>
              <a:t>Careful – consider the following</a:t>
            </a:r>
            <a:r>
              <a:rPr lang="en-US" sz="2000" dirty="0">
                <a:latin typeface="Segoe UI Light" pitchFamily="34" charset="0"/>
                <a:cs typeface="Segoe UI Light" pitchFamily="34" charset="0"/>
              </a:rPr>
              <a:t>:</a:t>
            </a:r>
          </a:p>
          <a:p>
            <a:pPr eaLnBrk="1" hangingPunct="1"/>
            <a:endParaRPr lang="en-US" sz="2000" dirty="0">
              <a:latin typeface="Segoe UI Light" pitchFamily="34" charset="0"/>
              <a:cs typeface="Segoe UI Light" pitchFamily="34" charset="0"/>
            </a:endParaRPr>
          </a:p>
          <a:p>
            <a:pPr eaLnBrk="1" hangingPunct="1"/>
            <a:r>
              <a:rPr lang="en-US" sz="2000" dirty="0">
                <a:latin typeface="Segoe UI Light" pitchFamily="34" charset="0"/>
                <a:cs typeface="Segoe UI Light" pitchFamily="34" charset="0"/>
              </a:rPr>
              <a:t>Has your software been prepared for localization?</a:t>
            </a:r>
          </a:p>
          <a:p>
            <a:pPr eaLnBrk="1" hangingPunct="1"/>
            <a:r>
              <a:rPr lang="en-US" sz="2000" dirty="0">
                <a:latin typeface="Segoe UI Light" pitchFamily="34" charset="0"/>
                <a:cs typeface="Segoe UI Light" pitchFamily="34" charset="0"/>
              </a:rPr>
              <a:t>Be ready for surprises in the code</a:t>
            </a:r>
          </a:p>
          <a:p>
            <a:pPr eaLnBrk="1" hangingPunct="1"/>
            <a:r>
              <a:rPr lang="en-US" sz="2000" dirty="0">
                <a:latin typeface="Segoe UI Light" pitchFamily="34" charset="0"/>
                <a:cs typeface="Segoe UI Light" pitchFamily="34" charset="0"/>
              </a:rPr>
              <a:t>Consider pseudo localization</a:t>
            </a:r>
          </a:p>
          <a:p>
            <a:pPr eaLnBrk="1" hangingPunct="1"/>
            <a:r>
              <a:rPr lang="en-US" sz="2000" dirty="0">
                <a:latin typeface="Segoe UI Light" pitchFamily="34" charset="0"/>
                <a:cs typeface="Segoe UI Light" pitchFamily="34" charset="0"/>
              </a:rPr>
              <a:t>Translation out of context can result in errors and/or excessive project management time</a:t>
            </a:r>
          </a:p>
          <a:p>
            <a:pPr eaLnBrk="1" hangingPunct="1">
              <a:buFont typeface="Arial" charset="0"/>
              <a:buNone/>
            </a:pPr>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4294967295"/>
          </p:nvPr>
        </p:nvSpPr>
        <p:spPr>
          <a:xfrm>
            <a:off x="507868" y="1828800"/>
            <a:ext cx="11071516" cy="4876800"/>
          </a:xfrm>
        </p:spPr>
        <p:txBody>
          <a:bodyPr/>
          <a:lstStyle/>
          <a:p>
            <a:pPr>
              <a:buFont typeface="Arial" charset="0"/>
              <a:buNone/>
            </a:pPr>
            <a:r>
              <a:rPr lang="en-CA" sz="2000" b="1" dirty="0" smtClean="0">
                <a:latin typeface="Segoe UI Light" pitchFamily="34" charset="0"/>
                <a:cs typeface="Segoe UI Light" pitchFamily="34" charset="0"/>
              </a:rPr>
              <a:t>Globalization (g11n)</a:t>
            </a:r>
            <a:endParaRPr lang="en-CA" sz="2000" b="1" dirty="0">
              <a:latin typeface="Segoe UI Light" pitchFamily="34" charset="0"/>
              <a:cs typeface="Segoe UI Light" pitchFamily="34" charset="0"/>
            </a:endParaRPr>
          </a:p>
          <a:p>
            <a:r>
              <a:rPr lang="en-CA" sz="2000" dirty="0">
                <a:latin typeface="Segoe UI Light" pitchFamily="34" charset="0"/>
                <a:cs typeface="Segoe UI Light" pitchFamily="34" charset="0"/>
              </a:rPr>
              <a:t>Adaptation of marketing strategies to regional requirements of all </a:t>
            </a:r>
            <a:r>
              <a:rPr lang="en-CA" sz="2000" dirty="0" smtClean="0">
                <a:latin typeface="Segoe UI Light" pitchFamily="34" charset="0"/>
                <a:cs typeface="Segoe UI Light" pitchFamily="34" charset="0"/>
              </a:rPr>
              <a:t>kinds</a:t>
            </a:r>
            <a:endParaRPr lang="en-CA" sz="4000" dirty="0">
              <a:latin typeface="Segoe UI Light" pitchFamily="34" charset="0"/>
              <a:cs typeface="Segoe UI Light" pitchFamily="34" charset="0"/>
            </a:endParaRPr>
          </a:p>
          <a:p>
            <a:r>
              <a:rPr lang="en-US" sz="2000" dirty="0" smtClean="0">
                <a:latin typeface="Segoe UI Light" pitchFamily="34" charset="0"/>
                <a:cs typeface="Segoe UI Light" pitchFamily="34" charset="0"/>
              </a:rPr>
              <a:t>To </a:t>
            </a:r>
            <a:r>
              <a:rPr lang="en-US" sz="2000" dirty="0">
                <a:latin typeface="Segoe UI Light" pitchFamily="34" charset="0"/>
                <a:cs typeface="Segoe UI Light" pitchFamily="34" charset="0"/>
              </a:rPr>
              <a:t>understand requirements (for going global)</a:t>
            </a:r>
          </a:p>
          <a:p>
            <a:pPr>
              <a:buFont typeface="Arial" charset="0"/>
              <a:buNone/>
            </a:pPr>
            <a:r>
              <a:rPr lang="en-CA" sz="2000" b="1" dirty="0" smtClean="0">
                <a:latin typeface="Segoe UI Light" pitchFamily="34" charset="0"/>
                <a:cs typeface="Segoe UI Light" pitchFamily="34" charset="0"/>
              </a:rPr>
              <a:t>Internationalization (i18n)</a:t>
            </a:r>
            <a:endParaRPr lang="en-CA" sz="2000" b="1" dirty="0">
              <a:latin typeface="Segoe UI Light" pitchFamily="34" charset="0"/>
              <a:cs typeface="Segoe UI Light" pitchFamily="34" charset="0"/>
            </a:endParaRPr>
          </a:p>
          <a:p>
            <a:r>
              <a:rPr lang="en-CA" sz="2000" dirty="0">
                <a:latin typeface="Segoe UI Light" pitchFamily="34" charset="0"/>
                <a:cs typeface="Segoe UI Light" pitchFamily="34" charset="0"/>
              </a:rPr>
              <a:t>Engineering of a product to enable efficient adaptation of that product to local </a:t>
            </a:r>
            <a:r>
              <a:rPr lang="en-CA" sz="2000" dirty="0" smtClean="0">
                <a:latin typeface="Segoe UI Light" pitchFamily="34" charset="0"/>
                <a:cs typeface="Segoe UI Light" pitchFamily="34" charset="0"/>
              </a:rPr>
              <a:t>requirements</a:t>
            </a:r>
          </a:p>
          <a:p>
            <a:r>
              <a:rPr lang="en-US" sz="2000" dirty="0">
                <a:latin typeface="Segoe UI Light" pitchFamily="34" charset="0"/>
                <a:cs typeface="Segoe UI Light" pitchFamily="34" charset="0"/>
              </a:rPr>
              <a:t>T</a:t>
            </a:r>
            <a:r>
              <a:rPr lang="en-US" sz="2000" dirty="0" smtClean="0">
                <a:latin typeface="Segoe UI Light" pitchFamily="34" charset="0"/>
                <a:cs typeface="Segoe UI Light" pitchFamily="34" charset="0"/>
              </a:rPr>
              <a:t>o </a:t>
            </a:r>
            <a:r>
              <a:rPr lang="en-US" sz="2000" dirty="0">
                <a:latin typeface="Segoe UI Light" pitchFamily="34" charset="0"/>
                <a:cs typeface="Segoe UI Light" pitchFamily="34" charset="0"/>
              </a:rPr>
              <a:t>enable products to meet requirements</a:t>
            </a:r>
          </a:p>
          <a:p>
            <a:pPr>
              <a:buFont typeface="Arial" charset="0"/>
              <a:buNone/>
            </a:pPr>
            <a:r>
              <a:rPr lang="en-CA" sz="2000" b="1" dirty="0" smtClean="0">
                <a:latin typeface="Segoe UI Light" pitchFamily="34" charset="0"/>
                <a:cs typeface="Segoe UI Light" pitchFamily="34" charset="0"/>
              </a:rPr>
              <a:t>Localization (l10n)</a:t>
            </a:r>
            <a:endParaRPr lang="en-CA" sz="2000" b="1" dirty="0">
              <a:latin typeface="Segoe UI Light" pitchFamily="34" charset="0"/>
              <a:cs typeface="Segoe UI Light" pitchFamily="34" charset="0"/>
            </a:endParaRPr>
          </a:p>
          <a:p>
            <a:r>
              <a:rPr lang="en-CA" sz="2000" dirty="0">
                <a:latin typeface="Segoe UI Light" pitchFamily="34" charset="0"/>
                <a:cs typeface="Segoe UI Light" pitchFamily="34" charset="0"/>
              </a:rPr>
              <a:t>Localization is the process of adapting a (software) product and accompanying materials to suit a target-market </a:t>
            </a:r>
            <a:r>
              <a:rPr lang="en-CA" sz="2000" dirty="0" smtClean="0">
                <a:latin typeface="Segoe UI Light" pitchFamily="34" charset="0"/>
                <a:cs typeface="Segoe UI Light" pitchFamily="34" charset="0"/>
              </a:rPr>
              <a:t>locale</a:t>
            </a:r>
          </a:p>
          <a:p>
            <a:pPr marL="342885" lvl="1" indent="-342885">
              <a:buFont typeface="Arial" charset="0"/>
              <a:buChar char="•"/>
            </a:pPr>
            <a:r>
              <a:rPr lang="en-CA" sz="2000" dirty="0" smtClean="0">
                <a:latin typeface="Segoe UI Light" pitchFamily="34" charset="0"/>
                <a:cs typeface="Segoe UI Light" pitchFamily="34" charset="0"/>
              </a:rPr>
              <a:t>To </a:t>
            </a:r>
            <a:r>
              <a:rPr lang="en-CA" sz="2000" dirty="0">
                <a:latin typeface="Segoe UI Light" pitchFamily="34" charset="0"/>
                <a:cs typeface="Segoe UI Light" pitchFamily="34" charset="0"/>
              </a:rPr>
              <a:t>fulfill requirements</a:t>
            </a:r>
          </a:p>
          <a:p>
            <a:pPr marL="0" indent="0">
              <a:buNone/>
            </a:pPr>
            <a:endParaRPr lang="en-US" sz="2000" i="1" dirty="0" smtClean="0">
              <a:solidFill>
                <a:srgbClr val="FF0000"/>
              </a:solidFill>
              <a:latin typeface="Segoe UI Light" pitchFamily="34" charset="0"/>
              <a:cs typeface="Segoe UI Light" pitchFamily="34" charset="0"/>
            </a:endParaRPr>
          </a:p>
          <a:p>
            <a:pPr marL="0" indent="0">
              <a:buNone/>
            </a:pPr>
            <a:r>
              <a:rPr lang="en-US" sz="2000" i="1" dirty="0" smtClean="0">
                <a:solidFill>
                  <a:srgbClr val="FF0000"/>
                </a:solidFill>
                <a:latin typeface="Segoe UI Light" pitchFamily="34" charset="0"/>
                <a:cs typeface="Segoe UI Light" pitchFamily="34" charset="0"/>
              </a:rPr>
              <a:t>c13n </a:t>
            </a:r>
            <a:r>
              <a:rPr lang="en-US" sz="2000" i="1" dirty="0">
                <a:solidFill>
                  <a:srgbClr val="FF0000"/>
                </a:solidFill>
                <a:latin typeface="Segoe UI Light" pitchFamily="34" charset="0"/>
                <a:cs typeface="Segoe UI Light" pitchFamily="34" charset="0"/>
              </a:rPr>
              <a:t>(</a:t>
            </a:r>
            <a:r>
              <a:rPr lang="en-US" sz="2000" i="1" dirty="0" err="1">
                <a:solidFill>
                  <a:srgbClr val="FF0000"/>
                </a:solidFill>
                <a:latin typeface="Segoe UI Light" pitchFamily="34" charset="0"/>
                <a:cs typeface="Segoe UI Light" pitchFamily="34" charset="0"/>
              </a:rPr>
              <a:t>culturalization</a:t>
            </a:r>
            <a:r>
              <a:rPr lang="en-US" sz="2000" i="1" dirty="0">
                <a:solidFill>
                  <a:srgbClr val="FF0000"/>
                </a:solidFill>
                <a:latin typeface="Segoe UI Light" pitchFamily="34" charset="0"/>
                <a:cs typeface="Segoe UI Light" pitchFamily="34" charset="0"/>
              </a:rPr>
              <a:t>), r13n (regionalization </a:t>
            </a:r>
            <a:r>
              <a:rPr lang="en-US" sz="2000" i="1" dirty="0" smtClean="0">
                <a:solidFill>
                  <a:srgbClr val="FF0000"/>
                </a:solidFill>
                <a:latin typeface="Segoe UI Light" pitchFamily="34" charset="0"/>
                <a:cs typeface="Segoe UI Light" pitchFamily="34" charset="0"/>
              </a:rPr>
              <a:t>) …..</a:t>
            </a:r>
            <a:r>
              <a:rPr lang="en-CA" sz="2000" i="1" dirty="0" smtClean="0">
                <a:solidFill>
                  <a:srgbClr val="FF0000"/>
                </a:solidFill>
                <a:latin typeface="Segoe UI Light" pitchFamily="34" charset="0"/>
                <a:cs typeface="Segoe UI Light" pitchFamily="34" charset="0"/>
              </a:rPr>
              <a:t>This </a:t>
            </a:r>
            <a:r>
              <a:rPr lang="en-CA" sz="2000" i="1" dirty="0">
                <a:solidFill>
                  <a:srgbClr val="FF0000"/>
                </a:solidFill>
                <a:latin typeface="Segoe UI Light" pitchFamily="34" charset="0"/>
                <a:cs typeface="Segoe UI Light" pitchFamily="34" charset="0"/>
              </a:rPr>
              <a:t>workshop is presented </a:t>
            </a:r>
            <a:r>
              <a:rPr lang="en-CA" sz="2000" i="1" dirty="0" smtClean="0">
                <a:solidFill>
                  <a:srgbClr val="FF0000"/>
                </a:solidFill>
                <a:latin typeface="Segoe UI Light" pitchFamily="34" charset="0"/>
                <a:cs typeface="Segoe UI Light" pitchFamily="34" charset="0"/>
              </a:rPr>
              <a:t>by a2x and d4l</a:t>
            </a:r>
            <a:endParaRPr lang="en-CA" sz="2000" i="1" dirty="0">
              <a:solidFill>
                <a:srgbClr val="FF0000"/>
              </a:solidFill>
              <a:latin typeface="Segoe UI Light" pitchFamily="34" charset="0"/>
              <a:cs typeface="Segoe UI Light" pitchFamily="34" charset="0"/>
            </a:endParaRPr>
          </a:p>
        </p:txBody>
      </p:sp>
      <p:sp>
        <p:nvSpPr>
          <p:cNvPr id="39939" name="Rectangle 2"/>
          <p:cNvSpPr>
            <a:spLocks noGrp="1" noChangeArrowheads="1"/>
          </p:cNvSpPr>
          <p:nvPr>
            <p:ph type="title" idx="4294967295"/>
          </p:nvPr>
        </p:nvSpPr>
        <p:spPr/>
        <p:txBody>
          <a:bodyPr/>
          <a:lstStyle/>
          <a:p>
            <a:r>
              <a:rPr lang="en-CA" dirty="0">
                <a:latin typeface="Segoe UI Light" pitchFamily="34" charset="0"/>
                <a:cs typeface="Segoe UI Light" pitchFamily="34" charset="0"/>
              </a:rPr>
              <a:t>L10n </a:t>
            </a:r>
            <a:r>
              <a:rPr lang="en-CA" dirty="0" smtClean="0">
                <a:latin typeface="Segoe UI Light" pitchFamily="34" charset="0"/>
                <a:cs typeface="Segoe UI Light" pitchFamily="34" charset="0"/>
              </a:rPr>
              <a:t>terms </a:t>
            </a:r>
            <a:r>
              <a:rPr lang="en-CA" dirty="0">
                <a:latin typeface="Segoe UI Light" pitchFamily="34" charset="0"/>
                <a:cs typeface="Segoe UI Light" pitchFamily="34" charset="0"/>
              </a:rPr>
              <a:t>and </a:t>
            </a:r>
            <a:r>
              <a:rPr lang="en-CA" dirty="0" smtClean="0">
                <a:latin typeface="Segoe UI Light" pitchFamily="34" charset="0"/>
                <a:cs typeface="Segoe UI Light" pitchFamily="34" charset="0"/>
              </a:rPr>
              <a:t>definitions</a:t>
            </a:r>
            <a:endParaRPr lang="en-CA" dirty="0">
              <a:latin typeface="Segoe UI Light" pitchFamily="34" charset="0"/>
              <a:cs typeface="Segoe UI Light" pitchFamily="34" charset="0"/>
            </a:endParaRPr>
          </a:p>
        </p:txBody>
      </p:sp>
    </p:spTree>
    <p:extLst>
      <p:ext uri="{BB962C8B-B14F-4D97-AF65-F5344CB8AC3E}">
        <p14:creationId xmlns:p14="http://schemas.microsoft.com/office/powerpoint/2010/main" val="913887121"/>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p:txBody>
          <a:bodyPr/>
          <a:lstStyle/>
          <a:p>
            <a:pPr eaLnBrk="1" hangingPunct="1"/>
            <a:r>
              <a:rPr lang="en-US" i="1" dirty="0">
                <a:latin typeface="Segoe UI Light" pitchFamily="34" charset="0"/>
                <a:cs typeface="Segoe UI Light" pitchFamily="34" charset="0"/>
              </a:rPr>
              <a:t>Pitfalls</a:t>
            </a:r>
          </a:p>
        </p:txBody>
      </p:sp>
      <p:sp>
        <p:nvSpPr>
          <p:cNvPr id="123907" name="Rectangle 3"/>
          <p:cNvSpPr>
            <a:spLocks noGrp="1" noChangeArrowheads="1"/>
          </p:cNvSpPr>
          <p:nvPr>
            <p:ph type="body" idx="4294967295"/>
          </p:nvPr>
        </p:nvSpPr>
        <p:spPr/>
        <p:txBody>
          <a:bodyPr/>
          <a:lstStyle/>
          <a:p>
            <a:pPr eaLnBrk="1" hangingPunct="1">
              <a:lnSpc>
                <a:spcPct val="90000"/>
              </a:lnSpc>
              <a:buFont typeface="Arial" charset="0"/>
              <a:buNone/>
            </a:pPr>
            <a:r>
              <a:rPr lang="en-US" sz="2400" dirty="0">
                <a:latin typeface="Segoe UI Light" pitchFamily="34" charset="0"/>
                <a:cs typeface="Segoe UI Light" pitchFamily="34" charset="0"/>
              </a:rPr>
              <a:t>	</a:t>
            </a:r>
            <a:r>
              <a:rPr lang="en-US" sz="2000" dirty="0">
                <a:latin typeface="Segoe UI Light" pitchFamily="34" charset="0"/>
                <a:cs typeface="Segoe UI Light" pitchFamily="34" charset="0"/>
              </a:rPr>
              <a:t>“Philippe, from engineering, speaks French fluently, lets ask him to translated the GUI of our product!”</a:t>
            </a:r>
          </a:p>
          <a:p>
            <a:pPr eaLnBrk="1" hangingPunct="1">
              <a:lnSpc>
                <a:spcPct val="90000"/>
              </a:lnSpc>
              <a:buFont typeface="Arial" charset="0"/>
              <a:buNone/>
            </a:pPr>
            <a:r>
              <a:rPr lang="en-US" sz="2000" dirty="0">
                <a:latin typeface="Segoe UI Light" pitchFamily="34" charset="0"/>
                <a:cs typeface="Segoe UI Light" pitchFamily="34" charset="0"/>
              </a:rPr>
              <a:t>	</a:t>
            </a:r>
          </a:p>
          <a:p>
            <a:pPr eaLnBrk="1" hangingPunct="1">
              <a:lnSpc>
                <a:spcPct val="90000"/>
              </a:lnSpc>
              <a:buFont typeface="Arial" charset="0"/>
              <a:buNone/>
            </a:pPr>
            <a:r>
              <a:rPr lang="en-US" sz="2000" dirty="0">
                <a:latin typeface="Segoe UI Light" pitchFamily="34" charset="0"/>
                <a:cs typeface="Segoe UI Light" pitchFamily="34" charset="0"/>
              </a:rPr>
              <a:t>	</a:t>
            </a:r>
            <a:r>
              <a:rPr lang="en-US" sz="2000" u="sng" dirty="0">
                <a:latin typeface="Segoe UI Light" pitchFamily="34" charset="0"/>
                <a:cs typeface="Segoe UI Light" pitchFamily="34" charset="0"/>
              </a:rPr>
              <a:t>Careful – consider the following</a:t>
            </a:r>
            <a:r>
              <a:rPr lang="en-US" sz="2000" dirty="0">
                <a:latin typeface="Segoe UI Light" pitchFamily="34" charset="0"/>
                <a:cs typeface="Segoe UI Light" pitchFamily="34" charset="0"/>
              </a:rPr>
              <a:t>:</a:t>
            </a:r>
          </a:p>
          <a:p>
            <a:pPr eaLnBrk="1" hangingPunct="1">
              <a:lnSpc>
                <a:spcPct val="90000"/>
              </a:lnSpc>
              <a:buFont typeface="Arial" charset="0"/>
              <a:buNone/>
            </a:pPr>
            <a:endParaRPr lang="en-US" sz="2000" dirty="0">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Languages are evolving – therefore best translations will be done using in-country translators</a:t>
            </a:r>
          </a:p>
          <a:p>
            <a:pPr eaLnBrk="1" hangingPunct="1">
              <a:lnSpc>
                <a:spcPct val="90000"/>
              </a:lnSpc>
            </a:pPr>
            <a:r>
              <a:rPr lang="en-US" sz="2000" dirty="0">
                <a:latin typeface="Segoe UI Light" pitchFamily="34" charset="0"/>
                <a:cs typeface="Segoe UI Light" pitchFamily="34" charset="0"/>
              </a:rPr>
              <a:t>What about localization?</a:t>
            </a:r>
          </a:p>
          <a:p>
            <a:pPr eaLnBrk="1" hangingPunct="1">
              <a:lnSpc>
                <a:spcPct val="90000"/>
              </a:lnSpc>
            </a:pPr>
            <a:r>
              <a:rPr lang="en-US" sz="2000" dirty="0">
                <a:latin typeface="Segoe UI Light" pitchFamily="34" charset="0"/>
                <a:cs typeface="Segoe UI Light" pitchFamily="34" charset="0"/>
              </a:rPr>
              <a:t>What about using translation tools?</a:t>
            </a:r>
          </a:p>
          <a:p>
            <a:pPr eaLnBrk="1" hangingPunct="1">
              <a:lnSpc>
                <a:spcPct val="90000"/>
              </a:lnSpc>
            </a:pPr>
            <a:r>
              <a:rPr lang="en-US" sz="2000" dirty="0">
                <a:latin typeface="Segoe UI Light" pitchFamily="34" charset="0"/>
                <a:cs typeface="Segoe UI Light" pitchFamily="34" charset="0"/>
              </a:rPr>
              <a:t>Leveraging, Terminology, Glossary?</a:t>
            </a:r>
          </a:p>
          <a:p>
            <a:pPr eaLnBrk="1" hangingPunct="1">
              <a:lnSpc>
                <a:spcPct val="90000"/>
              </a:lnSpc>
            </a:pPr>
            <a:endParaRPr lang="zh-CN" altLang="he-IL"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ctrTitle" idx="4294967295"/>
          </p:nvPr>
        </p:nvSpPr>
        <p:spPr>
          <a:xfrm>
            <a:off x="1961639" y="2309813"/>
            <a:ext cx="9791266" cy="2362200"/>
          </a:xfrm>
        </p:spPr>
        <p:txBody>
          <a:bodyPr/>
          <a:lstStyle/>
          <a:p>
            <a:pPr eaLnBrk="1" hangingPunct="1"/>
            <a:r>
              <a:rPr lang="en-US" i="1" dirty="0">
                <a:latin typeface="Segoe UI Light" pitchFamily="34" charset="0"/>
                <a:cs typeface="Segoe UI Light" pitchFamily="34" charset="0"/>
              </a:rPr>
              <a:t>The problem</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237812911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p>
        </p:txBody>
      </p:sp>
      <p:sp>
        <p:nvSpPr>
          <p:cNvPr id="15363"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A known company developed a powerful product for CRM (Customer Relationship Management System)</a:t>
            </a:r>
          </a:p>
          <a:p>
            <a:r>
              <a:rPr lang="en-US" sz="2000" dirty="0">
                <a:latin typeface="Segoe UI Light" pitchFamily="34" charset="0"/>
                <a:cs typeface="Segoe UI Light" pitchFamily="34" charset="0"/>
              </a:rPr>
              <a:t>The first and main market was, as usual, the USA</a:t>
            </a:r>
          </a:p>
          <a:p>
            <a:r>
              <a:rPr lang="en-US" sz="2000" dirty="0">
                <a:latin typeface="Segoe UI Light" pitchFamily="34" charset="0"/>
                <a:cs typeface="Segoe UI Light" pitchFamily="34" charset="0"/>
              </a:rPr>
              <a:t>The board decided that it is time to penetrate new markets: Europe, Far-East, Middle East</a:t>
            </a:r>
          </a:p>
          <a:p>
            <a:endParaRPr lang="en-US" sz="2000" dirty="0">
              <a:latin typeface="Segoe UI Light" pitchFamily="34" charset="0"/>
              <a:cs typeface="Segoe UI Light" pitchFamily="34" charset="0"/>
            </a:endParaRPr>
          </a:p>
          <a:p>
            <a:pPr algn="ctr">
              <a:buFont typeface="Arial" charset="0"/>
              <a:buNone/>
            </a:pPr>
            <a:r>
              <a:rPr lang="en-US" sz="2000" dirty="0">
                <a:latin typeface="Segoe UI Light" pitchFamily="34" charset="0"/>
                <a:cs typeface="Segoe UI Light" pitchFamily="34" charset="0"/>
              </a:rPr>
              <a:t>The R&amp;D department claimed – no problem, we are fully UNICODE…let’s go!</a:t>
            </a:r>
          </a:p>
        </p:txBody>
      </p:sp>
    </p:spTree>
    <p:extLst>
      <p:ext uri="{BB962C8B-B14F-4D97-AF65-F5344CB8AC3E}">
        <p14:creationId xmlns:p14="http://schemas.microsoft.com/office/powerpoint/2010/main" val="2965457531"/>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p>
        </p:txBody>
      </p:sp>
      <p:sp>
        <p:nvSpPr>
          <p:cNvPr id="16387" name="Rectangle 3"/>
          <p:cNvSpPr>
            <a:spLocks noGrp="1" noChangeArrowheads="1"/>
          </p:cNvSpPr>
          <p:nvPr>
            <p:ph type="body" idx="4294967295"/>
          </p:nvPr>
        </p:nvSpPr>
        <p:spPr/>
        <p:txBody>
          <a:bodyPr/>
          <a:lstStyle/>
          <a:p>
            <a:pPr algn="ctr">
              <a:buFont typeface="Arial" charset="0"/>
              <a:buNone/>
            </a:pPr>
            <a:r>
              <a:rPr lang="en-US" sz="7200" i="1" dirty="0">
                <a:solidFill>
                  <a:srgbClr val="FF0000"/>
                </a:solidFill>
                <a:latin typeface="Segoe UI Light" pitchFamily="34" charset="0"/>
                <a:cs typeface="Segoe UI Light" pitchFamily="34" charset="0"/>
              </a:rPr>
              <a:t>Ouch…</a:t>
            </a:r>
          </a:p>
        </p:txBody>
      </p:sp>
    </p:spTree>
    <p:extLst>
      <p:ext uri="{BB962C8B-B14F-4D97-AF65-F5344CB8AC3E}">
        <p14:creationId xmlns:p14="http://schemas.microsoft.com/office/powerpoint/2010/main" val="2870918877"/>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#1 – String Externalization</a:t>
            </a:r>
          </a:p>
        </p:txBody>
      </p:sp>
      <p:sp>
        <p:nvSpPr>
          <p:cNvPr id="17411" name="Rectangle 3"/>
          <p:cNvSpPr>
            <a:spLocks noGrp="1" noChangeArrowheads="1"/>
          </p:cNvSpPr>
          <p:nvPr>
            <p:ph type="body" idx="4294967295"/>
          </p:nvPr>
        </p:nvSpPr>
        <p:spPr/>
        <p:txBody>
          <a:bodyPr/>
          <a:lstStyle/>
          <a:p>
            <a:pPr>
              <a:lnSpc>
                <a:spcPct val="90000"/>
              </a:lnSpc>
            </a:pPr>
            <a:r>
              <a:rPr lang="en-US" sz="2000" dirty="0">
                <a:latin typeface="Segoe UI Light" pitchFamily="34" charset="0"/>
                <a:cs typeface="Segoe UI Light" pitchFamily="34" charset="0"/>
              </a:rPr>
              <a:t>All the GUI (graphical user interface) had to be translated to the target languages</a:t>
            </a:r>
          </a:p>
          <a:p>
            <a:pPr>
              <a:lnSpc>
                <a:spcPct val="90000"/>
              </a:lnSpc>
            </a:pPr>
            <a:r>
              <a:rPr lang="en-US" sz="2000" dirty="0">
                <a:latin typeface="Segoe UI Light" pitchFamily="34" charset="0"/>
                <a:cs typeface="Segoe UI Light" pitchFamily="34" charset="0"/>
              </a:rPr>
              <a:t>But lots of strings were hard-coded (written directly into the code)</a:t>
            </a:r>
          </a:p>
          <a:p>
            <a:pPr>
              <a:lnSpc>
                <a:spcPct val="90000"/>
              </a:lnSpc>
            </a:pPr>
            <a:endParaRPr lang="en-US" sz="2000" dirty="0">
              <a:latin typeface="Segoe UI Light" pitchFamily="34" charset="0"/>
              <a:cs typeface="Segoe UI Light" pitchFamily="34" charset="0"/>
            </a:endParaRPr>
          </a:p>
          <a:p>
            <a:pPr>
              <a:lnSpc>
                <a:spcPct val="90000"/>
              </a:lnSpc>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937178092"/>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#2 - Sorting</a:t>
            </a:r>
          </a:p>
        </p:txBody>
      </p:sp>
      <p:sp>
        <p:nvSpPr>
          <p:cNvPr id="18435" name="Rectangle 3"/>
          <p:cNvSpPr>
            <a:spLocks noGrp="1" noChangeArrowheads="1"/>
          </p:cNvSpPr>
          <p:nvPr>
            <p:ph type="body" idx="4294967295"/>
          </p:nvPr>
        </p:nvSpPr>
        <p:spPr>
          <a:xfrm>
            <a:off x="914162" y="1905000"/>
            <a:ext cx="10360501" cy="4114800"/>
          </a:xfrm>
        </p:spPr>
        <p:txBody>
          <a:bodyPr/>
          <a:lstStyle/>
          <a:p>
            <a:pPr>
              <a:lnSpc>
                <a:spcPct val="90000"/>
              </a:lnSpc>
            </a:pPr>
            <a:r>
              <a:rPr lang="en-US" sz="2000" dirty="0">
                <a:latin typeface="Segoe UI Light" pitchFamily="34" charset="0"/>
                <a:cs typeface="Segoe UI Light" pitchFamily="34" charset="0"/>
              </a:rPr>
              <a:t>After translating the GUI, the first installation took place in Spain</a:t>
            </a:r>
          </a:p>
          <a:p>
            <a:pPr>
              <a:lnSpc>
                <a:spcPct val="90000"/>
              </a:lnSpc>
            </a:pPr>
            <a:r>
              <a:rPr lang="en-US" sz="2000" dirty="0">
                <a:latin typeface="Segoe UI Light" pitchFamily="34" charset="0"/>
                <a:cs typeface="Segoe UI Light" pitchFamily="34" charset="0"/>
              </a:rPr>
              <a:t>Some customers were unhappy: Many indexes and lexical orders were corrupted</a:t>
            </a:r>
          </a:p>
          <a:p>
            <a:pPr>
              <a:lnSpc>
                <a:spcPct val="90000"/>
              </a:lnSpc>
            </a:pPr>
            <a:r>
              <a:rPr lang="en-US" sz="2000" dirty="0">
                <a:latin typeface="Segoe UI Light" pitchFamily="34" charset="0"/>
                <a:cs typeface="Segoe UI Light" pitchFamily="34" charset="0"/>
              </a:rPr>
              <a:t>In Traditional Spanish, the letters “</a:t>
            </a:r>
            <a:r>
              <a:rPr lang="en-US" sz="2000" i="1" dirty="0">
                <a:latin typeface="Segoe UI Light" pitchFamily="34" charset="0"/>
                <a:cs typeface="Segoe UI Light" pitchFamily="34" charset="0"/>
              </a:rPr>
              <a:t>CH</a:t>
            </a:r>
            <a:r>
              <a:rPr lang="en-US" sz="2000" dirty="0">
                <a:latin typeface="Segoe UI Light" pitchFamily="34" charset="0"/>
                <a:cs typeface="Segoe UI Light" pitchFamily="34" charset="0"/>
              </a:rPr>
              <a:t> “ and “LL” have their own positions in the sort order</a:t>
            </a:r>
          </a:p>
          <a:p>
            <a:pPr>
              <a:lnSpc>
                <a:spcPct val="90000"/>
              </a:lnSpc>
            </a:pPr>
            <a:r>
              <a:rPr lang="en-US" sz="2000" i="1" dirty="0">
                <a:latin typeface="Segoe UI Light" pitchFamily="34" charset="0"/>
                <a:cs typeface="Segoe UI Light" pitchFamily="34" charset="0"/>
              </a:rPr>
              <a:t>A, B, C, CH, D…K, L, LL, M, … etc.</a:t>
            </a:r>
          </a:p>
          <a:p>
            <a:pPr lvl="1">
              <a:lnSpc>
                <a:spcPct val="90000"/>
              </a:lnSpc>
            </a:pPr>
            <a:r>
              <a:rPr lang="en-US" sz="2000" dirty="0" err="1">
                <a:latin typeface="Segoe UI Light" pitchFamily="34" charset="0"/>
                <a:cs typeface="Segoe UI Light" pitchFamily="34" charset="0"/>
              </a:rPr>
              <a:t>Curioso</a:t>
            </a:r>
            <a:endParaRPr lang="en-US" sz="2000" dirty="0">
              <a:latin typeface="Segoe UI Light" pitchFamily="34" charset="0"/>
              <a:cs typeface="Segoe UI Light" pitchFamily="34" charset="0"/>
            </a:endParaRPr>
          </a:p>
          <a:p>
            <a:pPr lvl="1">
              <a:lnSpc>
                <a:spcPct val="90000"/>
              </a:lnSpc>
            </a:pPr>
            <a:r>
              <a:rPr lang="en-US" sz="2000" dirty="0" err="1">
                <a:latin typeface="Segoe UI Light" pitchFamily="34" charset="0"/>
                <a:cs typeface="Segoe UI Light" pitchFamily="34" charset="0"/>
              </a:rPr>
              <a:t>Chalina</a:t>
            </a:r>
            <a:endParaRPr lang="en-US" sz="2000" dirty="0">
              <a:latin typeface="Segoe UI Light" pitchFamily="34" charset="0"/>
              <a:cs typeface="Segoe UI Light" pitchFamily="34" charset="0"/>
            </a:endParaRPr>
          </a:p>
          <a:p>
            <a:pPr lvl="1">
              <a:lnSpc>
                <a:spcPct val="90000"/>
              </a:lnSpc>
            </a:pPr>
            <a:r>
              <a:rPr lang="en-US" sz="2000" dirty="0">
                <a:latin typeface="Segoe UI Light" pitchFamily="34" charset="0"/>
                <a:cs typeface="Segoe UI Light" pitchFamily="34" charset="0"/>
              </a:rPr>
              <a:t>Luz</a:t>
            </a:r>
          </a:p>
          <a:p>
            <a:pPr lvl="1">
              <a:lnSpc>
                <a:spcPct val="90000"/>
              </a:lnSpc>
            </a:pPr>
            <a:r>
              <a:rPr lang="en-US" sz="2000" dirty="0">
                <a:latin typeface="Segoe UI Light" pitchFamily="34" charset="0"/>
                <a:cs typeface="Segoe UI Light" pitchFamily="34" charset="0"/>
              </a:rPr>
              <a:t>Llama</a:t>
            </a:r>
          </a:p>
          <a:p>
            <a:pPr>
              <a:lnSpc>
                <a:spcPct val="90000"/>
              </a:lnSpc>
            </a:pPr>
            <a:endParaRPr lang="en-US" sz="2000" dirty="0">
              <a:solidFill>
                <a:schemeClr val="accent2"/>
              </a:solidFill>
              <a:latin typeface="Segoe UI Light" pitchFamily="34" charset="0"/>
              <a:cs typeface="Segoe UI Light" pitchFamily="34" charset="0"/>
            </a:endParaRPr>
          </a:p>
        </p:txBody>
      </p:sp>
    </p:spTree>
    <p:extLst>
      <p:ext uri="{BB962C8B-B14F-4D97-AF65-F5344CB8AC3E}">
        <p14:creationId xmlns:p14="http://schemas.microsoft.com/office/powerpoint/2010/main" val="1537957186"/>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p>
        </p:txBody>
      </p:sp>
      <p:sp>
        <p:nvSpPr>
          <p:cNvPr id="19459" name="Rectangle 3"/>
          <p:cNvSpPr>
            <a:spLocks noGrp="1" noChangeArrowheads="1"/>
          </p:cNvSpPr>
          <p:nvPr>
            <p:ph type="body" idx="4294967295"/>
          </p:nvPr>
        </p:nvSpPr>
        <p:spPr/>
        <p:txBody>
          <a:bodyPr/>
          <a:lstStyle/>
          <a:p>
            <a:pPr>
              <a:buFont typeface="Arial" charset="0"/>
              <a:buNone/>
            </a:pPr>
            <a:r>
              <a:rPr lang="en-US" sz="2000" dirty="0">
                <a:latin typeface="Segoe UI Light" pitchFamily="34" charset="0"/>
                <a:cs typeface="Segoe UI Light" pitchFamily="34" charset="0"/>
              </a:rPr>
              <a:t>	The second installation in Germany had three problems:</a:t>
            </a:r>
          </a:p>
          <a:p>
            <a:pPr lvl="1"/>
            <a:r>
              <a:rPr lang="en-US" sz="2000" dirty="0">
                <a:latin typeface="Segoe UI Light" pitchFamily="34" charset="0"/>
                <a:cs typeface="Segoe UI Light" pitchFamily="34" charset="0"/>
              </a:rPr>
              <a:t>The search function didn’t work</a:t>
            </a:r>
            <a:endParaRPr lang="en-US" sz="2000" dirty="0">
              <a:solidFill>
                <a:srgbClr val="FF3399"/>
              </a:solidFill>
              <a:latin typeface="Segoe UI Light" pitchFamily="34" charset="0"/>
              <a:cs typeface="Segoe UI Light" pitchFamily="34" charset="0"/>
            </a:endParaRPr>
          </a:p>
          <a:p>
            <a:pPr lvl="1"/>
            <a:r>
              <a:rPr lang="en-US" sz="2000" dirty="0">
                <a:latin typeface="Segoe UI Light" pitchFamily="34" charset="0"/>
                <a:cs typeface="Segoe UI Light" pitchFamily="34" charset="0"/>
              </a:rPr>
              <a:t>The financial and numerical functions were buggy</a:t>
            </a:r>
          </a:p>
          <a:p>
            <a:pPr lvl="1"/>
            <a:r>
              <a:rPr lang="en-US" sz="2000" dirty="0">
                <a:latin typeface="Segoe UI Light" pitchFamily="34" charset="0"/>
                <a:cs typeface="Segoe UI Light" pitchFamily="34" charset="0"/>
              </a:rPr>
              <a:t>Many strings were cutoff</a:t>
            </a:r>
            <a:r>
              <a:rPr lang="en-US" sz="2000" dirty="0">
                <a:solidFill>
                  <a:srgbClr val="FF3399"/>
                </a:solidFill>
                <a:latin typeface="Segoe UI Light" pitchFamily="34" charset="0"/>
                <a:cs typeface="Segoe UI Light" pitchFamily="34" charset="0"/>
              </a:rPr>
              <a:t> </a:t>
            </a:r>
            <a:r>
              <a:rPr lang="en-US" sz="2000" dirty="0">
                <a:latin typeface="Segoe UI Light" pitchFamily="34" charset="0"/>
                <a:cs typeface="Segoe UI Light" pitchFamily="34" charset="0"/>
              </a:rPr>
              <a:t>in the GUI</a:t>
            </a:r>
          </a:p>
        </p:txBody>
      </p:sp>
    </p:spTree>
    <p:extLst>
      <p:ext uri="{BB962C8B-B14F-4D97-AF65-F5344CB8AC3E}">
        <p14:creationId xmlns:p14="http://schemas.microsoft.com/office/powerpoint/2010/main" val="3536768124"/>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dirty="0" smtClean="0">
                <a:latin typeface="Segoe UI Light" pitchFamily="34" charset="0"/>
                <a:cs typeface="Segoe UI Light" pitchFamily="34" charset="0"/>
              </a:rPr>
              <a:t/>
            </a:r>
            <a:br>
              <a:rPr lang="en-US" dirty="0" smtClean="0">
                <a:latin typeface="Segoe UI Light" pitchFamily="34" charset="0"/>
                <a:cs typeface="Segoe UI Light" pitchFamily="34" charset="0"/>
              </a:rPr>
            </a:br>
            <a:r>
              <a:rPr lang="en-US" sz="1800" dirty="0">
                <a:latin typeface="Segoe UI Light" pitchFamily="34" charset="0"/>
                <a:cs typeface="Segoe UI Light" pitchFamily="34" charset="0"/>
              </a:rPr>
              <a:t>#3 –Collation</a:t>
            </a:r>
          </a:p>
        </p:txBody>
      </p:sp>
      <p:sp>
        <p:nvSpPr>
          <p:cNvPr id="20483" name="Rectangle 3"/>
          <p:cNvSpPr>
            <a:spLocks noGrp="1" noChangeArrowheads="1"/>
          </p:cNvSpPr>
          <p:nvPr>
            <p:ph type="body" idx="4294967295"/>
          </p:nvPr>
        </p:nvSpPr>
        <p:spPr/>
        <p:txBody>
          <a:bodyPr/>
          <a:lstStyle/>
          <a:p>
            <a:pPr>
              <a:lnSpc>
                <a:spcPct val="90000"/>
              </a:lnSpc>
            </a:pPr>
            <a:r>
              <a:rPr lang="en-US" sz="2000" dirty="0">
                <a:latin typeface="Segoe UI Light" pitchFamily="34" charset="0"/>
                <a:cs typeface="Segoe UI Light" pitchFamily="34" charset="0"/>
              </a:rPr>
              <a:t>Combining characters:</a:t>
            </a:r>
          </a:p>
          <a:p>
            <a:pPr lvl="1">
              <a:lnSpc>
                <a:spcPct val="90000"/>
              </a:lnSpc>
              <a:buFont typeface="Arial" charset="0"/>
              <a:buNone/>
            </a:pPr>
            <a:r>
              <a:rPr lang="en-US" sz="2000" i="1" dirty="0">
                <a:latin typeface="Segoe UI Light" pitchFamily="34" charset="0"/>
                <a:cs typeface="Segoe UI Light" pitchFamily="34" charset="0"/>
              </a:rPr>
              <a:t>Ü</a:t>
            </a:r>
            <a:r>
              <a:rPr lang="en-US" sz="2000" dirty="0">
                <a:latin typeface="Segoe UI Light" pitchFamily="34" charset="0"/>
                <a:cs typeface="Segoe UI Light" pitchFamily="34" charset="0"/>
              </a:rPr>
              <a:t> ( Latin Small letter U with </a:t>
            </a:r>
            <a:r>
              <a:rPr lang="en-US" sz="2000" dirty="0" err="1">
                <a:latin typeface="Segoe UI Light" pitchFamily="34" charset="0"/>
                <a:cs typeface="Segoe UI Light" pitchFamily="34" charset="0"/>
              </a:rPr>
              <a:t>diaeresis</a:t>
            </a:r>
            <a:r>
              <a:rPr lang="en-US" sz="2000" dirty="0">
                <a:latin typeface="Segoe UI Light" pitchFamily="34" charset="0"/>
                <a:cs typeface="Segoe UI Light" pitchFamily="34" charset="0"/>
              </a:rPr>
              <a:t> 0x00DC)</a:t>
            </a:r>
          </a:p>
          <a:p>
            <a:pPr lvl="1">
              <a:lnSpc>
                <a:spcPct val="90000"/>
              </a:lnSpc>
              <a:buFont typeface="Arial" charset="0"/>
              <a:buNone/>
            </a:pPr>
            <a:r>
              <a:rPr lang="en-US" sz="2000" i="1" dirty="0">
                <a:latin typeface="Segoe UI Light" pitchFamily="34" charset="0"/>
                <a:cs typeface="Segoe UI Light" pitchFamily="34" charset="0"/>
              </a:rPr>
              <a:t>U¨</a:t>
            </a:r>
            <a:r>
              <a:rPr lang="en-US" sz="2000" dirty="0">
                <a:latin typeface="Segoe UI Light" pitchFamily="34" charset="0"/>
                <a:cs typeface="Segoe UI Light" pitchFamily="34" charset="0"/>
              </a:rPr>
              <a:t> (Latin Small letter U 0x0055, Combining </a:t>
            </a:r>
            <a:r>
              <a:rPr lang="en-US" sz="2000" dirty="0" err="1">
                <a:latin typeface="Segoe UI Light" pitchFamily="34" charset="0"/>
                <a:cs typeface="Segoe UI Light" pitchFamily="34" charset="0"/>
              </a:rPr>
              <a:t>diaeresis</a:t>
            </a:r>
            <a:r>
              <a:rPr lang="en-US" sz="2000" dirty="0">
                <a:latin typeface="Segoe UI Light" pitchFamily="34" charset="0"/>
                <a:cs typeface="Segoe UI Light" pitchFamily="34" charset="0"/>
              </a:rPr>
              <a:t> 0x0308)</a:t>
            </a:r>
          </a:p>
          <a:p>
            <a:pPr>
              <a:lnSpc>
                <a:spcPct val="90000"/>
              </a:lnSpc>
              <a:buFont typeface="Arial" charset="0"/>
              <a:buNone/>
            </a:pPr>
            <a:endParaRPr lang="en-US" sz="2000" dirty="0">
              <a:latin typeface="Segoe UI Light" pitchFamily="34" charset="0"/>
              <a:cs typeface="Segoe UI Light" pitchFamily="34" charset="0"/>
            </a:endParaRPr>
          </a:p>
          <a:p>
            <a:pPr lvl="1">
              <a:lnSpc>
                <a:spcPct val="90000"/>
              </a:lnSpc>
              <a:buFont typeface="Arial" charset="0"/>
              <a:buNone/>
            </a:pPr>
            <a:r>
              <a:rPr lang="en-US" sz="2000" i="1" dirty="0">
                <a:latin typeface="Segoe UI Light" pitchFamily="34" charset="0"/>
                <a:cs typeface="Segoe UI Light" pitchFamily="34" charset="0"/>
              </a:rPr>
              <a:t>ç</a:t>
            </a:r>
            <a:r>
              <a:rPr lang="en-US" sz="2000" dirty="0">
                <a:latin typeface="Segoe UI Light" pitchFamily="34" charset="0"/>
                <a:cs typeface="Segoe UI Light" pitchFamily="34" charset="0"/>
              </a:rPr>
              <a:t> (Latin Small letter with Cedilla 0x00E7) </a:t>
            </a:r>
          </a:p>
          <a:p>
            <a:pPr lvl="1">
              <a:lnSpc>
                <a:spcPct val="90000"/>
              </a:lnSpc>
              <a:buFont typeface="Arial" charset="0"/>
              <a:buNone/>
            </a:pPr>
            <a:r>
              <a:rPr lang="en-US" sz="2000" i="1" dirty="0">
                <a:latin typeface="Segoe UI Light" pitchFamily="34" charset="0"/>
                <a:cs typeface="Segoe UI Light" pitchFamily="34" charset="0"/>
              </a:rPr>
              <a:t>c ̧</a:t>
            </a:r>
            <a:r>
              <a:rPr lang="en-US" sz="2000" dirty="0">
                <a:latin typeface="Segoe UI Light" pitchFamily="34" charset="0"/>
                <a:cs typeface="Segoe UI Light" pitchFamily="34" charset="0"/>
              </a:rPr>
              <a:t> (Latin Small letter C 0x0063, Combining Cedilla 0x0327)</a:t>
            </a:r>
          </a:p>
          <a:p>
            <a:pPr>
              <a:lnSpc>
                <a:spcPct val="90000"/>
              </a:lnSpc>
            </a:pPr>
            <a:endParaRPr lang="en-US" sz="2000" dirty="0">
              <a:latin typeface="Segoe UI Light" pitchFamily="34" charset="0"/>
              <a:cs typeface="Segoe UI Light" pitchFamily="34" charset="0"/>
            </a:endParaRPr>
          </a:p>
          <a:p>
            <a:pPr>
              <a:lnSpc>
                <a:spcPct val="90000"/>
              </a:lnSpc>
            </a:pPr>
            <a:r>
              <a:rPr lang="en-US" sz="2000" dirty="0">
                <a:latin typeface="Segoe UI Light" pitchFamily="34" charset="0"/>
                <a:cs typeface="Segoe UI Light" pitchFamily="34" charset="0"/>
              </a:rPr>
              <a:t>ﬁ=fi</a:t>
            </a:r>
          </a:p>
          <a:p>
            <a:pPr>
              <a:lnSpc>
                <a:spcPct val="90000"/>
              </a:lnSpc>
            </a:pPr>
            <a:r>
              <a:rPr lang="en-US" sz="2000" dirty="0">
                <a:latin typeface="Segoe UI Light" pitchFamily="34" charset="0"/>
                <a:cs typeface="Segoe UI Light" pitchFamily="34" charset="0"/>
              </a:rPr>
              <a:t>Case sensitive/insensitive</a:t>
            </a:r>
          </a:p>
          <a:p>
            <a:pPr>
              <a:lnSpc>
                <a:spcPct val="90000"/>
              </a:lnSpc>
            </a:pPr>
            <a:r>
              <a:rPr lang="en-US" sz="2000" dirty="0">
                <a:latin typeface="Segoe UI Light" pitchFamily="34" charset="0"/>
                <a:cs typeface="Segoe UI Light" pitchFamily="34" charset="0"/>
              </a:rPr>
              <a:t>Accent sensitive/insensitive</a:t>
            </a:r>
          </a:p>
          <a:p>
            <a:pPr>
              <a:lnSpc>
                <a:spcPct val="90000"/>
              </a:lnSpc>
            </a:pPr>
            <a:r>
              <a:rPr lang="en-US" sz="2000" dirty="0">
                <a:latin typeface="Segoe UI Light" pitchFamily="34" charset="0"/>
                <a:cs typeface="Segoe UI Light" pitchFamily="34" charset="0"/>
              </a:rPr>
              <a:t>Upper case ß (Latin Small letter Sharp S)= SS </a:t>
            </a:r>
          </a:p>
          <a:p>
            <a:pPr>
              <a:lnSpc>
                <a:spcPct val="90000"/>
              </a:lnSpc>
              <a:buFont typeface="Arial" charset="0"/>
              <a:buNone/>
            </a:pPr>
            <a:endParaRPr lang="en-US" sz="2000" dirty="0">
              <a:solidFill>
                <a:schemeClr val="accent2"/>
              </a:solidFill>
              <a:latin typeface="Segoe UI Light" pitchFamily="34" charset="0"/>
              <a:cs typeface="Segoe UI Light" pitchFamily="34" charset="0"/>
            </a:endParaRPr>
          </a:p>
        </p:txBody>
      </p:sp>
    </p:spTree>
    <p:extLst>
      <p:ext uri="{BB962C8B-B14F-4D97-AF65-F5344CB8AC3E}">
        <p14:creationId xmlns:p14="http://schemas.microsoft.com/office/powerpoint/2010/main" val="3448903016"/>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#4 – Numerical format</a:t>
            </a:r>
          </a:p>
        </p:txBody>
      </p:sp>
      <p:sp>
        <p:nvSpPr>
          <p:cNvPr id="21507"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4.500 (UK) ≠ 4.500 (DE)</a:t>
            </a:r>
          </a:p>
          <a:p>
            <a:r>
              <a:rPr lang="en-US" sz="2000" dirty="0">
                <a:latin typeface="Segoe UI Light" pitchFamily="34" charset="0"/>
                <a:cs typeface="Segoe UI Light" pitchFamily="34" charset="0"/>
              </a:rPr>
              <a:t>4,500 (UK) = 4.500 (DE)</a:t>
            </a:r>
          </a:p>
          <a:p>
            <a:r>
              <a:rPr lang="en-US" sz="2000" dirty="0">
                <a:latin typeface="Segoe UI Light" pitchFamily="34" charset="0"/>
                <a:cs typeface="Segoe UI Light" pitchFamily="34" charset="0"/>
              </a:rPr>
              <a:t>4.500 (UK) = 4,500 (DE)</a:t>
            </a:r>
          </a:p>
          <a:p>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96006426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#5 - Length</a:t>
            </a:r>
          </a:p>
        </p:txBody>
      </p:sp>
      <p:sp>
        <p:nvSpPr>
          <p:cNvPr id="22531"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German strings are usually longer than in most languages</a:t>
            </a:r>
          </a:p>
          <a:p>
            <a:r>
              <a:rPr lang="en-US" sz="2000" dirty="0">
                <a:latin typeface="Segoe UI Light" pitchFamily="34" charset="0"/>
                <a:cs typeface="Segoe UI Light" pitchFamily="34" charset="0"/>
              </a:rPr>
              <a:t>English: </a:t>
            </a:r>
            <a:r>
              <a:rPr lang="en-US" sz="2000" i="1" dirty="0">
                <a:latin typeface="Segoe UI Light" pitchFamily="34" charset="0"/>
                <a:cs typeface="Segoe UI Light" pitchFamily="34" charset="0"/>
              </a:rPr>
              <a:t>Redo </a:t>
            </a:r>
            <a:r>
              <a:rPr lang="en-US" sz="2000" dirty="0">
                <a:latin typeface="Segoe UI Light" pitchFamily="34" charset="0"/>
                <a:cs typeface="Segoe UI Light" pitchFamily="34" charset="0"/>
              </a:rPr>
              <a:t>German: </a:t>
            </a:r>
            <a:r>
              <a:rPr lang="en-US" sz="2000" i="1" dirty="0" err="1">
                <a:solidFill>
                  <a:srgbClr val="0000FF"/>
                </a:solidFill>
                <a:latin typeface="Segoe UI Light" pitchFamily="34" charset="0"/>
                <a:cs typeface="Segoe UI Light" pitchFamily="34" charset="0"/>
              </a:rPr>
              <a:t>Wiederherstellen</a:t>
            </a:r>
            <a:endParaRPr lang="en-US" sz="2000" i="1" dirty="0">
              <a:solidFill>
                <a:srgbClr val="0000FF"/>
              </a:solidFill>
              <a:latin typeface="Segoe UI Light" pitchFamily="34" charset="0"/>
              <a:cs typeface="Segoe UI Light" pitchFamily="34" charset="0"/>
            </a:endParaRPr>
          </a:p>
          <a:p>
            <a:r>
              <a:rPr lang="en-US" sz="2000" dirty="0">
                <a:latin typeface="Segoe UI Light" pitchFamily="34" charset="0"/>
                <a:cs typeface="Segoe UI Light" pitchFamily="34" charset="0"/>
              </a:rPr>
              <a:t>English: </a:t>
            </a:r>
            <a:r>
              <a:rPr lang="en-US" sz="2000" i="1" dirty="0">
                <a:solidFill>
                  <a:srgbClr val="0000FF"/>
                </a:solidFill>
                <a:latin typeface="Segoe UI Light" pitchFamily="34" charset="0"/>
                <a:cs typeface="Segoe UI Light" pitchFamily="34" charset="0"/>
              </a:rPr>
              <a:t>Skip </a:t>
            </a:r>
            <a:r>
              <a:rPr lang="en-US" sz="2000" dirty="0">
                <a:latin typeface="Segoe UI Light" pitchFamily="34" charset="0"/>
                <a:cs typeface="Segoe UI Light" pitchFamily="34" charset="0"/>
              </a:rPr>
              <a:t>German: </a:t>
            </a:r>
            <a:r>
              <a:rPr lang="de-DE" sz="2000" i="1" dirty="0">
                <a:solidFill>
                  <a:srgbClr val="0000FF"/>
                </a:solidFill>
                <a:latin typeface="Segoe UI Light" pitchFamily="34" charset="0"/>
                <a:cs typeface="Segoe UI Light" pitchFamily="34" charset="0"/>
              </a:rPr>
              <a:t>Auslassen</a:t>
            </a:r>
          </a:p>
          <a:p>
            <a:r>
              <a:rPr lang="de-DE" sz="2000" dirty="0">
                <a:latin typeface="Segoe UI Light" pitchFamily="34" charset="0"/>
                <a:cs typeface="Segoe UI Light" pitchFamily="34" charset="0"/>
              </a:rPr>
              <a:t>English: </a:t>
            </a:r>
            <a:r>
              <a:rPr lang="de-DE" sz="2000" i="1" dirty="0">
                <a:solidFill>
                  <a:srgbClr val="0000FF"/>
                </a:solidFill>
                <a:latin typeface="Segoe UI Light" pitchFamily="34" charset="0"/>
                <a:cs typeface="Segoe UI Light" pitchFamily="34" charset="0"/>
              </a:rPr>
              <a:t>Exit</a:t>
            </a:r>
            <a:r>
              <a:rPr lang="de-DE" sz="2000" dirty="0">
                <a:latin typeface="Segoe UI Light" pitchFamily="34" charset="0"/>
                <a:cs typeface="Segoe UI Light" pitchFamily="34" charset="0"/>
              </a:rPr>
              <a:t>  German: </a:t>
            </a:r>
            <a:r>
              <a:rPr lang="de-DE" sz="2000" i="1" dirty="0">
                <a:solidFill>
                  <a:srgbClr val="0000FF"/>
                </a:solidFill>
                <a:latin typeface="Segoe UI Light" pitchFamily="34" charset="0"/>
                <a:cs typeface="Segoe UI Light" pitchFamily="34" charset="0"/>
              </a:rPr>
              <a:t>Beenden</a:t>
            </a:r>
          </a:p>
          <a:p>
            <a:r>
              <a:rPr lang="de-DE" sz="2000" dirty="0">
                <a:latin typeface="Segoe UI Light" pitchFamily="34" charset="0"/>
                <a:cs typeface="Segoe UI Light" pitchFamily="34" charset="0"/>
              </a:rPr>
              <a:t>English: </a:t>
            </a:r>
            <a:r>
              <a:rPr lang="de-DE" sz="2000" i="1" dirty="0">
                <a:solidFill>
                  <a:srgbClr val="0000FF"/>
                </a:solidFill>
                <a:latin typeface="Segoe UI Light" pitchFamily="34" charset="0"/>
                <a:cs typeface="Segoe UI Light" pitchFamily="34" charset="0"/>
              </a:rPr>
              <a:t>Edit</a:t>
            </a:r>
            <a:r>
              <a:rPr lang="de-DE" sz="2000" dirty="0">
                <a:latin typeface="Segoe UI Light" pitchFamily="34" charset="0"/>
                <a:cs typeface="Segoe UI Light" pitchFamily="34" charset="0"/>
              </a:rPr>
              <a:t>  German: </a:t>
            </a:r>
            <a:r>
              <a:rPr lang="de-DE" sz="2000" i="1" dirty="0">
                <a:solidFill>
                  <a:srgbClr val="0000FF"/>
                </a:solidFill>
                <a:latin typeface="Segoe UI Light" pitchFamily="34" charset="0"/>
                <a:cs typeface="Segoe UI Light" pitchFamily="34" charset="0"/>
              </a:rPr>
              <a:t>Bearbeiten</a:t>
            </a:r>
          </a:p>
          <a:p>
            <a:endParaRPr lang="en-US" sz="2000" dirty="0">
              <a:solidFill>
                <a:srgbClr val="0000FF"/>
              </a:solidFill>
              <a:latin typeface="Segoe UI Light" pitchFamily="34" charset="0"/>
              <a:cs typeface="Segoe UI Light" pitchFamily="34" charset="0"/>
            </a:endParaRPr>
          </a:p>
          <a:p>
            <a:endParaRPr lang="en-US" sz="2000" dirty="0">
              <a:solidFill>
                <a:srgbClr val="0000FF"/>
              </a:solidFill>
              <a:latin typeface="Segoe UI Light" pitchFamily="34" charset="0"/>
              <a:cs typeface="Segoe UI Light" pitchFamily="34" charset="0"/>
            </a:endParaRPr>
          </a:p>
        </p:txBody>
      </p:sp>
    </p:spTree>
    <p:extLst>
      <p:ext uri="{BB962C8B-B14F-4D97-AF65-F5344CB8AC3E}">
        <p14:creationId xmlns:p14="http://schemas.microsoft.com/office/powerpoint/2010/main" val="413666459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CA" dirty="0">
                <a:latin typeface="Segoe UI Light" pitchFamily="34" charset="0"/>
                <a:cs typeface="Segoe UI Light" pitchFamily="34" charset="0"/>
              </a:rPr>
              <a:t>L10n </a:t>
            </a:r>
            <a:r>
              <a:rPr lang="en-CA" dirty="0" smtClean="0">
                <a:latin typeface="Segoe UI Light" pitchFamily="34" charset="0"/>
                <a:cs typeface="Segoe UI Light" pitchFamily="34" charset="0"/>
              </a:rPr>
              <a:t>terms </a:t>
            </a:r>
            <a:r>
              <a:rPr lang="en-CA" dirty="0">
                <a:latin typeface="Segoe UI Light" pitchFamily="34" charset="0"/>
                <a:cs typeface="Segoe UI Light" pitchFamily="34" charset="0"/>
              </a:rPr>
              <a:t>and definitions</a:t>
            </a:r>
            <a:endParaRPr lang="en-US" dirty="0">
              <a:latin typeface="Segoe UI Light" pitchFamily="34" charset="0"/>
              <a:cs typeface="Segoe UI Light" pitchFamily="34" charset="0"/>
            </a:endParaRPr>
          </a:p>
        </p:txBody>
      </p:sp>
      <p:sp>
        <p:nvSpPr>
          <p:cNvPr id="40963" name="Rectangle 3"/>
          <p:cNvSpPr>
            <a:spLocks noGrp="1" noChangeArrowheads="1"/>
          </p:cNvSpPr>
          <p:nvPr>
            <p:ph type="body" idx="4294967295"/>
          </p:nvPr>
        </p:nvSpPr>
        <p:spPr/>
        <p:txBody>
          <a:bodyPr/>
          <a:lstStyle/>
          <a:p>
            <a:pPr>
              <a:buFont typeface="Arial" charset="0"/>
              <a:buNone/>
            </a:pPr>
            <a:r>
              <a:rPr lang="en-CA" sz="2000" b="1" dirty="0" smtClean="0">
                <a:latin typeface="Segoe UI Light" pitchFamily="34" charset="0"/>
                <a:cs typeface="Segoe UI Light" pitchFamily="34" charset="0"/>
              </a:rPr>
              <a:t>Language:</a:t>
            </a:r>
          </a:p>
          <a:p>
            <a:r>
              <a:rPr lang="en-CA" sz="2000" dirty="0" smtClean="0">
                <a:latin typeface="Segoe UI Light" pitchFamily="34" charset="0"/>
                <a:cs typeface="Segoe UI Light" pitchFamily="34" charset="0"/>
              </a:rPr>
              <a:t>French – France? Canada? Switzerland?</a:t>
            </a:r>
          </a:p>
          <a:p>
            <a:r>
              <a:rPr lang="en-CA" sz="2000" dirty="0" smtClean="0">
                <a:latin typeface="Segoe UI Light" pitchFamily="34" charset="0"/>
                <a:cs typeface="Segoe UI Light" pitchFamily="34" charset="0"/>
              </a:rPr>
              <a:t>Commination of Language and Geographic Region</a:t>
            </a:r>
          </a:p>
          <a:p>
            <a:r>
              <a:rPr lang="en-CA" sz="2000" dirty="0" smtClean="0">
                <a:latin typeface="Segoe UI Light" pitchFamily="34" charset="0"/>
                <a:cs typeface="Segoe UI Light" pitchFamily="34" charset="0"/>
              </a:rPr>
              <a:t>Fr-FR, </a:t>
            </a:r>
            <a:r>
              <a:rPr lang="en-CA" sz="2000" dirty="0" err="1" smtClean="0">
                <a:latin typeface="Segoe UI Light" pitchFamily="34" charset="0"/>
                <a:cs typeface="Segoe UI Light" pitchFamily="34" charset="0"/>
              </a:rPr>
              <a:t>fr</a:t>
            </a:r>
            <a:r>
              <a:rPr lang="en-CA" sz="2000" dirty="0" smtClean="0">
                <a:latin typeface="Segoe UI Light" pitchFamily="34" charset="0"/>
                <a:cs typeface="Segoe UI Light" pitchFamily="34" charset="0"/>
              </a:rPr>
              <a:t>-CA, FR-CH</a:t>
            </a:r>
          </a:p>
          <a:p>
            <a:r>
              <a:rPr lang="en-CA" sz="2000" dirty="0" err="1" smtClean="0">
                <a:latin typeface="Segoe UI Light" pitchFamily="34" charset="0"/>
                <a:cs typeface="Segoe UI Light" pitchFamily="34" charset="0"/>
              </a:rPr>
              <a:t>Es</a:t>
            </a:r>
            <a:r>
              <a:rPr lang="en-CA" sz="2000" dirty="0" smtClean="0">
                <a:latin typeface="Segoe UI Light" pitchFamily="34" charset="0"/>
                <a:cs typeface="Segoe UI Light" pitchFamily="34" charset="0"/>
              </a:rPr>
              <a:t>-US, </a:t>
            </a:r>
            <a:r>
              <a:rPr lang="en-CA" sz="2000" dirty="0" err="1" smtClean="0">
                <a:latin typeface="Segoe UI Light" pitchFamily="34" charset="0"/>
                <a:cs typeface="Segoe UI Light" pitchFamily="34" charset="0"/>
              </a:rPr>
              <a:t>ru</a:t>
            </a:r>
            <a:r>
              <a:rPr lang="en-CA" sz="2000" dirty="0" smtClean="0">
                <a:latin typeface="Segoe UI Light" pitchFamily="34" charset="0"/>
                <a:cs typeface="Segoe UI Light" pitchFamily="34" charset="0"/>
              </a:rPr>
              <a:t>-IL</a:t>
            </a:r>
          </a:p>
          <a:p>
            <a:pPr>
              <a:buFont typeface="Arial" charset="0"/>
              <a:buNone/>
            </a:pPr>
            <a:endParaRPr lang="en-CA" sz="2000" b="1" dirty="0" smtClean="0">
              <a:latin typeface="Segoe UI Light" pitchFamily="34" charset="0"/>
              <a:cs typeface="Segoe UI Light" pitchFamily="34" charset="0"/>
            </a:endParaRPr>
          </a:p>
          <a:p>
            <a:pPr>
              <a:buFont typeface="Arial" charset="0"/>
              <a:buNone/>
            </a:pPr>
            <a:r>
              <a:rPr lang="en-CA" sz="2000" b="1" dirty="0" smtClean="0">
                <a:latin typeface="Segoe UI Light" pitchFamily="34" charset="0"/>
                <a:cs typeface="Segoe UI Light" pitchFamily="34" charset="0"/>
              </a:rPr>
              <a:t>Region Formats</a:t>
            </a:r>
            <a:endParaRPr lang="en-CA" sz="2000" b="1" dirty="0">
              <a:latin typeface="Segoe UI Light" pitchFamily="34" charset="0"/>
              <a:cs typeface="Segoe UI Light" pitchFamily="34" charset="0"/>
            </a:endParaRPr>
          </a:p>
          <a:p>
            <a:r>
              <a:rPr lang="en-CA" sz="2000" dirty="0" smtClean="0">
                <a:latin typeface="Segoe UI Light" pitchFamily="34" charset="0"/>
                <a:cs typeface="Segoe UI Light" pitchFamily="34" charset="0"/>
              </a:rPr>
              <a:t>Date, numbers, sorting and collation, and more</a:t>
            </a:r>
          </a:p>
          <a:p>
            <a:r>
              <a:rPr lang="en-CA" sz="2000" dirty="0" smtClean="0">
                <a:latin typeface="Segoe UI Light" pitchFamily="34" charset="0"/>
                <a:cs typeface="Segoe UI Light" pitchFamily="34" charset="0"/>
              </a:rPr>
              <a:t>12/31/2014, 31/12/2014/ 12/11/10</a:t>
            </a:r>
          </a:p>
          <a:p>
            <a:r>
              <a:rPr lang="en-CA" sz="2000" dirty="0" smtClean="0">
                <a:latin typeface="Segoe UI Light" pitchFamily="34" charset="0"/>
                <a:cs typeface="Segoe UI Light" pitchFamily="34" charset="0"/>
              </a:rPr>
              <a:t>Fr-FR and different from </a:t>
            </a:r>
            <a:r>
              <a:rPr lang="en-CA" sz="2000" dirty="0" err="1" smtClean="0">
                <a:latin typeface="Segoe UI Light" pitchFamily="34" charset="0"/>
                <a:cs typeface="Segoe UI Light" pitchFamily="34" charset="0"/>
              </a:rPr>
              <a:t>fr</a:t>
            </a:r>
            <a:r>
              <a:rPr lang="en-CA" sz="2000" dirty="0" smtClean="0">
                <a:latin typeface="Segoe UI Light" pitchFamily="34" charset="0"/>
                <a:cs typeface="Segoe UI Light" pitchFamily="34" charset="0"/>
              </a:rPr>
              <a:t>-CA</a:t>
            </a:r>
            <a:endParaRPr lang="en-CA" sz="2000" dirty="0">
              <a:latin typeface="Segoe UI Light" pitchFamily="34" charset="0"/>
              <a:cs typeface="Segoe UI Light" pitchFamily="34" charset="0"/>
            </a:endParaRPr>
          </a:p>
          <a:p>
            <a:pPr marL="0" indent="0">
              <a:buNone/>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39143742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#6 – Date Format</a:t>
            </a:r>
          </a:p>
        </p:txBody>
      </p:sp>
      <p:sp>
        <p:nvSpPr>
          <p:cNvPr id="23555"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The client from Spain called after 2 months; the license had expired earlier then expected!</a:t>
            </a:r>
          </a:p>
          <a:p>
            <a:endParaRPr lang="en-US" sz="2000" dirty="0">
              <a:latin typeface="Segoe UI Light" pitchFamily="34" charset="0"/>
              <a:cs typeface="Segoe UI Light" pitchFamily="34" charset="0"/>
            </a:endParaRPr>
          </a:p>
          <a:p>
            <a:pPr lvl="1">
              <a:buFont typeface="Arial" charset="0"/>
              <a:buNone/>
            </a:pPr>
            <a:r>
              <a:rPr lang="en-US" sz="2000" dirty="0">
                <a:latin typeface="Segoe UI Light" pitchFamily="34" charset="0"/>
                <a:cs typeface="Segoe UI Light" pitchFamily="34" charset="0"/>
              </a:rPr>
              <a:t>Does </a:t>
            </a:r>
            <a:r>
              <a:rPr lang="en-US" sz="2000" dirty="0" smtClean="0">
                <a:latin typeface="Segoe UI Light" pitchFamily="34" charset="0"/>
                <a:cs typeface="Segoe UI Light" pitchFamily="34" charset="0"/>
              </a:rPr>
              <a:t>01/07/2012 </a:t>
            </a:r>
            <a:r>
              <a:rPr lang="en-US" sz="2000" dirty="0">
                <a:latin typeface="Segoe UI Light" pitchFamily="34" charset="0"/>
                <a:cs typeface="Segoe UI Light" pitchFamily="34" charset="0"/>
              </a:rPr>
              <a:t>mean: </a:t>
            </a:r>
          </a:p>
          <a:p>
            <a:pPr lvl="1">
              <a:buFont typeface="Arial" charset="0"/>
              <a:buNone/>
            </a:pPr>
            <a:r>
              <a:rPr lang="en-US" sz="2000" dirty="0">
                <a:latin typeface="Segoe UI Light" pitchFamily="34" charset="0"/>
                <a:cs typeface="Segoe UI Light" pitchFamily="34" charset="0"/>
              </a:rPr>
              <a:t>“July, first </a:t>
            </a:r>
            <a:r>
              <a:rPr lang="en-US" sz="2000" dirty="0" smtClean="0">
                <a:latin typeface="Segoe UI Light" pitchFamily="34" charset="0"/>
                <a:cs typeface="Segoe UI Light" pitchFamily="34" charset="0"/>
              </a:rPr>
              <a:t>2012”</a:t>
            </a:r>
            <a:endParaRPr lang="en-US" sz="2000" dirty="0">
              <a:latin typeface="Segoe UI Light" pitchFamily="34" charset="0"/>
              <a:cs typeface="Segoe UI Light" pitchFamily="34" charset="0"/>
            </a:endParaRPr>
          </a:p>
          <a:p>
            <a:pPr lvl="1">
              <a:buFont typeface="Arial" charset="0"/>
              <a:buNone/>
            </a:pPr>
            <a:r>
              <a:rPr lang="en-US" sz="2000" dirty="0">
                <a:latin typeface="Segoe UI Light" pitchFamily="34" charset="0"/>
                <a:cs typeface="Segoe UI Light" pitchFamily="34" charset="0"/>
              </a:rPr>
              <a:t>Or</a:t>
            </a:r>
          </a:p>
          <a:p>
            <a:pPr lvl="1">
              <a:buFont typeface="Arial" charset="0"/>
              <a:buNone/>
            </a:pPr>
            <a:r>
              <a:rPr lang="en-US" sz="2000" dirty="0">
                <a:latin typeface="Segoe UI Light" pitchFamily="34" charset="0"/>
                <a:cs typeface="Segoe UI Light" pitchFamily="34" charset="0"/>
              </a:rPr>
              <a:t>“January, seventh  </a:t>
            </a:r>
            <a:r>
              <a:rPr lang="en-US" sz="2000" dirty="0" smtClean="0">
                <a:latin typeface="Segoe UI Light" pitchFamily="34" charset="0"/>
                <a:cs typeface="Segoe UI Light" pitchFamily="34" charset="0"/>
              </a:rPr>
              <a:t>2012”?</a:t>
            </a: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72518817"/>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#6 – Date Format, Calendars</a:t>
            </a:r>
          </a:p>
        </p:txBody>
      </p:sp>
      <p:sp>
        <p:nvSpPr>
          <p:cNvPr id="24579"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The first day of the week is Monday... or Sunday (weekend)</a:t>
            </a:r>
          </a:p>
          <a:p>
            <a:r>
              <a:rPr lang="en-US" sz="2000" dirty="0">
                <a:latin typeface="Segoe UI Light" pitchFamily="34" charset="0"/>
                <a:cs typeface="Segoe UI Light" pitchFamily="34" charset="0"/>
              </a:rPr>
              <a:t>Year length</a:t>
            </a:r>
          </a:p>
          <a:p>
            <a:r>
              <a:rPr lang="en-US" sz="2000" dirty="0">
                <a:latin typeface="Segoe UI Light" pitchFamily="34" charset="0"/>
                <a:cs typeface="Segoe UI Light" pitchFamily="34" charset="0"/>
              </a:rPr>
              <a:t>Week numbers (ISO? Other?)</a:t>
            </a:r>
          </a:p>
          <a:p>
            <a:r>
              <a:rPr lang="en-US" sz="2000" dirty="0">
                <a:latin typeface="Segoe UI Light" pitchFamily="34" charset="0"/>
                <a:cs typeface="Segoe UI Light" pitchFamily="34" charset="0"/>
              </a:rPr>
              <a:t>Last Monday</a:t>
            </a:r>
          </a:p>
          <a:p>
            <a:endParaRPr lang="en-US" sz="2000" dirty="0">
              <a:latin typeface="Segoe UI Light" pitchFamily="34" charset="0"/>
              <a:cs typeface="Segoe UI Light" pitchFamily="34" charset="0"/>
            </a:endParaRPr>
          </a:p>
          <a:p>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1585591608"/>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#7 - Encoding</a:t>
            </a:r>
          </a:p>
        </p:txBody>
      </p:sp>
      <p:sp>
        <p:nvSpPr>
          <p:cNvPr id="25603" name="Rectangle 3"/>
          <p:cNvSpPr>
            <a:spLocks noGrp="1" noChangeArrowheads="1"/>
          </p:cNvSpPr>
          <p:nvPr>
            <p:ph type="body" idx="4294967295"/>
          </p:nvPr>
        </p:nvSpPr>
        <p:spPr/>
        <p:txBody>
          <a:bodyPr/>
          <a:lstStyle/>
          <a:p>
            <a:pPr>
              <a:lnSpc>
                <a:spcPct val="90000"/>
              </a:lnSpc>
              <a:buFont typeface="Arial" charset="0"/>
              <a:buNone/>
            </a:pPr>
            <a:r>
              <a:rPr lang="en-US" sz="2000" dirty="0">
                <a:latin typeface="Segoe UI Light" pitchFamily="34" charset="0"/>
                <a:cs typeface="Segoe UI Light" pitchFamily="34" charset="0"/>
              </a:rPr>
              <a:t>The installation in Russia was catastrophic: </a:t>
            </a:r>
          </a:p>
          <a:p>
            <a:pPr>
              <a:lnSpc>
                <a:spcPct val="90000"/>
              </a:lnSpc>
            </a:pPr>
            <a:r>
              <a:rPr lang="en-US" sz="2000" dirty="0">
                <a:latin typeface="Segoe UI Light" pitchFamily="34" charset="0"/>
                <a:cs typeface="Segoe UI Light" pitchFamily="34" charset="0"/>
              </a:rPr>
              <a:t>All imported data from the legacy systems was full of question marks.</a:t>
            </a:r>
          </a:p>
          <a:p>
            <a:pPr>
              <a:lnSpc>
                <a:spcPct val="90000"/>
              </a:lnSpc>
            </a:pPr>
            <a:r>
              <a:rPr lang="en-US" sz="2000" dirty="0">
                <a:latin typeface="Segoe UI Light" pitchFamily="34" charset="0"/>
                <a:cs typeface="Segoe UI Light" pitchFamily="34" charset="0"/>
              </a:rPr>
              <a:t>All data inserted by the user couldn’t be retrieved from the database  </a:t>
            </a:r>
          </a:p>
          <a:p>
            <a:pPr>
              <a:lnSpc>
                <a:spcPct val="90000"/>
              </a:lnSpc>
            </a:pPr>
            <a:endParaRPr lang="en-US" sz="2000" dirty="0">
              <a:latin typeface="Segoe UI Light" pitchFamily="34" charset="0"/>
              <a:cs typeface="Segoe UI Light" pitchFamily="34" charset="0"/>
            </a:endParaRPr>
          </a:p>
          <a:p>
            <a:pPr>
              <a:lnSpc>
                <a:spcPct val="90000"/>
              </a:lnSpc>
            </a:pPr>
            <a:r>
              <a:rPr lang="en-US" sz="2000" dirty="0">
                <a:latin typeface="Segoe UI Light" pitchFamily="34" charset="0"/>
                <a:cs typeface="Segoe UI Light" pitchFamily="34" charset="0"/>
              </a:rPr>
              <a:t>This was the first installation using a non “Western European” </a:t>
            </a:r>
            <a:r>
              <a:rPr lang="en-US" sz="2000" dirty="0" smtClean="0">
                <a:latin typeface="Segoe UI Light" pitchFamily="34" charset="0"/>
                <a:cs typeface="Segoe UI Light" pitchFamily="34" charset="0"/>
              </a:rPr>
              <a:t>encoding!</a:t>
            </a:r>
          </a:p>
          <a:p>
            <a:pPr>
              <a:lnSpc>
                <a:spcPct val="90000"/>
              </a:lnSpc>
            </a:pPr>
            <a:r>
              <a:rPr lang="en-US" sz="2000" dirty="0">
                <a:latin typeface="Segoe UI Light" pitchFamily="34" charset="0"/>
                <a:cs typeface="Segoe UI Light" pitchFamily="34" charset="0"/>
              </a:rPr>
              <a:t>Cyrillic text is encoded using  KOI8-U and other encodings.</a:t>
            </a:r>
          </a:p>
          <a:p>
            <a:pPr>
              <a:lnSpc>
                <a:spcPct val="90000"/>
              </a:lnSpc>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4064010550"/>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itchFamily="34" charset="0"/>
                <a:cs typeface="Segoe UI Light" pitchFamily="34" charset="0"/>
              </a:rPr>
              <a:t>The Problem</a:t>
            </a:r>
            <a:br>
              <a:rPr lang="en-US" dirty="0">
                <a:latin typeface="Segoe UI Light" pitchFamily="34" charset="0"/>
                <a:cs typeface="Segoe UI Light" pitchFamily="34" charset="0"/>
              </a:rPr>
            </a:br>
            <a:r>
              <a:rPr lang="en-US" sz="1800" dirty="0" smtClean="0">
                <a:latin typeface="Segoe UI Light" pitchFamily="34" charset="0"/>
                <a:cs typeface="Segoe UI Light" pitchFamily="34" charset="0"/>
              </a:rPr>
              <a:t>#</a:t>
            </a:r>
            <a:r>
              <a:rPr lang="en-US" sz="1800" dirty="0">
                <a:latin typeface="Segoe UI Light" pitchFamily="34" charset="0"/>
                <a:cs typeface="Segoe UI Light" pitchFamily="34" charset="0"/>
              </a:rPr>
              <a:t>8</a:t>
            </a:r>
            <a:r>
              <a:rPr lang="en-US" sz="1800" dirty="0" smtClean="0">
                <a:latin typeface="Segoe UI Light" pitchFamily="34" charset="0"/>
                <a:cs typeface="Segoe UI Light" pitchFamily="34" charset="0"/>
              </a:rPr>
              <a:t> </a:t>
            </a:r>
            <a:r>
              <a:rPr lang="en-US" sz="1800" dirty="0">
                <a:latin typeface="Segoe UI Light" pitchFamily="34" charset="0"/>
                <a:cs typeface="Segoe UI Light" pitchFamily="34" charset="0"/>
              </a:rPr>
              <a:t>– Look and </a:t>
            </a:r>
            <a:r>
              <a:rPr lang="en-US" sz="1800" dirty="0" smtClean="0">
                <a:latin typeface="Segoe UI Light" pitchFamily="34" charset="0"/>
                <a:cs typeface="Segoe UI Light" pitchFamily="34" charset="0"/>
              </a:rPr>
              <a:t>Feel</a:t>
            </a:r>
            <a:endParaRPr lang="en-US" sz="1800" dirty="0">
              <a:latin typeface="Segoe UI Light" pitchFamily="34" charset="0"/>
              <a:cs typeface="Segoe UI Light" pitchFamily="34" charset="0"/>
            </a:endParaRPr>
          </a:p>
        </p:txBody>
      </p:sp>
      <p:sp>
        <p:nvSpPr>
          <p:cNvPr id="3" name="Content Placeholder 2"/>
          <p:cNvSpPr>
            <a:spLocks noGrp="1"/>
          </p:cNvSpPr>
          <p:nvPr>
            <p:ph idx="1"/>
          </p:nvPr>
        </p:nvSpPr>
        <p:spPr/>
        <p:txBody>
          <a:bodyPr/>
          <a:lstStyle/>
          <a:p>
            <a:pPr marL="0" indent="0">
              <a:buNone/>
            </a:pPr>
            <a:r>
              <a:rPr lang="en-US" sz="2400" dirty="0" smtClean="0">
                <a:latin typeface="Segoe UI Light" pitchFamily="34" charset="0"/>
                <a:cs typeface="Segoe UI Light" pitchFamily="34" charset="0"/>
              </a:rPr>
              <a:t>The </a:t>
            </a:r>
            <a:r>
              <a:rPr lang="en-US" sz="2400" dirty="0">
                <a:latin typeface="Segoe UI Light" pitchFamily="34" charset="0"/>
                <a:cs typeface="Segoe UI Light" pitchFamily="34" charset="0"/>
              </a:rPr>
              <a:t>Chinese customer was confused:</a:t>
            </a:r>
          </a:p>
          <a:p>
            <a:r>
              <a:rPr lang="en-US" sz="2400" dirty="0">
                <a:latin typeface="Segoe UI Light" pitchFamily="34" charset="0"/>
                <a:cs typeface="Segoe UI Light" pitchFamily="34" charset="0"/>
              </a:rPr>
              <a:t>Why positive values were colored in green?</a:t>
            </a:r>
          </a:p>
          <a:p>
            <a:r>
              <a:rPr lang="en-US" sz="2400" dirty="0">
                <a:latin typeface="Segoe UI Light" pitchFamily="34" charset="0"/>
                <a:cs typeface="Segoe UI Light" pitchFamily="34" charset="0"/>
              </a:rPr>
              <a:t>Why negative values were colored in red?</a:t>
            </a:r>
          </a:p>
        </p:txBody>
      </p:sp>
    </p:spTree>
    <p:extLst>
      <p:ext uri="{BB962C8B-B14F-4D97-AF65-F5344CB8AC3E}">
        <p14:creationId xmlns:p14="http://schemas.microsoft.com/office/powerpoint/2010/main" val="316571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95319" name="Group 55"/>
          <p:cNvGraphicFramePr>
            <a:graphicFrameLocks noGrp="1"/>
          </p:cNvGraphicFramePr>
          <p:nvPr>
            <p:ph idx="4294967295"/>
          </p:nvPr>
        </p:nvGraphicFramePr>
        <p:xfrm>
          <a:off x="368211" y="1423992"/>
          <a:ext cx="11490506" cy="4557715"/>
        </p:xfrm>
        <a:graphic>
          <a:graphicData uri="http://schemas.openxmlformats.org/drawingml/2006/table">
            <a:tbl>
              <a:tblPr/>
              <a:tblGrid>
                <a:gridCol w="1639990"/>
                <a:gridCol w="1487628"/>
                <a:gridCol w="1792350"/>
                <a:gridCol w="1523603"/>
                <a:gridCol w="1756376"/>
                <a:gridCol w="1948942"/>
                <a:gridCol w="1341617"/>
              </a:tblGrid>
              <a:tr h="904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GB" sz="1600" b="1" i="0" u="none" strike="noStrike" cap="none" normalizeH="0" baseline="0" smtClean="0">
                        <a:ln>
                          <a:noFill/>
                        </a:ln>
                        <a:solidFill>
                          <a:schemeClr val="tx1"/>
                        </a:solidFill>
                        <a:effectLst/>
                        <a:latin typeface="Calibri" pitchFamily="34" charset="0"/>
                      </a:endParaRP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RED</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Yellow</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Green</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White</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Blue</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Black</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92075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West</a:t>
                      </a: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Danger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Anger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Stop</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Caution</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Cowardice</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Safe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Sour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Go</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Purity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Virtue</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Masculinity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Calm</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Authority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Death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906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China</a:t>
                      </a: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Joy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Festivity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Honor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Royalty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Youth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Growth</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Humility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Mourning</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Strength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Power</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92075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Japan</a:t>
                      </a: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Danger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Anger</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Nobility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Childish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Gaiety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Youth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Future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Energy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Death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Mourning</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Villainy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904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Middle East</a:t>
                      </a: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Danger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Happiness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Prosperity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Fertility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Strength</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Purity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Mourning</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GB" sz="1600" b="1" i="0" u="none" strike="noStrike" cap="none" normalizeH="0" baseline="0" smtClean="0">
                        <a:ln>
                          <a:noFill/>
                        </a:ln>
                        <a:solidFill>
                          <a:schemeClr val="bg1"/>
                        </a:solidFill>
                        <a:effectLst/>
                        <a:latin typeface="Calibri" pitchFamily="34" charset="0"/>
                      </a:endParaRP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Mystery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29748" name="Rectangle 2"/>
          <p:cNvSpPr>
            <a:spLocks noChangeArrowheads="1"/>
          </p:cNvSpPr>
          <p:nvPr/>
        </p:nvSpPr>
        <p:spPr bwMode="auto">
          <a:xfrm>
            <a:off x="0" y="609600"/>
            <a:ext cx="121888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eaLnBrk="0" hangingPunct="0"/>
            <a:r>
              <a:rPr lang="en-US" sz="4000"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dirty="0" smtClean="0">
                <a:latin typeface="Segoe UI Light" pitchFamily="34" charset="0"/>
                <a:cs typeface="Segoe UI Light" pitchFamily="34" charset="0"/>
              </a:rPr>
              <a:t>#</a:t>
            </a:r>
            <a:r>
              <a:rPr lang="en-US" dirty="0">
                <a:latin typeface="Segoe UI Light" pitchFamily="34" charset="0"/>
                <a:cs typeface="Segoe UI Light" pitchFamily="34" charset="0"/>
              </a:rPr>
              <a:t>8</a:t>
            </a:r>
            <a:r>
              <a:rPr lang="en-US" dirty="0" smtClean="0">
                <a:latin typeface="Segoe UI Light" pitchFamily="34" charset="0"/>
                <a:cs typeface="Segoe UI Light" pitchFamily="34" charset="0"/>
              </a:rPr>
              <a:t> </a:t>
            </a:r>
            <a:r>
              <a:rPr lang="en-US" dirty="0">
                <a:latin typeface="Segoe UI Light" pitchFamily="34" charset="0"/>
                <a:cs typeface="Segoe UI Light" pitchFamily="34" charset="0"/>
              </a:rPr>
              <a:t>– Look and Feel</a:t>
            </a:r>
          </a:p>
        </p:txBody>
      </p:sp>
    </p:spTree>
    <p:extLst>
      <p:ext uri="{BB962C8B-B14F-4D97-AF65-F5344CB8AC3E}">
        <p14:creationId xmlns:p14="http://schemas.microsoft.com/office/powerpoint/2010/main" val="3064396647"/>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dirty="0" smtClean="0">
                <a:latin typeface="Segoe UI Light" pitchFamily="34" charset="0"/>
                <a:cs typeface="Segoe UI Light" pitchFamily="34" charset="0"/>
              </a:rPr>
              <a:t/>
            </a:r>
            <a:br>
              <a:rPr lang="en-US" dirty="0" smtClean="0">
                <a:latin typeface="Segoe UI Light" pitchFamily="34" charset="0"/>
                <a:cs typeface="Segoe UI Light" pitchFamily="34" charset="0"/>
              </a:rPr>
            </a:br>
            <a:r>
              <a:rPr lang="en-US" sz="1800" dirty="0" smtClean="0">
                <a:latin typeface="Segoe UI Light" pitchFamily="34" charset="0"/>
                <a:cs typeface="Segoe UI Light" pitchFamily="34" charset="0"/>
              </a:rPr>
              <a:t>#</a:t>
            </a:r>
            <a:r>
              <a:rPr lang="en-US" sz="1800" dirty="0">
                <a:latin typeface="Segoe UI Light" pitchFamily="34" charset="0"/>
                <a:cs typeface="Segoe UI Light" pitchFamily="34" charset="0"/>
              </a:rPr>
              <a:t>9</a:t>
            </a:r>
            <a:r>
              <a:rPr lang="en-US" sz="1800" dirty="0" smtClean="0">
                <a:latin typeface="Segoe UI Light" pitchFamily="34" charset="0"/>
                <a:cs typeface="Segoe UI Light" pitchFamily="34" charset="0"/>
              </a:rPr>
              <a:t> </a:t>
            </a:r>
            <a:r>
              <a:rPr lang="en-US" sz="1800" dirty="0">
                <a:latin typeface="Segoe UI Light" pitchFamily="34" charset="0"/>
                <a:cs typeface="Segoe UI Light" pitchFamily="34" charset="0"/>
              </a:rPr>
              <a:t>– Politics</a:t>
            </a:r>
          </a:p>
        </p:txBody>
      </p:sp>
      <p:sp>
        <p:nvSpPr>
          <p:cNvPr id="30723" name="Rectangle 3"/>
          <p:cNvSpPr>
            <a:spLocks noGrp="1" noChangeArrowheads="1"/>
          </p:cNvSpPr>
          <p:nvPr>
            <p:ph type="body" idx="4294967295"/>
          </p:nvPr>
        </p:nvSpPr>
        <p:spPr/>
        <p:txBody>
          <a:bodyPr/>
          <a:lstStyle/>
          <a:p>
            <a:pPr>
              <a:buFont typeface="Arial" charset="0"/>
              <a:buNone/>
            </a:pPr>
            <a:r>
              <a:rPr lang="en-US" sz="2000" dirty="0">
                <a:latin typeface="Segoe UI Light" pitchFamily="34" charset="0"/>
                <a:cs typeface="Segoe UI Light" pitchFamily="34" charset="0"/>
              </a:rPr>
              <a:t>The Hebrew website had some minor issues:	</a:t>
            </a:r>
          </a:p>
          <a:p>
            <a:pPr rtl="1">
              <a:buFont typeface="Arial" charset="0"/>
              <a:buNone/>
            </a:pPr>
            <a:r>
              <a:rPr lang="en-US" sz="2000" dirty="0">
                <a:latin typeface="Segoe UI Light" pitchFamily="34" charset="0"/>
                <a:cs typeface="Segoe UI Light" pitchFamily="34" charset="0"/>
              </a:rPr>
              <a:t>When localizing a website for Israel, which map shall we use:</a:t>
            </a:r>
          </a:p>
          <a:p>
            <a:r>
              <a:rPr lang="en-US" sz="2000" dirty="0">
                <a:latin typeface="Segoe UI Light" pitchFamily="34" charset="0"/>
                <a:cs typeface="Segoe UI Light" pitchFamily="34" charset="0"/>
              </a:rPr>
              <a:t>The one with Judea and Samaria </a:t>
            </a:r>
          </a:p>
          <a:p>
            <a:r>
              <a:rPr lang="en-US" sz="2000" dirty="0">
                <a:latin typeface="Segoe UI Light" pitchFamily="34" charset="0"/>
                <a:cs typeface="Segoe UI Light" pitchFamily="34" charset="0"/>
              </a:rPr>
              <a:t>The one with the Palestinian Authority</a:t>
            </a:r>
          </a:p>
          <a:p>
            <a:r>
              <a:rPr lang="en-US" sz="2000" dirty="0">
                <a:latin typeface="Segoe UI Light" pitchFamily="34" charset="0"/>
                <a:cs typeface="Segoe UI Light" pitchFamily="34" charset="0"/>
              </a:rPr>
              <a:t>The one without the occupied territories</a:t>
            </a:r>
          </a:p>
          <a:p>
            <a:endParaRPr lang="en-US" sz="2000" dirty="0">
              <a:latin typeface="Segoe UI Light" pitchFamily="34" charset="0"/>
              <a:cs typeface="Segoe UI Light" pitchFamily="34" charset="0"/>
            </a:endParaRPr>
          </a:p>
          <a:p>
            <a:pPr algn="ctr">
              <a:buFont typeface="Arial" charset="0"/>
              <a:buNone/>
            </a:pPr>
            <a:r>
              <a:rPr lang="en-US" sz="2000" dirty="0">
                <a:latin typeface="Segoe UI Light" pitchFamily="34" charset="0"/>
                <a:cs typeface="Segoe UI Light" pitchFamily="34" charset="0"/>
              </a:rPr>
              <a:t>“Judea and Samaria” vs. “occupied territories”</a:t>
            </a:r>
          </a:p>
        </p:txBody>
      </p:sp>
    </p:spTree>
    <p:extLst>
      <p:ext uri="{BB962C8B-B14F-4D97-AF65-F5344CB8AC3E}">
        <p14:creationId xmlns:p14="http://schemas.microsoft.com/office/powerpoint/2010/main" val="1115086353"/>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 </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a:t>
            </a:r>
            <a:r>
              <a:rPr lang="en-US" sz="1800" dirty="0" smtClean="0">
                <a:latin typeface="Segoe UI Light" pitchFamily="34" charset="0"/>
                <a:cs typeface="Segoe UI Light" pitchFamily="34" charset="0"/>
              </a:rPr>
              <a:t>10 </a:t>
            </a:r>
            <a:r>
              <a:rPr lang="en-US" sz="1800" dirty="0">
                <a:latin typeface="Segoe UI Light" pitchFamily="34" charset="0"/>
                <a:cs typeface="Segoe UI Light" pitchFamily="34" charset="0"/>
              </a:rPr>
              <a:t>– Grammar</a:t>
            </a:r>
          </a:p>
        </p:txBody>
      </p:sp>
      <p:sp>
        <p:nvSpPr>
          <p:cNvPr id="31747"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Singular? Plural?</a:t>
            </a:r>
          </a:p>
          <a:p>
            <a:r>
              <a:rPr lang="en-US" sz="2000" dirty="0">
                <a:latin typeface="Segoe UI Light" pitchFamily="34" charset="0"/>
                <a:cs typeface="Segoe UI Light" pitchFamily="34" charset="0"/>
              </a:rPr>
              <a:t>Male, female, something else? </a:t>
            </a:r>
          </a:p>
          <a:p>
            <a:endParaRPr lang="en-US" sz="2000" dirty="0">
              <a:latin typeface="Segoe UI Light" pitchFamily="34" charset="0"/>
              <a:cs typeface="Segoe UI Light" pitchFamily="34" charset="0"/>
            </a:endParaRPr>
          </a:p>
          <a:p>
            <a:endParaRPr lang="en-US" sz="2000" dirty="0">
              <a:latin typeface="Segoe UI Light" pitchFamily="34" charset="0"/>
              <a:cs typeface="Segoe UI Light" pitchFamily="34" charset="0"/>
            </a:endParaRPr>
          </a:p>
          <a:p>
            <a:r>
              <a:rPr lang="en-US" sz="2000" dirty="0">
                <a:latin typeface="Segoe UI Light" pitchFamily="34" charset="0"/>
                <a:cs typeface="Segoe UI Light" pitchFamily="34" charset="0"/>
              </a:rPr>
              <a:t>How to translate concatenated strings? </a:t>
            </a:r>
            <a:br>
              <a:rPr lang="en-US" sz="2000" dirty="0">
                <a:latin typeface="Segoe UI Light" pitchFamily="34" charset="0"/>
                <a:cs typeface="Segoe UI Light" pitchFamily="34" charset="0"/>
              </a:rPr>
            </a:br>
            <a:endParaRPr lang="en-US" sz="2000" dirty="0">
              <a:solidFill>
                <a:srgbClr val="FF3399"/>
              </a:solidFill>
              <a:latin typeface="Segoe UI Light" pitchFamily="34" charset="0"/>
              <a:cs typeface="Segoe UI Light" pitchFamily="34" charset="0"/>
            </a:endParaRPr>
          </a:p>
        </p:txBody>
      </p:sp>
    </p:spTree>
    <p:extLst>
      <p:ext uri="{BB962C8B-B14F-4D97-AF65-F5344CB8AC3E}">
        <p14:creationId xmlns:p14="http://schemas.microsoft.com/office/powerpoint/2010/main" val="217683935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914162" y="152400"/>
            <a:ext cx="10360501" cy="1143000"/>
          </a:xfrm>
        </p:spPr>
        <p:txBody>
          <a:bodyPr/>
          <a:lstStyle/>
          <a:p>
            <a:r>
              <a:rPr lang="en-US" dirty="0">
                <a:latin typeface="Segoe UI Light" pitchFamily="34" charset="0"/>
                <a:cs typeface="Segoe UI Light" pitchFamily="34" charset="0"/>
              </a:rPr>
              <a:t>The Problem </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a:t>
            </a:r>
            <a:r>
              <a:rPr lang="en-US" sz="1800" dirty="0" smtClean="0">
                <a:latin typeface="Segoe UI Light" pitchFamily="34" charset="0"/>
                <a:cs typeface="Segoe UI Light" pitchFamily="34" charset="0"/>
              </a:rPr>
              <a:t>10 </a:t>
            </a:r>
            <a:r>
              <a:rPr lang="en-US" sz="1800" dirty="0">
                <a:latin typeface="Segoe UI Light" pitchFamily="34" charset="0"/>
                <a:cs typeface="Segoe UI Light" pitchFamily="34" charset="0"/>
              </a:rPr>
              <a:t>– Grammar</a:t>
            </a:r>
            <a:endParaRPr lang="en-CA" sz="1800" dirty="0">
              <a:latin typeface="Segoe UI Light" pitchFamily="34" charset="0"/>
              <a:cs typeface="Segoe UI Light" pitchFamily="34" charset="0"/>
            </a:endParaRPr>
          </a:p>
        </p:txBody>
      </p:sp>
      <p:sp>
        <p:nvSpPr>
          <p:cNvPr id="32771" name="Rectangle 3"/>
          <p:cNvSpPr>
            <a:spLocks noGrp="1" noChangeArrowheads="1"/>
          </p:cNvSpPr>
          <p:nvPr>
            <p:ph type="body" idx="4294967295"/>
          </p:nvPr>
        </p:nvSpPr>
        <p:spPr>
          <a:xfrm>
            <a:off x="1015735" y="1295400"/>
            <a:ext cx="10258928" cy="4876800"/>
          </a:xfrm>
        </p:spPr>
        <p:txBody>
          <a:bodyPr/>
          <a:lstStyle/>
          <a:p>
            <a:pPr>
              <a:buFont typeface="Arial" charset="0"/>
              <a:buNone/>
            </a:pPr>
            <a:r>
              <a:rPr lang="en-CA" sz="2000" dirty="0">
                <a:latin typeface="Segoe UI Light" pitchFamily="34" charset="0"/>
                <a:cs typeface="Segoe UI Light" pitchFamily="34" charset="0"/>
              </a:rPr>
              <a:t>String concatenation example:</a:t>
            </a:r>
          </a:p>
          <a:p>
            <a:pPr>
              <a:buFont typeface="Arial" charset="0"/>
              <a:buNone/>
            </a:pPr>
            <a:endParaRPr lang="en-CA" sz="2000" dirty="0">
              <a:latin typeface="Segoe UI Light" pitchFamily="34" charset="0"/>
              <a:cs typeface="Segoe UI Light" pitchFamily="34" charset="0"/>
            </a:endParaRPr>
          </a:p>
          <a:p>
            <a:pPr>
              <a:buFont typeface="Arial" charset="0"/>
              <a:buNone/>
            </a:pPr>
            <a:r>
              <a:rPr lang="en-CA" sz="2000" dirty="0">
                <a:latin typeface="Segoe UI Light" pitchFamily="34" charset="0"/>
                <a:cs typeface="Segoe UI Light" pitchFamily="34" charset="0"/>
              </a:rPr>
              <a:t>The </a:t>
            </a:r>
            <a:r>
              <a:rPr lang="en-CA" sz="2000" dirty="0" err="1">
                <a:latin typeface="Segoe UI Light" pitchFamily="34" charset="0"/>
                <a:cs typeface="Segoe UI Light" pitchFamily="34" charset="0"/>
              </a:rPr>
              <a:t>Winfax</a:t>
            </a:r>
            <a:r>
              <a:rPr lang="en-CA" sz="2000" dirty="0">
                <a:latin typeface="Segoe UI Light" pitchFamily="34" charset="0"/>
                <a:cs typeface="Segoe UI Light" pitchFamily="34" charset="0"/>
              </a:rPr>
              <a:t> Installer has found %s.</a:t>
            </a:r>
          </a:p>
          <a:p>
            <a:r>
              <a:rPr lang="en-CA" sz="2000" dirty="0">
                <a:latin typeface="Segoe UI Light" pitchFamily="34" charset="0"/>
                <a:cs typeface="Segoe UI Light" pitchFamily="34" charset="0"/>
              </a:rPr>
              <a:t>Case</a:t>
            </a:r>
          </a:p>
          <a:p>
            <a:pPr lvl="1"/>
            <a:r>
              <a:rPr lang="en-CA" sz="2000" dirty="0">
                <a:latin typeface="Segoe UI Light" pitchFamily="34" charset="0"/>
                <a:cs typeface="Segoe UI Light" pitchFamily="34" charset="0"/>
              </a:rPr>
              <a:t>Microsoft</a:t>
            </a:r>
          </a:p>
          <a:p>
            <a:pPr lvl="2"/>
            <a:r>
              <a:rPr lang="en-CA" sz="2000" dirty="0">
                <a:latin typeface="Segoe UI Light" pitchFamily="34" charset="0"/>
                <a:cs typeface="Segoe UI Light" pitchFamily="34" charset="0"/>
              </a:rPr>
              <a:t>S=“Outlook”</a:t>
            </a:r>
          </a:p>
          <a:p>
            <a:pPr lvl="1"/>
            <a:r>
              <a:rPr lang="en-CA" sz="2000" dirty="0">
                <a:latin typeface="Segoe UI Light" pitchFamily="34" charset="0"/>
                <a:cs typeface="Segoe UI Light" pitchFamily="34" charset="0"/>
              </a:rPr>
              <a:t>Netscape</a:t>
            </a:r>
          </a:p>
          <a:p>
            <a:pPr lvl="2"/>
            <a:r>
              <a:rPr lang="en-CA" sz="2000" dirty="0">
                <a:latin typeface="Segoe UI Light" pitchFamily="34" charset="0"/>
                <a:cs typeface="Segoe UI Light" pitchFamily="34" charset="0"/>
              </a:rPr>
              <a:t>S=“Netscape Mail”</a:t>
            </a:r>
          </a:p>
          <a:p>
            <a:pPr lvl="1"/>
            <a:r>
              <a:rPr lang="en-CA" sz="2000" dirty="0">
                <a:latin typeface="Segoe UI Light" pitchFamily="34" charset="0"/>
                <a:cs typeface="Segoe UI Light" pitchFamily="34" charset="0"/>
              </a:rPr>
              <a:t>Notes</a:t>
            </a:r>
          </a:p>
          <a:p>
            <a:pPr lvl="2"/>
            <a:r>
              <a:rPr lang="en-CA" sz="2000" dirty="0">
                <a:latin typeface="Segoe UI Light" pitchFamily="34" charset="0"/>
                <a:cs typeface="Segoe UI Light" pitchFamily="34" charset="0"/>
              </a:rPr>
              <a:t>S=“Notes Email”</a:t>
            </a:r>
          </a:p>
          <a:p>
            <a:pPr lvl="1"/>
            <a:r>
              <a:rPr lang="en-CA" sz="2000" dirty="0">
                <a:latin typeface="Segoe UI Light" pitchFamily="34" charset="0"/>
                <a:cs typeface="Segoe UI Light" pitchFamily="34" charset="0"/>
              </a:rPr>
              <a:t>Else</a:t>
            </a:r>
          </a:p>
          <a:p>
            <a:pPr lvl="2"/>
            <a:r>
              <a:rPr lang="en-CA" sz="2000" dirty="0">
                <a:latin typeface="Segoe UI Light" pitchFamily="34" charset="0"/>
                <a:cs typeface="Segoe UI Light" pitchFamily="34" charset="0"/>
              </a:rPr>
              <a:t>that you have no email provider.</a:t>
            </a:r>
          </a:p>
        </p:txBody>
      </p:sp>
    </p:spTree>
    <p:extLst>
      <p:ext uri="{BB962C8B-B14F-4D97-AF65-F5344CB8AC3E}">
        <p14:creationId xmlns:p14="http://schemas.microsoft.com/office/powerpoint/2010/main" val="2020351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3"/>
          <p:cNvSpPr>
            <a:spLocks noGrp="1"/>
          </p:cNvSpPr>
          <p:nvPr>
            <p:ph type="body" idx="4294967295"/>
          </p:nvPr>
        </p:nvSpPr>
        <p:spPr>
          <a:xfrm>
            <a:off x="609441" y="1570038"/>
            <a:ext cx="10969943" cy="4525963"/>
          </a:xfrm>
        </p:spPr>
        <p:txBody>
          <a:bodyPr/>
          <a:lstStyle/>
          <a:p>
            <a:r>
              <a:rPr lang="en-US" sz="2000" dirty="0">
                <a:latin typeface="Segoe UI Light" pitchFamily="34" charset="0"/>
                <a:cs typeface="Segoe UI Light" pitchFamily="34" charset="0"/>
              </a:rPr>
              <a:t>Greek – Lower-case Sigma</a:t>
            </a:r>
          </a:p>
          <a:p>
            <a:r>
              <a:rPr lang="en-US" sz="2000" dirty="0">
                <a:latin typeface="Segoe UI Light" pitchFamily="34" charset="0"/>
                <a:cs typeface="Segoe UI Light" pitchFamily="34" charset="0"/>
              </a:rPr>
              <a:t>Hebrew: </a:t>
            </a:r>
            <a:r>
              <a:rPr lang="en-US" sz="2000" dirty="0" err="1">
                <a:latin typeface="Segoe UI Light" pitchFamily="34" charset="0"/>
                <a:cs typeface="Segoe UI Light" pitchFamily="34" charset="0"/>
              </a:rPr>
              <a:t>Kaf</a:t>
            </a:r>
            <a:r>
              <a:rPr lang="en-US" sz="2000" dirty="0">
                <a:latin typeface="Segoe UI Light" pitchFamily="34" charset="0"/>
                <a:cs typeface="Segoe UI Light" pitchFamily="34" charset="0"/>
              </a:rPr>
              <a:t>, </a:t>
            </a:r>
            <a:r>
              <a:rPr lang="en-US" sz="2000" dirty="0" err="1">
                <a:latin typeface="Segoe UI Light" pitchFamily="34" charset="0"/>
                <a:cs typeface="Segoe UI Light" pitchFamily="34" charset="0"/>
              </a:rPr>
              <a:t>Mem</a:t>
            </a:r>
            <a:r>
              <a:rPr lang="en-US" sz="2000" dirty="0">
                <a:latin typeface="Segoe UI Light" pitchFamily="34" charset="0"/>
                <a:cs typeface="Segoe UI Light" pitchFamily="34" charset="0"/>
              </a:rPr>
              <a:t>, Nun, </a:t>
            </a:r>
            <a:r>
              <a:rPr lang="en-US" sz="2000" dirty="0" err="1">
                <a:latin typeface="Segoe UI Light" pitchFamily="34" charset="0"/>
                <a:cs typeface="Segoe UI Light" pitchFamily="34" charset="0"/>
              </a:rPr>
              <a:t>Pe</a:t>
            </a:r>
            <a:r>
              <a:rPr lang="en-US" sz="2000" dirty="0">
                <a:latin typeface="Segoe UI Light" pitchFamily="34" charset="0"/>
                <a:cs typeface="Segoe UI Light" pitchFamily="34" charset="0"/>
              </a:rPr>
              <a:t>, </a:t>
            </a:r>
            <a:r>
              <a:rPr lang="en-US" sz="2000" dirty="0" err="1">
                <a:latin typeface="Segoe UI Light" pitchFamily="34" charset="0"/>
                <a:cs typeface="Segoe UI Light" pitchFamily="34" charset="0"/>
              </a:rPr>
              <a:t>Tsadi</a:t>
            </a:r>
            <a:endParaRPr lang="en-US" sz="2000" dirty="0">
              <a:latin typeface="Segoe UI Light" pitchFamily="34" charset="0"/>
              <a:cs typeface="Segoe UI Light" pitchFamily="34" charset="0"/>
            </a:endParaRPr>
          </a:p>
          <a:p>
            <a:r>
              <a:rPr lang="en-US" sz="2000" dirty="0">
                <a:latin typeface="Segoe UI Light" pitchFamily="34" charset="0"/>
                <a:cs typeface="Segoe UI Light" pitchFamily="34" charset="0"/>
              </a:rPr>
              <a:t>Arabic: most letters have up to four shapes</a:t>
            </a:r>
          </a:p>
          <a:p>
            <a:r>
              <a:rPr lang="en-US" sz="2000" dirty="0">
                <a:latin typeface="Segoe UI Light" pitchFamily="34" charset="0"/>
                <a:cs typeface="Segoe UI Light" pitchFamily="34" charset="0"/>
              </a:rPr>
              <a:t>Indic, Thai – even worse</a:t>
            </a:r>
          </a:p>
          <a:p>
            <a:pPr algn="r" rtl="1"/>
            <a:r>
              <a:rPr lang="he-IL" altLang="zh-TW" sz="2000" dirty="0">
                <a:latin typeface="Segoe UI Light" pitchFamily="34" charset="0"/>
                <a:cs typeface="Segoe UI Light" pitchFamily="34" charset="0"/>
              </a:rPr>
              <a:t>הלך/הלכה</a:t>
            </a:r>
            <a:endParaRPr lang="en-US" sz="2000" dirty="0">
              <a:latin typeface="Segoe UI Light" pitchFamily="34" charset="0"/>
              <a:cs typeface="Segoe UI Light" pitchFamily="34" charset="0"/>
            </a:endParaRPr>
          </a:p>
          <a:p>
            <a:pPr>
              <a:buFont typeface="Arial" charset="0"/>
              <a:buNone/>
            </a:pPr>
            <a:r>
              <a:rPr lang="en-US" sz="2000" dirty="0">
                <a:latin typeface="Segoe UI Light" pitchFamily="34" charset="0"/>
                <a:cs typeface="Segoe UI Light" pitchFamily="34" charset="0"/>
              </a:rPr>
              <a:t>Rendering? Search?</a:t>
            </a:r>
          </a:p>
        </p:txBody>
      </p:sp>
      <p:sp>
        <p:nvSpPr>
          <p:cNvPr id="33795" name="Rectangle 2"/>
          <p:cNvSpPr>
            <a:spLocks noChangeArrowheads="1"/>
          </p:cNvSpPr>
          <p:nvPr/>
        </p:nvSpPr>
        <p:spPr bwMode="auto">
          <a:xfrm>
            <a:off x="914162" y="152400"/>
            <a:ext cx="1036050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eaLnBrk="0" hangingPunct="0"/>
            <a:r>
              <a:rPr lang="en-US" sz="4000" dirty="0">
                <a:latin typeface="Segoe UI Light" pitchFamily="34" charset="0"/>
                <a:cs typeface="Segoe UI Light" pitchFamily="34" charset="0"/>
              </a:rPr>
              <a:t>The Problem </a:t>
            </a:r>
            <a:br>
              <a:rPr lang="en-US" sz="4000" dirty="0">
                <a:latin typeface="Segoe UI Light" pitchFamily="34" charset="0"/>
                <a:cs typeface="Segoe UI Light" pitchFamily="34" charset="0"/>
              </a:rPr>
            </a:br>
            <a:r>
              <a:rPr lang="en-US" dirty="0">
                <a:latin typeface="Segoe UI Light" pitchFamily="34" charset="0"/>
                <a:cs typeface="Segoe UI Light" pitchFamily="34" charset="0"/>
              </a:rPr>
              <a:t>#</a:t>
            </a:r>
            <a:r>
              <a:rPr lang="en-US" dirty="0" smtClean="0">
                <a:latin typeface="Segoe UI Light" pitchFamily="34" charset="0"/>
                <a:cs typeface="Segoe UI Light" pitchFamily="34" charset="0"/>
              </a:rPr>
              <a:t>11 </a:t>
            </a:r>
            <a:r>
              <a:rPr lang="en-US" dirty="0">
                <a:latin typeface="Segoe UI Light" pitchFamily="34" charset="0"/>
                <a:cs typeface="Segoe UI Light" pitchFamily="34" charset="0"/>
              </a:rPr>
              <a:t>– </a:t>
            </a:r>
            <a:r>
              <a:rPr lang="en-US" dirty="0" smtClean="0">
                <a:latin typeface="Segoe UI Light" pitchFamily="34" charset="0"/>
                <a:cs typeface="Segoe UI Light" pitchFamily="34" charset="0"/>
              </a:rPr>
              <a:t>Context </a:t>
            </a:r>
            <a:r>
              <a:rPr lang="en-US" dirty="0">
                <a:latin typeface="Segoe UI Light" pitchFamily="34" charset="0"/>
                <a:cs typeface="Segoe UI Light" pitchFamily="34" charset="0"/>
              </a:rPr>
              <a:t>dependent shapes</a:t>
            </a:r>
            <a:endParaRPr lang="en-CA" dirty="0">
              <a:latin typeface="Segoe UI Light" pitchFamily="34" charset="0"/>
              <a:cs typeface="Segoe UI Light" pitchFamily="34" charset="0"/>
            </a:endParaRPr>
          </a:p>
        </p:txBody>
      </p:sp>
    </p:spTree>
    <p:extLst>
      <p:ext uri="{BB962C8B-B14F-4D97-AF65-F5344CB8AC3E}">
        <p14:creationId xmlns:p14="http://schemas.microsoft.com/office/powerpoint/2010/main" val="2990241543"/>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3"/>
          <p:cNvSpPr>
            <a:spLocks noGrp="1"/>
          </p:cNvSpPr>
          <p:nvPr>
            <p:ph type="body" idx="4294967295"/>
          </p:nvPr>
        </p:nvSpPr>
        <p:spPr/>
        <p:txBody>
          <a:bodyPr/>
          <a:lstStyle/>
          <a:p>
            <a:pPr>
              <a:buFont typeface="Arial" charset="0"/>
              <a:buNone/>
            </a:pPr>
            <a:r>
              <a:rPr lang="en-US" sz="2000" dirty="0">
                <a:latin typeface="Segoe UI Light" pitchFamily="34" charset="0"/>
                <a:cs typeface="Segoe UI Light" pitchFamily="34" charset="0"/>
              </a:rPr>
              <a:t>Hebrew, Arabic</a:t>
            </a:r>
          </a:p>
          <a:p>
            <a:endParaRPr lang="en-US" sz="2000" dirty="0">
              <a:latin typeface="Segoe UI Light" pitchFamily="34" charset="0"/>
              <a:cs typeface="Segoe UI Light" pitchFamily="34" charset="0"/>
            </a:endParaRPr>
          </a:p>
          <a:p>
            <a:pPr>
              <a:buFont typeface="Arial" charset="0"/>
              <a:buNone/>
            </a:pPr>
            <a:r>
              <a:rPr lang="en-US" sz="2000" dirty="0">
                <a:latin typeface="Segoe UI Light" pitchFamily="34" charset="0"/>
                <a:cs typeface="Segoe UI Light" pitchFamily="34" charset="0"/>
              </a:rPr>
              <a:t>Rendering?</a:t>
            </a:r>
          </a:p>
          <a:p>
            <a:pPr>
              <a:buFont typeface="Arial" charset="0"/>
              <a:buNone/>
            </a:pPr>
            <a:r>
              <a:rPr lang="en-US" sz="2000" dirty="0">
                <a:latin typeface="Segoe UI Light" pitchFamily="34" charset="0"/>
                <a:cs typeface="Segoe UI Light" pitchFamily="34" charset="0"/>
              </a:rPr>
              <a:t>Search?</a:t>
            </a:r>
          </a:p>
          <a:p>
            <a:pPr algn="r" rtl="1">
              <a:buFont typeface="Arial" charset="0"/>
              <a:buNone/>
            </a:pPr>
            <a:r>
              <a:rPr lang="he-IL" altLang="zh-TW" sz="2000" dirty="0">
                <a:latin typeface="Segoe UI Light" pitchFamily="34" charset="0"/>
                <a:cs typeface="Segoe UI Light" pitchFamily="34" charset="0"/>
              </a:rPr>
              <a:t>דניאל/דָנִיאֶל</a:t>
            </a:r>
            <a:endParaRPr lang="en-US" sz="2000" dirty="0">
              <a:latin typeface="Segoe UI Light" pitchFamily="34" charset="0"/>
              <a:cs typeface="Segoe UI Light" pitchFamily="34" charset="0"/>
            </a:endParaRPr>
          </a:p>
        </p:txBody>
      </p:sp>
      <p:sp>
        <p:nvSpPr>
          <p:cNvPr id="34819" name="Rectangle 2"/>
          <p:cNvSpPr>
            <a:spLocks noChangeArrowheads="1"/>
          </p:cNvSpPr>
          <p:nvPr/>
        </p:nvSpPr>
        <p:spPr bwMode="auto">
          <a:xfrm>
            <a:off x="914162" y="152400"/>
            <a:ext cx="1036050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eaLnBrk="0" hangingPunct="0"/>
            <a:r>
              <a:rPr lang="en-US" sz="4000" dirty="0">
                <a:latin typeface="Segoe UI Light" pitchFamily="34" charset="0"/>
                <a:cs typeface="Segoe UI Light" pitchFamily="34" charset="0"/>
              </a:rPr>
              <a:t>The Problem </a:t>
            </a:r>
          </a:p>
          <a:p>
            <a:pPr algn="ctr" eaLnBrk="0" hangingPunct="0"/>
            <a:r>
              <a:rPr lang="en-US" dirty="0">
                <a:latin typeface="Segoe UI Light" pitchFamily="34" charset="0"/>
                <a:cs typeface="Segoe UI Light" pitchFamily="34" charset="0"/>
              </a:rPr>
              <a:t>#</a:t>
            </a:r>
            <a:r>
              <a:rPr lang="en-US" dirty="0" smtClean="0">
                <a:latin typeface="Segoe UI Light" pitchFamily="34" charset="0"/>
                <a:cs typeface="Segoe UI Light" pitchFamily="34" charset="0"/>
              </a:rPr>
              <a:t>12 </a:t>
            </a:r>
            <a:r>
              <a:rPr lang="en-US" dirty="0">
                <a:latin typeface="Segoe UI Light" pitchFamily="34" charset="0"/>
                <a:cs typeface="Segoe UI Light" pitchFamily="34" charset="0"/>
              </a:rPr>
              <a:t>– Diacritics</a:t>
            </a:r>
            <a:endParaRPr lang="en-CA" dirty="0">
              <a:latin typeface="Segoe UI Light" pitchFamily="34" charset="0"/>
              <a:cs typeface="Segoe UI Light" pitchFamily="34" charset="0"/>
            </a:endParaRPr>
          </a:p>
        </p:txBody>
      </p:sp>
    </p:spTree>
    <p:extLst>
      <p:ext uri="{BB962C8B-B14F-4D97-AF65-F5344CB8AC3E}">
        <p14:creationId xmlns:p14="http://schemas.microsoft.com/office/powerpoint/2010/main" val="169021725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CA" dirty="0">
                <a:latin typeface="Segoe UI Light" pitchFamily="34" charset="0"/>
                <a:cs typeface="Segoe UI Light" pitchFamily="34" charset="0"/>
              </a:rPr>
              <a:t>L10n </a:t>
            </a:r>
            <a:r>
              <a:rPr lang="en-CA" dirty="0" smtClean="0">
                <a:latin typeface="Segoe UI Light" pitchFamily="34" charset="0"/>
                <a:cs typeface="Segoe UI Light" pitchFamily="34" charset="0"/>
              </a:rPr>
              <a:t>terms </a:t>
            </a:r>
            <a:r>
              <a:rPr lang="en-CA" dirty="0">
                <a:latin typeface="Segoe UI Light" pitchFamily="34" charset="0"/>
                <a:cs typeface="Segoe UI Light" pitchFamily="34" charset="0"/>
              </a:rPr>
              <a:t>and definitions</a:t>
            </a:r>
            <a:endParaRPr lang="en-US" dirty="0">
              <a:latin typeface="Segoe UI Light" pitchFamily="34" charset="0"/>
              <a:cs typeface="Segoe UI Light" pitchFamily="34" charset="0"/>
            </a:endParaRPr>
          </a:p>
        </p:txBody>
      </p:sp>
      <p:sp>
        <p:nvSpPr>
          <p:cNvPr id="40963" name="Rectangle 3"/>
          <p:cNvSpPr>
            <a:spLocks noGrp="1" noChangeArrowheads="1"/>
          </p:cNvSpPr>
          <p:nvPr>
            <p:ph type="body" idx="4294967295"/>
          </p:nvPr>
        </p:nvSpPr>
        <p:spPr/>
        <p:txBody>
          <a:bodyPr/>
          <a:lstStyle/>
          <a:p>
            <a:pPr>
              <a:buFont typeface="Arial" charset="0"/>
              <a:buNone/>
            </a:pPr>
            <a:r>
              <a:rPr lang="en-CA" sz="2000" b="1" dirty="0" smtClean="0">
                <a:latin typeface="Segoe UI Light" pitchFamily="34" charset="0"/>
                <a:cs typeface="Segoe UI Light" pitchFamily="34" charset="0"/>
              </a:rPr>
              <a:t>Market</a:t>
            </a:r>
            <a:r>
              <a:rPr lang="en-CA" sz="2000" dirty="0" smtClean="0">
                <a:latin typeface="Segoe UI Light" pitchFamily="34" charset="0"/>
                <a:cs typeface="Segoe UI Light" pitchFamily="34" charset="0"/>
              </a:rPr>
              <a:t>:</a:t>
            </a:r>
          </a:p>
          <a:p>
            <a:pPr>
              <a:buFont typeface="Arial" charset="0"/>
              <a:buNone/>
            </a:pPr>
            <a:r>
              <a:rPr lang="en-CA" sz="2000" dirty="0" smtClean="0">
                <a:latin typeface="Segoe UI Light" pitchFamily="34" charset="0"/>
                <a:cs typeface="Segoe UI Light" pitchFamily="34" charset="0"/>
              </a:rPr>
              <a:t>When you ask Siri or Cortana for a pizza, you would like to get a Pizza place in your area.</a:t>
            </a:r>
          </a:p>
          <a:p>
            <a:pPr>
              <a:buFont typeface="Arial" charset="0"/>
              <a:buNone/>
            </a:pPr>
            <a:r>
              <a:rPr lang="en-CA" sz="2000" dirty="0" smtClean="0">
                <a:latin typeface="Segoe UI Light" pitchFamily="34" charset="0"/>
                <a:cs typeface="Segoe UI Light" pitchFamily="34" charset="0"/>
              </a:rPr>
              <a:t>Sometimes you will have to specify the market too.</a:t>
            </a:r>
          </a:p>
          <a:p>
            <a:pPr>
              <a:buFont typeface="Arial" charset="0"/>
              <a:buNone/>
            </a:pPr>
            <a:endParaRPr lang="en-CA" sz="2000" dirty="0" smtClean="0">
              <a:latin typeface="Segoe UI Light" pitchFamily="34" charset="0"/>
              <a:cs typeface="Segoe UI Light" pitchFamily="34" charset="0"/>
            </a:endParaRPr>
          </a:p>
          <a:p>
            <a:pPr>
              <a:buFont typeface="Arial" charset="0"/>
              <a:buNone/>
            </a:pPr>
            <a:r>
              <a:rPr lang="en-CA" sz="2000" b="1" dirty="0" smtClean="0">
                <a:latin typeface="Segoe UI Light" pitchFamily="34" charset="0"/>
                <a:cs typeface="Segoe UI Light" pitchFamily="34" charset="0"/>
              </a:rPr>
              <a:t>You can have 3 (and actually 4 parameters):</a:t>
            </a:r>
          </a:p>
          <a:p>
            <a:r>
              <a:rPr lang="en-CA" sz="2000" dirty="0" smtClean="0">
                <a:latin typeface="Segoe UI Light" pitchFamily="34" charset="0"/>
                <a:cs typeface="Segoe UI Light" pitchFamily="34" charset="0"/>
              </a:rPr>
              <a:t>Language (as a Locale) </a:t>
            </a:r>
          </a:p>
          <a:p>
            <a:r>
              <a:rPr lang="en-CA" sz="2000" dirty="0" smtClean="0">
                <a:latin typeface="Segoe UI Light" pitchFamily="34" charset="0"/>
                <a:cs typeface="Segoe UI Light" pitchFamily="34" charset="0"/>
              </a:rPr>
              <a:t>Region format (as Locale)</a:t>
            </a:r>
          </a:p>
          <a:p>
            <a:r>
              <a:rPr lang="en-CA" sz="2000" dirty="0" smtClean="0">
                <a:latin typeface="Segoe UI Light" pitchFamily="34" charset="0"/>
                <a:cs typeface="Segoe UI Light" pitchFamily="34" charset="0"/>
              </a:rPr>
              <a:t>Market</a:t>
            </a:r>
          </a:p>
          <a:p>
            <a:r>
              <a:rPr lang="en-CA" sz="2000" dirty="0" smtClean="0">
                <a:latin typeface="Segoe UI Light" pitchFamily="34" charset="0"/>
                <a:cs typeface="Segoe UI Light" pitchFamily="34" charset="0"/>
              </a:rPr>
              <a:t>Currency</a:t>
            </a: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4108714300"/>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a:t>
            </a:r>
            <a:r>
              <a:rPr lang="en-US" sz="1800" dirty="0" smtClean="0">
                <a:latin typeface="Segoe UI Light" pitchFamily="34" charset="0"/>
                <a:cs typeface="Segoe UI Light" pitchFamily="34" charset="0"/>
              </a:rPr>
              <a:t>13 </a:t>
            </a:r>
            <a:r>
              <a:rPr lang="en-US" sz="1800" dirty="0">
                <a:latin typeface="Segoe UI Light" pitchFamily="34" charset="0"/>
                <a:cs typeface="Segoe UI Light" pitchFamily="34" charset="0"/>
              </a:rPr>
              <a:t>– Graphics &amp; Symbols</a:t>
            </a:r>
          </a:p>
        </p:txBody>
      </p:sp>
      <p:sp>
        <p:nvSpPr>
          <p:cNvPr id="35843" name="Rectangle 3"/>
          <p:cNvSpPr>
            <a:spLocks noGrp="1" noChangeArrowheads="1"/>
          </p:cNvSpPr>
          <p:nvPr>
            <p:ph type="body" idx="4294967295"/>
          </p:nvPr>
        </p:nvSpPr>
        <p:spPr/>
        <p:txBody>
          <a:bodyPr/>
          <a:lstStyle/>
          <a:p>
            <a:pPr>
              <a:buFont typeface="Arial" charset="0"/>
              <a:buNone/>
            </a:pPr>
            <a:r>
              <a:rPr lang="en-US" sz="2000" dirty="0">
                <a:latin typeface="Segoe UI Light" pitchFamily="34" charset="0"/>
                <a:cs typeface="Segoe UI Light" pitchFamily="34" charset="0"/>
              </a:rPr>
              <a:t>The OK gesture:</a:t>
            </a:r>
          </a:p>
          <a:p>
            <a:r>
              <a:rPr lang="en-US" sz="2000" dirty="0">
                <a:latin typeface="Segoe UI Light" pitchFamily="34" charset="0"/>
                <a:cs typeface="Segoe UI Light" pitchFamily="34" charset="0"/>
              </a:rPr>
              <a:t>English-speaking: OK</a:t>
            </a:r>
          </a:p>
          <a:p>
            <a:r>
              <a:rPr lang="en-US" sz="2000" dirty="0">
                <a:latin typeface="Segoe UI Light" pitchFamily="34" charset="0"/>
                <a:cs typeface="Segoe UI Light" pitchFamily="34" charset="0"/>
              </a:rPr>
              <a:t>France: zero, nothing, worthless</a:t>
            </a:r>
          </a:p>
          <a:p>
            <a:r>
              <a:rPr lang="en-US" sz="2000" dirty="0">
                <a:latin typeface="Segoe UI Light" pitchFamily="34" charset="0"/>
                <a:cs typeface="Segoe UI Light" pitchFamily="34" charset="0"/>
              </a:rPr>
              <a:t>Mediterranean: a rude sign</a:t>
            </a:r>
          </a:p>
          <a:p>
            <a:r>
              <a:rPr lang="en-US" sz="2000" dirty="0">
                <a:latin typeface="Segoe UI Light" pitchFamily="34" charset="0"/>
                <a:cs typeface="Segoe UI Light" pitchFamily="34" charset="0"/>
              </a:rPr>
              <a:t>Japan: money</a:t>
            </a:r>
          </a:p>
          <a:p>
            <a:r>
              <a:rPr lang="en-US" sz="2000" dirty="0">
                <a:latin typeface="Segoe UI Light" pitchFamily="34" charset="0"/>
                <a:cs typeface="Segoe UI Light" pitchFamily="34" charset="0"/>
              </a:rPr>
              <a:t>Brazil &amp; Germany: vulgar, obscene gesture</a:t>
            </a:r>
          </a:p>
          <a:p>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155276721"/>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dirty="0" smtClean="0">
                <a:latin typeface="Segoe UI Light" pitchFamily="34" charset="0"/>
                <a:cs typeface="Segoe UI Light" pitchFamily="34" charset="0"/>
              </a:rPr>
              <a:t/>
            </a:r>
            <a:br>
              <a:rPr lang="en-US" dirty="0" smtClean="0">
                <a:latin typeface="Segoe UI Light" pitchFamily="34" charset="0"/>
                <a:cs typeface="Segoe UI Light" pitchFamily="34" charset="0"/>
              </a:rPr>
            </a:br>
            <a:r>
              <a:rPr lang="en-US" sz="1800" dirty="0">
                <a:latin typeface="Segoe UI Light" pitchFamily="34" charset="0"/>
                <a:cs typeface="Segoe UI Light" pitchFamily="34" charset="0"/>
              </a:rPr>
              <a:t>more issues</a:t>
            </a:r>
          </a:p>
        </p:txBody>
      </p:sp>
      <p:sp>
        <p:nvSpPr>
          <p:cNvPr id="36867" name="Rectangle 3"/>
          <p:cNvSpPr>
            <a:spLocks noGrp="1" noChangeArrowheads="1"/>
          </p:cNvSpPr>
          <p:nvPr>
            <p:ph type="body" idx="4294967295"/>
          </p:nvPr>
        </p:nvSpPr>
        <p:spPr/>
        <p:txBody>
          <a:bodyPr/>
          <a:lstStyle/>
          <a:p>
            <a:r>
              <a:rPr lang="en-US" sz="2000" dirty="0" smtClean="0">
                <a:latin typeface="Segoe UI Light" pitchFamily="34" charset="0"/>
                <a:cs typeface="Segoe UI Light" pitchFamily="34" charset="0"/>
              </a:rPr>
              <a:t>Time </a:t>
            </a:r>
            <a:r>
              <a:rPr lang="en-US" sz="2000" dirty="0">
                <a:latin typeface="Segoe UI Light" pitchFamily="34" charset="0"/>
                <a:cs typeface="Segoe UI Light" pitchFamily="34" charset="0"/>
              </a:rPr>
              <a:t>zone</a:t>
            </a:r>
          </a:p>
          <a:p>
            <a:r>
              <a:rPr lang="en-US" sz="2000" dirty="0">
                <a:latin typeface="Segoe UI Light" pitchFamily="34" charset="0"/>
                <a:cs typeface="Segoe UI Light" pitchFamily="34" charset="0"/>
              </a:rPr>
              <a:t>Paper sizes  (A4 vs. Letter)</a:t>
            </a:r>
          </a:p>
          <a:p>
            <a:r>
              <a:rPr lang="en-US" sz="2000" dirty="0">
                <a:latin typeface="Segoe UI Light" pitchFamily="34" charset="0"/>
                <a:cs typeface="Segoe UI Light" pitchFamily="34" charset="0"/>
              </a:rPr>
              <a:t>Phone numbers</a:t>
            </a:r>
          </a:p>
          <a:p>
            <a:r>
              <a:rPr lang="en-US" sz="2000" dirty="0">
                <a:latin typeface="Segoe UI Light" pitchFamily="34" charset="0"/>
                <a:cs typeface="Segoe UI Light" pitchFamily="34" charset="0"/>
              </a:rPr>
              <a:t>Address format</a:t>
            </a:r>
          </a:p>
          <a:p>
            <a:r>
              <a:rPr lang="en-US" sz="2000" dirty="0">
                <a:latin typeface="Segoe UI Light" pitchFamily="34" charset="0"/>
                <a:cs typeface="Segoe UI Light" pitchFamily="34" charset="0"/>
              </a:rPr>
              <a:t>Temperature</a:t>
            </a:r>
          </a:p>
          <a:p>
            <a:r>
              <a:rPr lang="en-US" sz="2000" dirty="0">
                <a:latin typeface="Segoe UI Light" pitchFamily="34" charset="0"/>
                <a:cs typeface="Segoe UI Light" pitchFamily="34" charset="0"/>
              </a:rPr>
              <a:t>Measurements</a:t>
            </a:r>
          </a:p>
        </p:txBody>
      </p:sp>
    </p:spTree>
    <p:extLst>
      <p:ext uri="{BB962C8B-B14F-4D97-AF65-F5344CB8AC3E}">
        <p14:creationId xmlns:p14="http://schemas.microsoft.com/office/powerpoint/2010/main" val="40344677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14233</TotalTime>
  <Words>4284</Words>
  <Application>Microsoft Office PowerPoint</Application>
  <PresentationFormat>Custom</PresentationFormat>
  <Paragraphs>1016</Paragraphs>
  <Slides>91</Slides>
  <Notes>80</Notes>
  <HiddenSlides>36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93" baseType="lpstr">
      <vt:lpstr>Office Theme</vt:lpstr>
      <vt:lpstr>Bitmap Image</vt:lpstr>
      <vt:lpstr>Localization for Startups</vt:lpstr>
      <vt:lpstr>Agenda</vt:lpstr>
      <vt:lpstr>Welcome!</vt:lpstr>
      <vt:lpstr>Think!</vt:lpstr>
      <vt:lpstr>Culture is Everywhere</vt:lpstr>
      <vt:lpstr>Localization terms and definitions</vt:lpstr>
      <vt:lpstr>L10n terms and definitions</vt:lpstr>
      <vt:lpstr>L10n terms and definitions</vt:lpstr>
      <vt:lpstr>L10n terms and definitions</vt:lpstr>
      <vt:lpstr>Unicode CLDR – Common Locale Data Repository</vt:lpstr>
      <vt:lpstr>Localization</vt:lpstr>
      <vt:lpstr>Localization vs. Internationalization</vt:lpstr>
      <vt:lpstr>Localization vs. Internationalization</vt:lpstr>
      <vt:lpstr>Localization vs. Internationalization</vt:lpstr>
      <vt:lpstr>How the house works</vt:lpstr>
      <vt:lpstr>PowerPoint Presentation</vt:lpstr>
      <vt:lpstr>The 3 layers approach</vt:lpstr>
      <vt:lpstr>The 3 layers approach</vt:lpstr>
      <vt:lpstr>The 3 layers approach</vt:lpstr>
      <vt:lpstr>PowerPoint Presentation</vt:lpstr>
      <vt:lpstr>PowerPoint Presentation</vt:lpstr>
      <vt:lpstr>PowerPoint Presentation</vt:lpstr>
      <vt:lpstr>PowerPoint Presentation</vt:lpstr>
      <vt:lpstr>Jargon</vt:lpstr>
      <vt:lpstr>Start-ups: terms and definitions</vt:lpstr>
      <vt:lpstr>Start-up characteristics</vt:lpstr>
      <vt:lpstr>Start-ups worldwide</vt:lpstr>
      <vt:lpstr>PowerPoint Presentation</vt:lpstr>
      <vt:lpstr>Start-up vocabulary</vt:lpstr>
      <vt:lpstr>Incubators, accelerators</vt:lpstr>
      <vt:lpstr>Incubators vs. accelerators</vt:lpstr>
      <vt:lpstr>Start-up life expectancy</vt:lpstr>
      <vt:lpstr>Venture capital</vt:lpstr>
      <vt:lpstr>Angel investor</vt:lpstr>
      <vt:lpstr>Rounds of financing</vt:lpstr>
      <vt:lpstr>IPO</vt:lpstr>
      <vt:lpstr>To be or not to be: To localize or not to localize</vt:lpstr>
      <vt:lpstr>Decision</vt:lpstr>
      <vt:lpstr>International Product Management</vt:lpstr>
      <vt:lpstr>What do Product Managers do? </vt:lpstr>
      <vt:lpstr>What do International (Country, Global) Product Managers do? </vt:lpstr>
      <vt:lpstr>Odds against intl product management</vt:lpstr>
      <vt:lpstr>Discovery, data, analytics</vt:lpstr>
      <vt:lpstr>Software i18n &amp; l10n requirements</vt:lpstr>
      <vt:lpstr>Setting up a Localization function in a small company</vt:lpstr>
      <vt:lpstr>Axiom</vt:lpstr>
      <vt:lpstr>What does Localization Manager within a start-up focus on? (1)</vt:lpstr>
      <vt:lpstr>What does Localization Manager within a start-up focus on? (2)</vt:lpstr>
      <vt:lpstr>Introduction for LMM</vt:lpstr>
      <vt:lpstr>PowerPoint Presentation</vt:lpstr>
      <vt:lpstr>Localization Maturity Model</vt:lpstr>
      <vt:lpstr>Introduction to l10n (a very short one…)</vt:lpstr>
      <vt:lpstr>PowerPoint Presentation</vt:lpstr>
      <vt:lpstr>The (Traditional) Process</vt:lpstr>
      <vt:lpstr>Pseudo-localization</vt:lpstr>
      <vt:lpstr>Translation</vt:lpstr>
      <vt:lpstr>PowerPoint Presentation</vt:lpstr>
      <vt:lpstr>Translation Memory Tool</vt:lpstr>
      <vt:lpstr>We didn’t speak on…</vt:lpstr>
      <vt:lpstr>Q/A?</vt:lpstr>
      <vt:lpstr>PowerPoint Presentation</vt:lpstr>
      <vt:lpstr>Testing / QA</vt:lpstr>
      <vt:lpstr>Testing / QA</vt:lpstr>
      <vt:lpstr>Testing / QA</vt:lpstr>
      <vt:lpstr>Testing / QA</vt:lpstr>
      <vt:lpstr>Document Quality Control</vt:lpstr>
      <vt:lpstr>          Pitfalls</vt:lpstr>
      <vt:lpstr>Pitfalls</vt:lpstr>
      <vt:lpstr>Pitfalls</vt:lpstr>
      <vt:lpstr>Pitfalls</vt:lpstr>
      <vt:lpstr>The problem</vt:lpstr>
      <vt:lpstr>The Problem</vt:lpstr>
      <vt:lpstr>The Problem</vt:lpstr>
      <vt:lpstr>The Problem #1 – String Externalization</vt:lpstr>
      <vt:lpstr>The Problem #2 - Sorting</vt:lpstr>
      <vt:lpstr>The Problem</vt:lpstr>
      <vt:lpstr>The Problem #3 –Collation</vt:lpstr>
      <vt:lpstr>The Problem #4 – Numerical format</vt:lpstr>
      <vt:lpstr>The Problem #5 - Length</vt:lpstr>
      <vt:lpstr>The Problem #6 – Date Format</vt:lpstr>
      <vt:lpstr>The Problem #6 – Date Format, Calendars</vt:lpstr>
      <vt:lpstr>The Problem #7 - Encoding</vt:lpstr>
      <vt:lpstr>The Problem #8 – Look and Feel</vt:lpstr>
      <vt:lpstr>PowerPoint Presentation</vt:lpstr>
      <vt:lpstr>The Problem #9 – Politics</vt:lpstr>
      <vt:lpstr>The Problem  #10 – Grammar</vt:lpstr>
      <vt:lpstr>The Problem  #10 – Grammar</vt:lpstr>
      <vt:lpstr>PowerPoint Presentation</vt:lpstr>
      <vt:lpstr>PowerPoint Presentation</vt:lpstr>
      <vt:lpstr>The Problem #13 – Graphics &amp; Symbols</vt:lpstr>
      <vt:lpstr>The Problem more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dc:creator>
  <cp:lastModifiedBy>Oleksandr Pysaryuk</cp:lastModifiedBy>
  <cp:revision>159</cp:revision>
  <dcterms:created xsi:type="dcterms:W3CDTF">2008-04-15T19:13:51Z</dcterms:created>
  <dcterms:modified xsi:type="dcterms:W3CDTF">2014-10-25T23:13:26Z</dcterms:modified>
</cp:coreProperties>
</file>