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</a:t>
            </a:r>
            <a:r>
              <a:rPr b="0" lang="sv-SE" sz="4400" spc="-1" strike="noStrike">
                <a:latin typeface="Arial"/>
              </a:rPr>
              <a:t>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2000" y="81000"/>
            <a:ext cx="22305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600000" y="936000"/>
            <a:ext cx="2282760" cy="141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Influx Logger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1188000" y="1478520"/>
            <a:ext cx="1653480" cy="42876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>
            <a:off x="540000" y="1044000"/>
            <a:ext cx="2483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PM Measurement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8" name="Line 5"/>
          <p:cNvSpPr/>
          <p:nvPr/>
        </p:nvSpPr>
        <p:spPr>
          <a:xfrm>
            <a:off x="4860000" y="2412000"/>
            <a:ext cx="0" cy="144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6"/>
          <p:cNvSpPr/>
          <p:nvPr/>
        </p:nvSpPr>
        <p:spPr>
          <a:xfrm>
            <a:off x="3840480" y="3888000"/>
            <a:ext cx="1991520" cy="930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Influx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Database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5112000" y="2889000"/>
            <a:ext cx="22320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Save measurement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7640" y="122760"/>
            <a:ext cx="72219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Regional scaling vs Load balancing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287640" y="86760"/>
            <a:ext cx="72219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Influx (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Time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Series Database)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 rot="22800">
            <a:off x="52200" y="1548360"/>
            <a:ext cx="11734200" cy="5195880"/>
          </a:xfrm>
          <a:custGeom>
            <a:avLst/>
            <a:gdLst/>
            <a:ahLst/>
            <a:rect l="l" t="t" r="r" b="b"/>
            <a:pathLst>
              <a:path w="12802" h="14002">
                <a:moveTo>
                  <a:pt x="2133" y="0"/>
                </a:moveTo>
                <a:lnTo>
                  <a:pt x="2134" y="0"/>
                </a:lnTo>
                <a:cubicBezTo>
                  <a:pt x="1759" y="0"/>
                  <a:pt x="1391" y="99"/>
                  <a:pt x="1067" y="286"/>
                </a:cubicBezTo>
                <a:cubicBezTo>
                  <a:pt x="742" y="473"/>
                  <a:pt x="473" y="742"/>
                  <a:pt x="286" y="1067"/>
                </a:cubicBezTo>
                <a:cubicBezTo>
                  <a:pt x="99" y="1391"/>
                  <a:pt x="0" y="1759"/>
                  <a:pt x="0" y="2134"/>
                </a:cubicBezTo>
                <a:lnTo>
                  <a:pt x="0" y="11867"/>
                </a:lnTo>
                <a:lnTo>
                  <a:pt x="0" y="11867"/>
                </a:lnTo>
                <a:cubicBezTo>
                  <a:pt x="0" y="12242"/>
                  <a:pt x="99" y="12610"/>
                  <a:pt x="286" y="12934"/>
                </a:cubicBezTo>
                <a:cubicBezTo>
                  <a:pt x="473" y="13259"/>
                  <a:pt x="742" y="13528"/>
                  <a:pt x="1067" y="13715"/>
                </a:cubicBezTo>
                <a:cubicBezTo>
                  <a:pt x="1391" y="13902"/>
                  <a:pt x="1759" y="14001"/>
                  <a:pt x="2134" y="14001"/>
                </a:cubicBezTo>
                <a:lnTo>
                  <a:pt x="10667" y="14000"/>
                </a:lnTo>
                <a:lnTo>
                  <a:pt x="10668" y="14001"/>
                </a:lnTo>
                <a:cubicBezTo>
                  <a:pt x="11042" y="14001"/>
                  <a:pt x="11410" y="13902"/>
                  <a:pt x="11734" y="13715"/>
                </a:cubicBezTo>
                <a:cubicBezTo>
                  <a:pt x="12059" y="13528"/>
                  <a:pt x="12328" y="13259"/>
                  <a:pt x="12515" y="12934"/>
                </a:cubicBezTo>
                <a:cubicBezTo>
                  <a:pt x="12702" y="12610"/>
                  <a:pt x="12801" y="12242"/>
                  <a:pt x="12801" y="11867"/>
                </a:cubicBezTo>
                <a:lnTo>
                  <a:pt x="12801" y="2133"/>
                </a:lnTo>
                <a:lnTo>
                  <a:pt x="12801" y="2134"/>
                </a:lnTo>
                <a:lnTo>
                  <a:pt x="12801" y="2134"/>
                </a:lnTo>
                <a:cubicBezTo>
                  <a:pt x="12801" y="1759"/>
                  <a:pt x="12702" y="1391"/>
                  <a:pt x="12515" y="1067"/>
                </a:cubicBezTo>
                <a:cubicBezTo>
                  <a:pt x="12328" y="742"/>
                  <a:pt x="12059" y="473"/>
                  <a:pt x="11734" y="286"/>
                </a:cubicBezTo>
                <a:cubicBezTo>
                  <a:pt x="11410" y="99"/>
                  <a:pt x="11042" y="0"/>
                  <a:pt x="10668" y="0"/>
                </a:cubicBezTo>
                <a:lnTo>
                  <a:pt x="21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116000" y="1656000"/>
            <a:ext cx="2157840" cy="2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5"/>
          <p:cNvGraphicFramePr/>
          <p:nvPr/>
        </p:nvGraphicFramePr>
        <p:xfrm>
          <a:off x="397440" y="2518200"/>
          <a:ext cx="8739720" cy="2879280"/>
        </p:xfrm>
        <a:graphic>
          <a:graphicData uri="http://schemas.openxmlformats.org/drawingml/2006/table">
            <a:tbl>
              <a:tblPr/>
              <a:tblGrid>
                <a:gridCol w="1587600"/>
                <a:gridCol w="2528640"/>
                <a:gridCol w="2311920"/>
                <a:gridCol w="231192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Time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attTCHSeizur</a:t>
                      </a:r>
                      <a:r>
                        <a:rPr b="0" lang="sv-SE" sz="1800" spc="-1" strike="noStrike">
                          <a:latin typeface="Arial"/>
                        </a:rPr>
                        <a:t>es5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succTCHSeiz</a:t>
                      </a:r>
                      <a:r>
                        <a:rPr b="0" lang="sv-SE" sz="1800" spc="-1" strike="noStrike">
                          <a:latin typeface="Arial"/>
                        </a:rPr>
                        <a:t>ures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GranularityPeriod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2023-02-14T13:07:00.099Z</a:t>
                      </a:r>
                      <a:endParaRPr b="0" lang="sv-SE" sz="1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123 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333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900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2023-02-14T13:07:51.637Z</a:t>
                      </a:r>
                      <a:endParaRPr b="0" lang="sv-SE" sz="1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456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444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900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000" spc="-1" strike="noStrike">
                          <a:latin typeface="Arial"/>
                          <a:ea typeface="Noto Sans CJK SC"/>
                        </a:rPr>
                        <a:t>2023-02-14T13:08:36.652Z</a:t>
                      </a:r>
                      <a:endParaRPr b="0" lang="sv-SE" sz="10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789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</a:rPr>
                        <a:t>777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sv-SE" sz="1800" spc="-1" strike="noStrike">
                          <a:latin typeface="Arial"/>
                          <a:ea typeface="Noto Sans CJK SC"/>
                        </a:rPr>
                        <a:t>900</a:t>
                      </a:r>
                      <a:endParaRPr b="0" lang="sv-SE" sz="1800" spc="-1" strike="noStrike"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6" name="CustomShape 6"/>
          <p:cNvSpPr/>
          <p:nvPr/>
        </p:nvSpPr>
        <p:spPr>
          <a:xfrm>
            <a:off x="290880" y="1980000"/>
            <a:ext cx="115153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sv-SE" sz="15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Measurement:</a:t>
            </a:r>
            <a:endParaRPr b="0" lang="sv-S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sv-SE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SubNetwork=CountryNN,MeContext=MEC-Gbg-1,ManagedElement=RNC-Gbg-1,RncFunction=RF-1,UtranCell=Gbg-997</a:t>
            </a:r>
            <a:endParaRPr b="0" lang="sv-SE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632000" y="2448000"/>
            <a:ext cx="4245840" cy="4245840"/>
          </a:xfrm>
          <a:prstGeom prst="rect">
            <a:avLst/>
          </a:prstGeom>
          <a:solidFill>
            <a:srgbClr val="b7b3ca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287640" y="122760"/>
            <a:ext cx="72219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PM </a:t>
            </a: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Subscripti</a:t>
            </a: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989960" y="1262880"/>
            <a:ext cx="1991520" cy="9306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520360" y="1551600"/>
            <a:ext cx="2373480" cy="4262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2539800" y="1265760"/>
            <a:ext cx="1772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4176000" y="2421360"/>
            <a:ext cx="294948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Create subscription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Selects 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- PM counters</a:t>
            </a:r>
            <a:br/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- Resources</a:t>
            </a:r>
            <a:br/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- Kafka Topic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5062320" y="4246920"/>
            <a:ext cx="2279520" cy="14097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94" name="Line 8"/>
          <p:cNvSpPr/>
          <p:nvPr/>
        </p:nvSpPr>
        <p:spPr>
          <a:xfrm>
            <a:off x="6192000" y="2202480"/>
            <a:ext cx="0" cy="2044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360000" y="795240"/>
            <a:ext cx="1991520" cy="930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4990320" y="1262880"/>
            <a:ext cx="1991520" cy="9306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632000" y="2505960"/>
            <a:ext cx="4317840" cy="43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PM Subscription Definition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"info_type_id": "PmDataOverKafka",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"job_id": "pmLogger",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"job_owner": "owner",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"job_definition": {      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"filter": 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"sourceNames":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"measObjInstIds":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"measTypeSpecs": [],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"measuredEntityDns": []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"deliveryInfo": {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"topic": "pmreports",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"bootStrapServers": "localhost:9092"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360000" y="1875240"/>
            <a:ext cx="1991520" cy="930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99" name="Line 13"/>
          <p:cNvSpPr/>
          <p:nvPr/>
        </p:nvSpPr>
        <p:spPr>
          <a:xfrm flipH="1" flipV="1">
            <a:off x="1584000" y="2880000"/>
            <a:ext cx="3312000" cy="201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4"/>
          <p:cNvSpPr/>
          <p:nvPr/>
        </p:nvSpPr>
        <p:spPr>
          <a:xfrm>
            <a:off x="6696000" y="2195640"/>
            <a:ext cx="864000" cy="684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5"/>
          <p:cNvSpPr/>
          <p:nvPr/>
        </p:nvSpPr>
        <p:spPr>
          <a:xfrm>
            <a:off x="6192000" y="2202480"/>
            <a:ext cx="0" cy="2044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6"/>
          <p:cNvSpPr/>
          <p:nvPr/>
        </p:nvSpPr>
        <p:spPr>
          <a:xfrm>
            <a:off x="1584360" y="4104000"/>
            <a:ext cx="201348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Create subscription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  <p:sp>
        <p:nvSpPr>
          <p:cNvPr id="103" name="Line 17"/>
          <p:cNvSpPr/>
          <p:nvPr/>
        </p:nvSpPr>
        <p:spPr>
          <a:xfrm flipH="1" flipV="1">
            <a:off x="1728000" y="1728000"/>
            <a:ext cx="3168360" cy="309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7056360" y="2088000"/>
            <a:ext cx="64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(1)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>
            <a:off x="6156360" y="2880000"/>
            <a:ext cx="64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(2)</a:t>
            </a:r>
            <a:endParaRPr b="0" lang="sv-SE" sz="22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2556360" y="3060000"/>
            <a:ext cx="64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sv-SE" sz="2200" spc="-1" strike="noStrike">
                <a:solidFill>
                  <a:srgbClr val="000000"/>
                </a:solidFill>
                <a:latin typeface="Arial"/>
                <a:ea typeface="DejaVu Sans"/>
              </a:rPr>
              <a:t>(3)</a:t>
            </a:r>
            <a:endParaRPr b="0" lang="sv-S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2023-04-20T08:02:04Z</dcterms:modified>
  <cp:revision>117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