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311" r:id="rId3"/>
    <p:sldId id="300" r:id="rId4"/>
    <p:sldId id="207613674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D5F2-8F28-4E35-ABB7-90F5E1895C89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D7ED-BEE8-4589-AF1D-9D461CCC1FF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70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1E334-DD0D-44F1-B379-F6C65B92AF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1E334-DD0D-44F1-B379-F6C65B92AF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19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46F0-400D-4F02-AB08-BDBB24114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9404-FEB3-4DF2-9C80-282C1563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3B42-0363-4DB6-AECB-DF0ECD70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398A-6E7D-4ACF-804D-6B70BB14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43A8-C5BB-44D0-86F2-A4AE809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96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65A8-3D22-4BE6-ACAC-450492E6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258C9-01BE-4519-BDE2-23435F682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0769-1FC4-4127-B8CA-D90E80E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FE67-AEAA-472D-8292-D1CB472A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A7BA-A1CC-42DA-82BE-B95D93D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904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C49DA-ECA4-41DE-BF68-43405E42A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7DEE9-1924-4C08-A342-8A32F9571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A6AF-B9A6-4162-A528-97EE5F83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3281-159C-49E9-92E4-20425707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48CA-6E0D-483B-8CDF-00154115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756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100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600"/>
              </a:spcAft>
              <a:buNone/>
              <a:defRPr sz="5867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4789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23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1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BCD4-30A7-437B-860D-0953318B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81EA-414F-427B-8E7A-2565852C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AECE-714C-44E4-A055-07AEF016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9301-B824-4DBB-A5E3-1F93F4F9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9AE2F-AF28-4115-B7CE-86D7D35E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67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ED24-F32C-4121-94BE-58F58C69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3FAA-4A75-4B1E-AC5F-00A4D087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7CAC-E3AF-4C6C-A1CA-2A60CB55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5360-60C6-4589-9F8B-C2AB3F77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9A83-9C72-4784-81A5-60CCFBE0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49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4E2A-A5F6-43D3-BEFC-D8085EA9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F367-8133-435E-9FAC-C9C051452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4FCC3-D713-44A2-8C33-8CC64D08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5C9E-03DA-4553-9795-611C3B72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CE7F9-8B90-4DDA-AAB1-2FE9F018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8A75-07A3-40E0-B09F-CB4AF0EF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98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3FC9-C2C4-40DD-A29D-F6AFF3D3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2C88-91F5-42C7-9993-07D492A3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F1F65-E4BE-41F5-AE2E-89816D3C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2509B-2554-4288-ACEA-5AB76F68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3E57F-89E9-4A2B-8233-542791842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B4316-EB93-4700-ADAC-27BB33A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C840C-416F-4873-8827-EBB57BD7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7AD8C-7C0F-48A8-8814-0EEB3082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351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E593-7CC9-4F9A-9EA8-B17A23D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A05E9-1FEC-4BF4-B4FA-4CFBDD7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764A-4058-4DF4-8614-96BC184F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13EC6-2C27-41DE-8045-50571F07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83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61C5C-1B0A-49AF-A75F-88A2152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37718-410E-4063-A7A9-0E5646E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E4C5-3015-4C27-B648-E1B3A77F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542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DD37-5D0B-4A27-9F99-F7F8203E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4649-CD54-4ABD-8BCF-63D9FD72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0C84F-C02D-4919-B4B4-D5325D16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896B3-B835-4901-A898-38C23FA6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41B37-49ED-403E-871F-A2739E40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8F6B-C87C-4191-81E5-9F660CE1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658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5143-205A-4236-BCC9-F97BB22D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CAEFB-8AD9-4A9B-B668-92B4F582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5EE8F-8FA5-4495-882D-C70B1FD5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82CC9-2424-4531-AA65-41C8FA02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E2A5F-3C09-4EBF-9502-F00047B1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686E-3400-4310-A110-8415AC3A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528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63E33-C3D1-4706-843E-9B991D63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6F88D-3E1E-4E1D-87D8-33EA6AF4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AB09-97D7-434A-9359-95D60C313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B289-F513-4FEC-A478-E74F9C96B777}" type="datetimeFigureOut">
              <a:rPr lang="fi-FI" smtClean="0"/>
              <a:t>12.10.2020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8B0-6562-47D1-9D73-3E68BF2C3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E737-53F0-45E5-8523-FD1DA8AF9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2F17-7D66-4DA2-A821-04E468EBED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08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39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12/10/2020</a:t>
            </a:fld>
            <a:endParaRPr lang="en-GB" sz="106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0"/>
            <a:ext cx="6731000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067">
                <a:solidFill>
                  <a:schemeClr val="bg1"/>
                </a:solidFill>
                <a:latin typeface="+mn-lt"/>
                <a:cs typeface="Arial" charset="0"/>
              </a:rPr>
              <a:t>© Nokia 2014   - File Name   - Version   - Creator   - DocID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0"/>
            <a:ext cx="6731000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1067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0" fontAlgn="base" hangingPunct="0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0" fontAlgn="base" hangingPunct="0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0" fontAlgn="base" hangingPunct="0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0076" y="1193900"/>
            <a:ext cx="10991849" cy="3157192"/>
          </a:xfrm>
        </p:spPr>
        <p:txBody>
          <a:bodyPr/>
          <a:lstStyle/>
          <a:p>
            <a:pPr algn="ctr"/>
            <a:endParaRPr lang="en-US" sz="5333" dirty="0"/>
          </a:p>
          <a:p>
            <a:pPr algn="ctr"/>
            <a:r>
              <a:rPr lang="en-US" sz="5333" dirty="0"/>
              <a:t>SEP FM &amp; PM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D7D0-0E29-47B8-A7D1-F491E138B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032" y="3628838"/>
            <a:ext cx="10992000" cy="1133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FM&amp;PM team 05.10.2020</a:t>
            </a:r>
          </a:p>
          <a:p>
            <a:pPr marL="0" indent="0">
              <a:buNone/>
            </a:pPr>
            <a:r>
              <a:rPr lang="en-US" sz="2400" dirty="0"/>
              <a:t> (Vipin Mavila, Anssi Manila, Abukar Mohamed)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05DCE08E-B352-40D4-A90E-795FB4762419}"/>
              </a:ext>
            </a:extLst>
          </p:cNvPr>
          <p:cNvSpPr txBox="1">
            <a:spLocks/>
          </p:cNvSpPr>
          <p:nvPr/>
        </p:nvSpPr>
        <p:spPr>
          <a:xfrm>
            <a:off x="1608764" y="333840"/>
            <a:ext cx="6393485" cy="286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b="1" dirty="0"/>
              <a:t>SEP </a:t>
            </a:r>
            <a:r>
              <a:rPr lang="fi-FI" sz="2000" b="1" dirty="0" err="1"/>
              <a:t>Alarm</a:t>
            </a:r>
            <a:r>
              <a:rPr lang="fi-FI" sz="2000" b="1" dirty="0"/>
              <a:t> System (FM)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26C37F-D12E-4E97-BB7B-8104D8EBDBBE}"/>
              </a:ext>
            </a:extLst>
          </p:cNvPr>
          <p:cNvGrpSpPr/>
          <p:nvPr/>
        </p:nvGrpSpPr>
        <p:grpSpPr>
          <a:xfrm>
            <a:off x="1080818" y="1144454"/>
            <a:ext cx="7446389" cy="4138623"/>
            <a:chOff x="1080818" y="1144454"/>
            <a:chExt cx="7446389" cy="413862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D7B65F-88D7-4010-BA8D-DBC157D9FE8C}"/>
                </a:ext>
              </a:extLst>
            </p:cNvPr>
            <p:cNvSpPr/>
            <p:nvPr/>
          </p:nvSpPr>
          <p:spPr>
            <a:xfrm>
              <a:off x="3016913" y="2602992"/>
              <a:ext cx="3609439" cy="189812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861F24-4448-4F90-989D-BA7A1457322F}"/>
                </a:ext>
              </a:extLst>
            </p:cNvPr>
            <p:cNvSpPr/>
            <p:nvPr/>
          </p:nvSpPr>
          <p:spPr>
            <a:xfrm>
              <a:off x="3179499" y="3515098"/>
              <a:ext cx="3273458" cy="86029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D24FF7-10C1-4DF9-888C-F1BABFE30682}"/>
                </a:ext>
              </a:extLst>
            </p:cNvPr>
            <p:cNvSpPr/>
            <p:nvPr/>
          </p:nvSpPr>
          <p:spPr>
            <a:xfrm>
              <a:off x="4732486" y="4273296"/>
              <a:ext cx="546901" cy="1020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RMR</a:t>
              </a:r>
              <a:endParaRPr lang="fi-FI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9BAB46A-7CC3-4AE4-8911-6156FBB9554B}"/>
                </a:ext>
              </a:extLst>
            </p:cNvPr>
            <p:cNvSpPr/>
            <p:nvPr/>
          </p:nvSpPr>
          <p:spPr>
            <a:xfrm>
              <a:off x="3479409" y="4273295"/>
              <a:ext cx="546901" cy="1020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HTTP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042766-D17E-47B0-A52C-F06190004D0B}"/>
                </a:ext>
              </a:extLst>
            </p:cNvPr>
            <p:cNvSpPr txBox="1"/>
            <p:nvPr/>
          </p:nvSpPr>
          <p:spPr>
            <a:xfrm>
              <a:off x="4459812" y="4564561"/>
              <a:ext cx="9749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800" dirty="0" err="1"/>
                <a:t>Raise</a:t>
              </a:r>
              <a:r>
                <a:rPr lang="fi-FI" sz="800" dirty="0"/>
                <a:t>/</a:t>
              </a:r>
              <a:r>
                <a:rPr lang="fi-FI" sz="800" dirty="0" err="1"/>
                <a:t>clear</a:t>
              </a:r>
              <a:r>
                <a:rPr lang="fi-FI" sz="800" dirty="0"/>
                <a:t> </a:t>
              </a:r>
              <a:r>
                <a:rPr lang="fi-FI" sz="800" dirty="0" err="1"/>
                <a:t>alarms</a:t>
              </a:r>
              <a:endParaRPr lang="fi-FI" sz="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67731DA-B602-4438-A3B6-1A664887DFC1}"/>
                </a:ext>
              </a:extLst>
            </p:cNvPr>
            <p:cNvSpPr/>
            <p:nvPr/>
          </p:nvSpPr>
          <p:spPr>
            <a:xfrm>
              <a:off x="3320572" y="1930486"/>
              <a:ext cx="1085770" cy="2136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Ves-Agent</a:t>
              </a:r>
              <a:endParaRPr lang="fi-FI" sz="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7FB496-03C9-4E8E-B208-2062D522854A}"/>
                </a:ext>
              </a:extLst>
            </p:cNvPr>
            <p:cNvSpPr/>
            <p:nvPr/>
          </p:nvSpPr>
          <p:spPr>
            <a:xfrm>
              <a:off x="4463052" y="4786849"/>
              <a:ext cx="1085770" cy="4962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MicroserviceX</a:t>
              </a:r>
              <a:endParaRPr lang="fi-FI" sz="11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5C1E76-5D37-41EF-A652-85F7DB83339A}"/>
                </a:ext>
              </a:extLst>
            </p:cNvPr>
            <p:cNvSpPr/>
            <p:nvPr/>
          </p:nvSpPr>
          <p:spPr>
            <a:xfrm>
              <a:off x="4717049" y="4810288"/>
              <a:ext cx="595783" cy="991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AlarmLib</a:t>
              </a:r>
              <a:endParaRPr lang="fi-FI" sz="9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A646BF0-D383-4FBB-B9FC-E5FD73F45C9A}"/>
                </a:ext>
              </a:extLst>
            </p:cNvPr>
            <p:cNvSpPr/>
            <p:nvPr/>
          </p:nvSpPr>
          <p:spPr>
            <a:xfrm>
              <a:off x="3241240" y="1144454"/>
              <a:ext cx="3211720" cy="3712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900" dirty="0"/>
                <a:t>Network Management System (ONAP, SMO, VES </a:t>
              </a:r>
              <a:r>
                <a:rPr lang="fi-FI" sz="900" dirty="0" err="1"/>
                <a:t>Collector</a:t>
              </a:r>
              <a:r>
                <a:rPr lang="fi-FI" sz="900" dirty="0"/>
                <a:t>, </a:t>
              </a:r>
              <a:r>
                <a:rPr lang="fi-FI" sz="900" dirty="0" err="1"/>
                <a:t>etc</a:t>
              </a:r>
              <a:r>
                <a:rPr lang="fi-FI" sz="900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E6DE7C-26D2-440F-84C6-16E9048C19FB}"/>
                </a:ext>
              </a:extLst>
            </p:cNvPr>
            <p:cNvSpPr txBox="1"/>
            <p:nvPr/>
          </p:nvSpPr>
          <p:spPr>
            <a:xfrm>
              <a:off x="3794152" y="2277252"/>
              <a:ext cx="9284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800" dirty="0"/>
                <a:t>POST </a:t>
              </a:r>
              <a:r>
                <a:rPr lang="fi-FI" sz="800" dirty="0" err="1"/>
                <a:t>active</a:t>
              </a:r>
              <a:r>
                <a:rPr lang="fi-FI" sz="800" dirty="0"/>
                <a:t> </a:t>
              </a:r>
              <a:r>
                <a:rPr lang="fi-FI" sz="800" dirty="0" err="1"/>
                <a:t>alerts</a:t>
              </a:r>
              <a:endParaRPr lang="fi-FI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9F2462-EA34-4A1B-B925-BADE5FE35634}"/>
                </a:ext>
              </a:extLst>
            </p:cNvPr>
            <p:cNvSpPr txBox="1"/>
            <p:nvPr/>
          </p:nvSpPr>
          <p:spPr>
            <a:xfrm>
              <a:off x="3818075" y="1639204"/>
              <a:ext cx="1244625" cy="22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800" dirty="0"/>
                <a:t>Post </a:t>
              </a:r>
              <a:r>
                <a:rPr lang="fi-FI" sz="800" dirty="0" err="1"/>
                <a:t>alerts</a:t>
              </a:r>
              <a:r>
                <a:rPr lang="fi-FI" sz="800" dirty="0"/>
                <a:t> as VES </a:t>
              </a:r>
              <a:r>
                <a:rPr lang="fi-FI" sz="800" dirty="0" err="1"/>
                <a:t>faults</a:t>
              </a:r>
              <a:endParaRPr lang="fi-FI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7D8E95-A6F4-412A-AFF6-2E90385C343E}"/>
                </a:ext>
              </a:extLst>
            </p:cNvPr>
            <p:cNvSpPr txBox="1"/>
            <p:nvPr/>
          </p:nvSpPr>
          <p:spPr>
            <a:xfrm>
              <a:off x="5493062" y="1631929"/>
              <a:ext cx="1526872" cy="22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800" dirty="0" err="1"/>
                <a:t>Upload</a:t>
              </a:r>
              <a:r>
                <a:rPr lang="fi-FI" sz="800" dirty="0"/>
                <a:t> </a:t>
              </a:r>
              <a:r>
                <a:rPr lang="fi-FI" sz="800" dirty="0" err="1"/>
                <a:t>active</a:t>
              </a:r>
              <a:r>
                <a:rPr lang="fi-FI" sz="800" dirty="0"/>
                <a:t> </a:t>
              </a:r>
              <a:r>
                <a:rPr lang="fi-FI" sz="800" dirty="0" err="1"/>
                <a:t>alarms</a:t>
              </a:r>
              <a:r>
                <a:rPr lang="fi-FI" sz="800" dirty="0"/>
                <a:t> via O1</a:t>
              </a:r>
            </a:p>
          </p:txBody>
        </p:sp>
        <p:sp>
          <p:nvSpPr>
            <p:cNvPr id="68" name="Flowchart: Multidocument 67">
              <a:extLst>
                <a:ext uri="{FF2B5EF4-FFF2-40B4-BE49-F238E27FC236}">
                  <a16:creationId xmlns:a16="http://schemas.microsoft.com/office/drawing/2014/main" id="{D2435855-2AA2-4903-8680-7A20BCB61B4B}"/>
                </a:ext>
              </a:extLst>
            </p:cNvPr>
            <p:cNvSpPr/>
            <p:nvPr/>
          </p:nvSpPr>
          <p:spPr>
            <a:xfrm>
              <a:off x="3252399" y="3559032"/>
              <a:ext cx="834744" cy="28906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Active </a:t>
              </a:r>
              <a:r>
                <a:rPr lang="fi-FI" sz="800" dirty="0" err="1"/>
                <a:t>alarms</a:t>
              </a:r>
              <a:endParaRPr lang="fi-FI" sz="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F1BBA3-DBF5-4E41-A3C2-D3534B6E7B9E}"/>
                </a:ext>
              </a:extLst>
            </p:cNvPr>
            <p:cNvSpPr/>
            <p:nvPr/>
          </p:nvSpPr>
          <p:spPr>
            <a:xfrm>
              <a:off x="4983520" y="1925846"/>
              <a:ext cx="1085770" cy="2077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O1Mediator</a:t>
              </a:r>
              <a:endParaRPr lang="fi-FI" sz="11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B7781E-F564-4959-9974-FAF1F902E734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5526405" y="2133583"/>
              <a:ext cx="0" cy="557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3E742E-7CD0-43B2-9D4F-2F139AD28D30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V="1">
              <a:off x="3863457" y="2144101"/>
              <a:ext cx="0" cy="546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0B2551F-BB65-4AD2-A9C8-ACB12BD8C12C}"/>
                </a:ext>
              </a:extLst>
            </p:cNvPr>
            <p:cNvSpPr/>
            <p:nvPr/>
          </p:nvSpPr>
          <p:spPr>
            <a:xfrm>
              <a:off x="3593542" y="2690728"/>
              <a:ext cx="2423935" cy="4996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Prometheus</a:t>
              </a:r>
              <a:r>
                <a:rPr lang="fi-FI" sz="800" dirty="0"/>
                <a:t> </a:t>
              </a:r>
              <a:r>
                <a:rPr lang="fi-FI" sz="800" dirty="0" err="1"/>
                <a:t>AlertManager</a:t>
              </a:r>
              <a:endParaRPr lang="fi-FI" sz="8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BF33A8-DA28-4EDA-809F-B03E57005068}"/>
                </a:ext>
              </a:extLst>
            </p:cNvPr>
            <p:cNvCxnSpPr/>
            <p:nvPr/>
          </p:nvCxnSpPr>
          <p:spPr>
            <a:xfrm flipV="1">
              <a:off x="3863457" y="1515741"/>
              <a:ext cx="0" cy="39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915313-3930-41E8-88D2-4DA225A3B94D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526404" y="1515741"/>
              <a:ext cx="1" cy="410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46E1B0-93F9-4AE5-AF89-E9EC570E3CF2}"/>
                </a:ext>
              </a:extLst>
            </p:cNvPr>
            <p:cNvSpPr txBox="1"/>
            <p:nvPr/>
          </p:nvSpPr>
          <p:spPr>
            <a:xfrm>
              <a:off x="5468323" y="2249899"/>
              <a:ext cx="1404441" cy="22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800" dirty="0"/>
                <a:t>GET </a:t>
              </a:r>
              <a:r>
                <a:rPr lang="fi-FI" sz="800" dirty="0" err="1"/>
                <a:t>active</a:t>
              </a:r>
              <a:r>
                <a:rPr lang="fi-FI" sz="800" dirty="0"/>
                <a:t> </a:t>
              </a:r>
              <a:r>
                <a:rPr lang="fi-FI" sz="800" dirty="0" err="1"/>
                <a:t>alerts</a:t>
              </a:r>
              <a:endParaRPr lang="fi-FI" sz="8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BC66470-6B1A-4E09-A1E6-C6578E6FA46F}"/>
                </a:ext>
              </a:extLst>
            </p:cNvPr>
            <p:cNvCxnSpPr>
              <a:cxnSpLocks/>
              <a:stCxn id="19" idx="0"/>
              <a:endCxn id="75" idx="2"/>
            </p:cNvCxnSpPr>
            <p:nvPr/>
          </p:nvCxnSpPr>
          <p:spPr>
            <a:xfrm flipV="1">
              <a:off x="5005937" y="4375392"/>
              <a:ext cx="0" cy="41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Multidocument 26">
              <a:extLst>
                <a:ext uri="{FF2B5EF4-FFF2-40B4-BE49-F238E27FC236}">
                  <a16:creationId xmlns:a16="http://schemas.microsoft.com/office/drawing/2014/main" id="{46CC4350-1DA7-47F8-813A-72E41C214CE3}"/>
                </a:ext>
              </a:extLst>
            </p:cNvPr>
            <p:cNvSpPr/>
            <p:nvPr/>
          </p:nvSpPr>
          <p:spPr>
            <a:xfrm>
              <a:off x="3255822" y="3918318"/>
              <a:ext cx="834744" cy="28906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Alarm</a:t>
              </a:r>
              <a:r>
                <a:rPr lang="fi-FI" sz="800" dirty="0"/>
                <a:t> </a:t>
              </a:r>
              <a:r>
                <a:rPr lang="fi-FI" sz="800" dirty="0" err="1"/>
                <a:t>history</a:t>
              </a:r>
              <a:endParaRPr lang="fi-FI" sz="8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F4232F-5691-4456-978E-423CAAC65522}"/>
                </a:ext>
              </a:extLst>
            </p:cNvPr>
            <p:cNvSpPr txBox="1"/>
            <p:nvPr/>
          </p:nvSpPr>
          <p:spPr>
            <a:xfrm>
              <a:off x="4323646" y="3778064"/>
              <a:ext cx="963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err="1"/>
                <a:t>AlarmManager</a:t>
              </a:r>
              <a:endParaRPr lang="fi-FI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6FB712-18D2-4891-9041-DD3E05E4DCB4}"/>
                </a:ext>
              </a:extLst>
            </p:cNvPr>
            <p:cNvSpPr txBox="1"/>
            <p:nvPr/>
          </p:nvSpPr>
          <p:spPr>
            <a:xfrm>
              <a:off x="3156640" y="4557859"/>
              <a:ext cx="9749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800" dirty="0" err="1"/>
                <a:t>Raise</a:t>
              </a:r>
              <a:r>
                <a:rPr lang="fi-FI" sz="800" dirty="0"/>
                <a:t>/</a:t>
              </a:r>
              <a:r>
                <a:rPr lang="fi-FI" sz="800" dirty="0" err="1"/>
                <a:t>clear</a:t>
              </a:r>
              <a:r>
                <a:rPr lang="fi-FI" sz="800" dirty="0"/>
                <a:t> </a:t>
              </a:r>
              <a:r>
                <a:rPr lang="fi-FI" sz="800" dirty="0" err="1"/>
                <a:t>alarms</a:t>
              </a:r>
              <a:endParaRPr lang="fi-FI" sz="8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8E7AE1-1021-4DBB-9224-038C669DCACE}"/>
                </a:ext>
              </a:extLst>
            </p:cNvPr>
            <p:cNvSpPr/>
            <p:nvPr/>
          </p:nvSpPr>
          <p:spPr>
            <a:xfrm>
              <a:off x="3180022" y="4786849"/>
              <a:ext cx="1085770" cy="4962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MicroserviceY</a:t>
              </a:r>
              <a:endParaRPr lang="fi-FI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A8A130-A11A-4F28-A87C-6CB317B7732A}"/>
                </a:ext>
              </a:extLst>
            </p:cNvPr>
            <p:cNvSpPr/>
            <p:nvPr/>
          </p:nvSpPr>
          <p:spPr>
            <a:xfrm>
              <a:off x="3434019" y="4810288"/>
              <a:ext cx="595783" cy="991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AlarmLib</a:t>
              </a:r>
              <a:endParaRPr lang="fi-FI" sz="9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9DE078-FB64-44CF-87F8-EC3DBB9CA4B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3722907" y="4375392"/>
              <a:ext cx="0" cy="41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croll: Vertical 8">
              <a:extLst>
                <a:ext uri="{FF2B5EF4-FFF2-40B4-BE49-F238E27FC236}">
                  <a16:creationId xmlns:a16="http://schemas.microsoft.com/office/drawing/2014/main" id="{4E6E3946-95B3-4643-8199-81FBB2D5BEA1}"/>
                </a:ext>
              </a:extLst>
            </p:cNvPr>
            <p:cNvSpPr/>
            <p:nvPr/>
          </p:nvSpPr>
          <p:spPr>
            <a:xfrm>
              <a:off x="5347263" y="3569762"/>
              <a:ext cx="969259" cy="267607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/>
                <a:t>AlarmDefinitions,etc</a:t>
              </a:r>
              <a:endParaRPr lang="fi-FI" sz="800" dirty="0"/>
            </a:p>
          </p:txBody>
        </p:sp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id="{1ECCF27C-9D70-44A2-9E37-FD254B391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8422" y="3731353"/>
              <a:ext cx="325172" cy="439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10799978" rev="0"/>
              </a:camera>
              <a:lightRig rig="threePt" dir="t"/>
            </a:scene3d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78EEB6-00EE-4565-84D0-5E48E44C3184}"/>
                </a:ext>
              </a:extLst>
            </p:cNvPr>
            <p:cNvCxnSpPr>
              <a:cxnSpLocks/>
              <a:stCxn id="36" idx="3"/>
              <a:endCxn id="4" idx="1"/>
            </p:cNvCxnSpPr>
            <p:nvPr/>
          </p:nvCxnSpPr>
          <p:spPr>
            <a:xfrm flipV="1">
              <a:off x="1863594" y="3945245"/>
              <a:ext cx="1315905" cy="5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E7652-2BDC-40C0-8634-76035F8AAB70}"/>
                </a:ext>
              </a:extLst>
            </p:cNvPr>
            <p:cNvSpPr txBox="1"/>
            <p:nvPr/>
          </p:nvSpPr>
          <p:spPr>
            <a:xfrm>
              <a:off x="1080818" y="3712159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800" b="1" dirty="0" err="1"/>
                <a:t>Local</a:t>
              </a:r>
              <a:r>
                <a:rPr lang="fi-FI" sz="800" b="1" dirty="0"/>
                <a:t> </a:t>
              </a:r>
              <a:r>
                <a:rPr lang="fi-FI" sz="800" b="1" dirty="0" err="1"/>
                <a:t>user</a:t>
              </a:r>
              <a:endParaRPr lang="fi-FI" sz="800" b="1" dirty="0"/>
            </a:p>
            <a:p>
              <a:r>
                <a:rPr lang="fi-FI" sz="800" b="1" dirty="0"/>
                <a:t>(CLI)</a:t>
              </a:r>
            </a:p>
          </p:txBody>
        </p:sp>
        <p:sp>
          <p:nvSpPr>
            <p:cNvPr id="51" name="Flowchart: Multidocument 50">
              <a:extLst>
                <a:ext uri="{FF2B5EF4-FFF2-40B4-BE49-F238E27FC236}">
                  <a16:creationId xmlns:a16="http://schemas.microsoft.com/office/drawing/2014/main" id="{49E068DB-ADA1-47C9-AD22-805EE455F217}"/>
                </a:ext>
              </a:extLst>
            </p:cNvPr>
            <p:cNvSpPr/>
            <p:nvPr/>
          </p:nvSpPr>
          <p:spPr>
            <a:xfrm>
              <a:off x="4466374" y="2714836"/>
              <a:ext cx="698324" cy="15670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Alerts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26C6F6F-0D52-42D3-A6A2-0FE979E9794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4815536" y="3190333"/>
              <a:ext cx="692" cy="32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peech Bubble: Rectangle with Corners Rounded 41">
              <a:extLst>
                <a:ext uri="{FF2B5EF4-FFF2-40B4-BE49-F238E27FC236}">
                  <a16:creationId xmlns:a16="http://schemas.microsoft.com/office/drawing/2014/main" id="{9E9E54F2-36D7-4DB8-BD59-D0FFB477BB1E}"/>
                </a:ext>
              </a:extLst>
            </p:cNvPr>
            <p:cNvSpPr/>
            <p:nvPr/>
          </p:nvSpPr>
          <p:spPr>
            <a:xfrm>
              <a:off x="1138510" y="2384974"/>
              <a:ext cx="1484907" cy="1014048"/>
            </a:xfrm>
            <a:prstGeom prst="wedgeRoundRectCallout">
              <a:avLst>
                <a:gd name="adj1" fmla="val 771"/>
                <a:gd name="adj2" fmla="val 9817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fi-FI" sz="800" dirty="0" err="1"/>
                <a:t>Examine</a:t>
              </a:r>
              <a:r>
                <a:rPr lang="fi-FI" sz="800" dirty="0"/>
                <a:t> </a:t>
              </a:r>
              <a:r>
                <a:rPr lang="fi-FI" sz="800" dirty="0" err="1"/>
                <a:t>active</a:t>
              </a:r>
              <a:r>
                <a:rPr lang="fi-FI" sz="800" dirty="0"/>
                <a:t> </a:t>
              </a:r>
              <a:r>
                <a:rPr lang="fi-FI" sz="800" dirty="0" err="1"/>
                <a:t>alarms</a:t>
              </a:r>
              <a:endParaRPr lang="fi-FI" sz="800" dirty="0"/>
            </a:p>
            <a:p>
              <a:pPr marL="171450" indent="-171450">
                <a:buFontTx/>
                <a:buChar char="-"/>
              </a:pPr>
              <a:r>
                <a:rPr lang="fi-FI" sz="800" dirty="0" err="1"/>
                <a:t>Examine</a:t>
              </a:r>
              <a:r>
                <a:rPr lang="fi-FI" sz="800" dirty="0"/>
                <a:t> </a:t>
              </a:r>
              <a:r>
                <a:rPr lang="fi-FI" sz="800" dirty="0" err="1"/>
                <a:t>alarm</a:t>
              </a:r>
              <a:r>
                <a:rPr lang="fi-FI" sz="800" dirty="0"/>
                <a:t> </a:t>
              </a:r>
              <a:r>
                <a:rPr lang="fi-FI" sz="800" dirty="0" err="1"/>
                <a:t>history</a:t>
              </a:r>
              <a:endParaRPr lang="fi-FI" sz="800" dirty="0"/>
            </a:p>
            <a:p>
              <a:pPr marL="171450" indent="-171450">
                <a:buFontTx/>
                <a:buChar char="-"/>
              </a:pPr>
              <a:r>
                <a:rPr lang="fi-FI" sz="800" b="1" dirty="0" err="1">
                  <a:solidFill>
                    <a:srgbClr val="FF0000"/>
                  </a:solidFill>
                </a:rPr>
                <a:t>Examine</a:t>
              </a:r>
              <a:r>
                <a:rPr lang="fi-FI" sz="800" b="1" dirty="0">
                  <a:solidFill>
                    <a:srgbClr val="FF0000"/>
                  </a:solidFill>
                </a:rPr>
                <a:t> </a:t>
              </a:r>
              <a:r>
                <a:rPr lang="fi-FI" sz="800" b="1" dirty="0" err="1">
                  <a:solidFill>
                    <a:srgbClr val="FF0000"/>
                  </a:solidFill>
                </a:rPr>
                <a:t>alerts</a:t>
              </a:r>
              <a:endParaRPr lang="fi-FI" sz="800" b="1" dirty="0">
                <a:solidFill>
                  <a:srgbClr val="FF0000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fi-FI" sz="800" dirty="0" err="1"/>
                <a:t>Raise</a:t>
              </a:r>
              <a:r>
                <a:rPr lang="fi-FI" sz="800" dirty="0"/>
                <a:t> </a:t>
              </a:r>
              <a:r>
                <a:rPr lang="fi-FI" sz="800" dirty="0" err="1"/>
                <a:t>alarm</a:t>
              </a:r>
              <a:endParaRPr lang="fi-FI" sz="800" dirty="0"/>
            </a:p>
            <a:p>
              <a:pPr marL="171450" indent="-171450">
                <a:buFontTx/>
                <a:buChar char="-"/>
              </a:pPr>
              <a:r>
                <a:rPr lang="fi-FI" sz="800" dirty="0" err="1"/>
                <a:t>Clear</a:t>
              </a:r>
              <a:r>
                <a:rPr lang="fi-FI" sz="800" dirty="0"/>
                <a:t> </a:t>
              </a:r>
              <a:r>
                <a:rPr lang="fi-FI" sz="800" dirty="0" err="1"/>
                <a:t>alarm</a:t>
              </a:r>
              <a:endParaRPr lang="fi-FI" sz="800" dirty="0"/>
            </a:p>
            <a:p>
              <a:pPr marL="171450" indent="-171450">
                <a:buFontTx/>
                <a:buChar char="-"/>
              </a:pPr>
              <a:r>
                <a:rPr lang="fi-FI" sz="800" dirty="0" err="1"/>
                <a:t>Configure</a:t>
              </a:r>
              <a:r>
                <a:rPr lang="fi-FI" sz="800" dirty="0"/>
                <a:t> </a:t>
              </a:r>
              <a:r>
                <a:rPr lang="fi-FI" sz="800" dirty="0" err="1"/>
                <a:t>threshold</a:t>
              </a:r>
              <a:endParaRPr lang="fi-FI" sz="800" dirty="0"/>
            </a:p>
            <a:p>
              <a:pPr marL="171450" indent="-171450">
                <a:buFontTx/>
                <a:buChar char="-"/>
              </a:pPr>
              <a:r>
                <a:rPr lang="fi-FI" sz="800" dirty="0" err="1"/>
                <a:t>Define</a:t>
              </a:r>
              <a:r>
                <a:rPr lang="fi-FI" sz="800" dirty="0"/>
                <a:t> </a:t>
              </a:r>
              <a:r>
                <a:rPr lang="fi-FI" sz="800" dirty="0" err="1"/>
                <a:t>alarm</a:t>
              </a:r>
              <a:endParaRPr lang="fi-FI" sz="800" dirty="0"/>
            </a:p>
            <a:p>
              <a:pPr marL="171450" indent="-171450">
                <a:buFontTx/>
                <a:buChar char="-"/>
              </a:pPr>
              <a:r>
                <a:rPr lang="fi-FI" sz="800" dirty="0"/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D808F2-E5FB-4EB3-923C-C8EE22D8891E}"/>
                </a:ext>
              </a:extLst>
            </p:cNvPr>
            <p:cNvSpPr txBox="1"/>
            <p:nvPr/>
          </p:nvSpPr>
          <p:spPr>
            <a:xfrm>
              <a:off x="2957021" y="3215225"/>
              <a:ext cx="6511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800" b="1" dirty="0"/>
                <a:t>FM System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815688F8-EE9B-497F-BA78-4AA818F95BC5}"/>
                </a:ext>
              </a:extLst>
            </p:cNvPr>
            <p:cNvSpPr/>
            <p:nvPr/>
          </p:nvSpPr>
          <p:spPr>
            <a:xfrm>
              <a:off x="6921783" y="4697793"/>
              <a:ext cx="1605424" cy="348292"/>
            </a:xfrm>
            <a:prstGeom prst="wedgeRoundRectCallout">
              <a:avLst>
                <a:gd name="adj1" fmla="val -97696"/>
                <a:gd name="adj2" fmla="val -932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sz="800" dirty="0"/>
                <a:t>Update </a:t>
              </a:r>
              <a:r>
                <a:rPr lang="fi-FI" sz="800" dirty="0" err="1"/>
                <a:t>alarm</a:t>
              </a:r>
              <a:r>
                <a:rPr lang="fi-FI" sz="800" dirty="0"/>
                <a:t> </a:t>
              </a:r>
              <a:r>
                <a:rPr lang="fi-FI" sz="800" dirty="0" err="1"/>
                <a:t>rules</a:t>
              </a:r>
              <a:endParaRPr lang="fi-FI" sz="800" dirty="0"/>
            </a:p>
            <a:p>
              <a:r>
                <a:rPr lang="fi-FI" sz="800" dirty="0"/>
                <a:t>(</a:t>
              </a:r>
              <a:r>
                <a:rPr lang="fi-FI" sz="800" dirty="0" err="1"/>
                <a:t>defs</a:t>
              </a:r>
              <a:r>
                <a:rPr lang="fi-FI" sz="800" dirty="0"/>
                <a:t>, </a:t>
              </a:r>
              <a:r>
                <a:rPr lang="fi-FI" sz="800" dirty="0" err="1"/>
                <a:t>suppression</a:t>
              </a:r>
              <a:r>
                <a:rPr lang="fi-FI" sz="800" dirty="0"/>
                <a:t>, </a:t>
              </a:r>
              <a:r>
                <a:rPr lang="fi-FI" sz="800" dirty="0" err="1"/>
                <a:t>correlation</a:t>
              </a:r>
              <a:r>
                <a:rPr lang="fi-FI" sz="800" dirty="0"/>
                <a:t>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CCA303-FFAF-474F-AC28-173EDBF4F6C4}"/>
                </a:ext>
              </a:extLst>
            </p:cNvPr>
            <p:cNvSpPr/>
            <p:nvPr/>
          </p:nvSpPr>
          <p:spPr>
            <a:xfrm>
              <a:off x="4532057" y="3079337"/>
              <a:ext cx="546901" cy="1020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HTTP</a:t>
              </a: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BF910F75-E81C-4EF3-8404-81B5D1DD13C3}"/>
                </a:ext>
              </a:extLst>
            </p:cNvPr>
            <p:cNvSpPr/>
            <p:nvPr/>
          </p:nvSpPr>
          <p:spPr>
            <a:xfrm>
              <a:off x="2130966" y="4898893"/>
              <a:ext cx="779476" cy="294385"/>
            </a:xfrm>
            <a:prstGeom prst="can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Aft>
                  <a:spcPts val="300"/>
                </a:spcAft>
                <a:buSzPct val="100000"/>
              </a:pPr>
              <a:r>
                <a:rPr lang="fi-FI" altLang="zh-CN" sz="700" dirty="0">
                  <a:solidFill>
                    <a:schemeClr val="tx2"/>
                  </a:solidFill>
                </a:rPr>
                <a:t>       </a:t>
              </a:r>
              <a:r>
                <a:rPr lang="fi-FI" altLang="zh-CN" sz="700" dirty="0" err="1">
                  <a:solidFill>
                    <a:schemeClr val="tx2"/>
                  </a:solidFill>
                </a:rPr>
                <a:t>Alarms</a:t>
              </a:r>
              <a:r>
                <a:rPr lang="fi-FI" altLang="zh-CN" sz="700" dirty="0">
                  <a:solidFill>
                    <a:schemeClr val="tx2"/>
                  </a:solidFill>
                </a:rPr>
                <a:t> (</a:t>
              </a:r>
              <a:r>
                <a:rPr lang="fi-FI" altLang="zh-CN" sz="700" dirty="0" err="1">
                  <a:solidFill>
                    <a:schemeClr val="tx2"/>
                  </a:solidFill>
                </a:rPr>
                <a:t>active</a:t>
              </a:r>
              <a:r>
                <a:rPr lang="fi-FI" altLang="zh-CN" sz="700" dirty="0">
                  <a:solidFill>
                    <a:schemeClr val="tx2"/>
                  </a:solidFill>
                </a:rPr>
                <a:t>/</a:t>
              </a:r>
              <a:r>
                <a:rPr lang="fi-FI" altLang="zh-CN" sz="700" dirty="0" err="1">
                  <a:solidFill>
                    <a:schemeClr val="tx2"/>
                  </a:solidFill>
                </a:rPr>
                <a:t>history</a:t>
              </a:r>
              <a:r>
                <a:rPr lang="fi-FI" altLang="zh-CN" sz="700" dirty="0">
                  <a:solidFill>
                    <a:schemeClr val="tx2"/>
                  </a:solidFill>
                </a:rPr>
                <a:t>)</a:t>
              </a:r>
              <a:endParaRPr lang="zh-CN" altLang="en-US" sz="700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C431B5-344C-490F-A830-672E86D150DC}"/>
                </a:ext>
              </a:extLst>
            </p:cNvPr>
            <p:cNvSpPr/>
            <p:nvPr/>
          </p:nvSpPr>
          <p:spPr>
            <a:xfrm>
              <a:off x="3650040" y="2695876"/>
              <a:ext cx="410896" cy="754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HTTP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7FC5F4-D49B-49D7-A4BF-8C879CAF786B}"/>
                </a:ext>
              </a:extLst>
            </p:cNvPr>
            <p:cNvSpPr/>
            <p:nvPr/>
          </p:nvSpPr>
          <p:spPr>
            <a:xfrm>
              <a:off x="5357865" y="2702574"/>
              <a:ext cx="410896" cy="754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HTTP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7EE20-93BA-481D-A5A8-C1D7A0F90F59}"/>
                </a:ext>
              </a:extLst>
            </p:cNvPr>
            <p:cNvSpPr txBox="1"/>
            <p:nvPr/>
          </p:nvSpPr>
          <p:spPr>
            <a:xfrm>
              <a:off x="2185586" y="3795245"/>
              <a:ext cx="875662" cy="22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800" dirty="0"/>
                <a:t>RMR/REST i/f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3A2024-6AB2-442D-A08D-41D2690AB877}"/>
                </a:ext>
              </a:extLst>
            </p:cNvPr>
            <p:cNvSpPr/>
            <p:nvPr/>
          </p:nvSpPr>
          <p:spPr>
            <a:xfrm>
              <a:off x="5627658" y="4810288"/>
              <a:ext cx="1085770" cy="439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 err="1">
                  <a:solidFill>
                    <a:schemeClr val="tx1"/>
                  </a:solidFill>
                </a:rPr>
                <a:t>XappManager</a:t>
              </a:r>
              <a:endParaRPr lang="fi-FI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26F10D-8F3A-403C-A10C-AC1A2BD50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7390" y="4365946"/>
              <a:ext cx="0" cy="43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D026675-FECB-4398-B9AD-1ED37EE1EBE0}"/>
                </a:ext>
              </a:extLst>
            </p:cNvPr>
            <p:cNvSpPr/>
            <p:nvPr/>
          </p:nvSpPr>
          <p:spPr>
            <a:xfrm>
              <a:off x="5822549" y="4255362"/>
              <a:ext cx="546901" cy="1020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/>
                <a:t>REST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5CBF58F1-57E3-485F-913E-2609E0D275A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rot="5400000">
              <a:off x="2467551" y="4260541"/>
              <a:ext cx="765102" cy="658795"/>
            </a:xfrm>
            <a:prstGeom prst="bentConnector3">
              <a:avLst>
                <a:gd name="adj1" fmla="val -2586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0076" y="1193900"/>
            <a:ext cx="10991849" cy="3157192"/>
          </a:xfrm>
        </p:spPr>
        <p:txBody>
          <a:bodyPr/>
          <a:lstStyle/>
          <a:p>
            <a:pPr algn="ctr"/>
            <a:endParaRPr lang="en-US" sz="5333" dirty="0"/>
          </a:p>
          <a:p>
            <a:pPr algn="ctr"/>
            <a:r>
              <a:rPr lang="en-US" sz="5333" dirty="0"/>
              <a:t>Misc.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56F89-9026-4B7E-B4D6-62E966A22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87126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13145</TotalTime>
  <Words>139</Words>
  <Application>Microsoft Office PowerPoint</Application>
  <PresentationFormat>Widescreen</PresentationFormat>
  <Paragraphs>50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Lucida Grande</vt:lpstr>
      <vt:lpstr>Nokia Pure Headline Light</vt:lpstr>
      <vt:lpstr>Nokia Pure Headline Ultra Light</vt:lpstr>
      <vt:lpstr>Nokia Pure Text Light</vt:lpstr>
      <vt:lpstr>Office Theme</vt:lpstr>
      <vt:lpstr>Nokia Master Blue Background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Mohamed, Abukar (Nokia - FI/Espoo)</dc:creator>
  <cp:lastModifiedBy>Mohamed, Abukar (Nokia - FI/Espoo)</cp:lastModifiedBy>
  <cp:revision>187</cp:revision>
  <dcterms:created xsi:type="dcterms:W3CDTF">2019-10-23T16:41:26Z</dcterms:created>
  <dcterms:modified xsi:type="dcterms:W3CDTF">2020-10-12T05:43:49Z</dcterms:modified>
</cp:coreProperties>
</file>