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8" r:id="rId6"/>
    <p:sldId id="277" r:id="rId7"/>
    <p:sldId id="281" r:id="rId8"/>
    <p:sldId id="279" r:id="rId9"/>
    <p:sldId id="282" r:id="rId10"/>
    <p:sldId id="280" r:id="rId11"/>
    <p:sldId id="283" r:id="rId12"/>
    <p:sldId id="276" r:id="rId13"/>
    <p:sldId id="284" r:id="rId14"/>
    <p:sldId id="273" r:id="rId15"/>
    <p:sldId id="274" r:id="rId16"/>
    <p:sldId id="285" r:id="rId17"/>
    <p:sldId id="286"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4" d="100"/>
          <a:sy n="74"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87E319A-7AE1-47F1-BE69-49625BA3D88D}"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38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7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9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56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1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2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06F76C-9E2A-4FD2-8431-54A774AF261B}" type="datetimeFigureOut">
              <a:rPr lang="fr-FR" smtClean="0"/>
              <a:t>07/02/2022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87E319A-7AE1-47F1-BE69-49625BA3D88D}"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06F76C-9E2A-4FD2-8431-54A774AF261B}" type="datetimeFigureOut">
              <a:rPr lang="fr-FR" smtClean="0"/>
              <a:t>07/02/2022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87E319A-7AE1-47F1-BE69-49625BA3D88D}"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00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6F76C-9E2A-4FD2-8431-54A774AF261B}" type="datetimeFigureOut">
              <a:rPr lang="fr-FR" smtClean="0"/>
              <a:t>07/02/2022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87E319A-7AE1-47F1-BE69-49625BA3D88D}" type="slidenum">
              <a:rPr lang="fr-FR" smtClean="0"/>
              <a:t>‹N°›</a:t>
            </a:fld>
            <a:endParaRPr lang="fr-FR"/>
          </a:p>
        </p:txBody>
      </p:sp>
    </p:spTree>
    <p:extLst>
      <p:ext uri="{BB962C8B-B14F-4D97-AF65-F5344CB8AC3E}">
        <p14:creationId xmlns:p14="http://schemas.microsoft.com/office/powerpoint/2010/main" val="40117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1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06F76C-9E2A-4FD2-8431-54A774AF261B}" type="datetimeFigureOut">
              <a:rPr lang="fr-FR" smtClean="0"/>
              <a:t>07/02/2022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7E319A-7AE1-47F1-BE69-49625BA3D88D}"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91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F7571-4802-4FDE-BB56-F38B63FBF417}"/>
              </a:ext>
            </a:extLst>
          </p:cNvPr>
          <p:cNvSpPr>
            <a:spLocks noGrp="1"/>
          </p:cNvSpPr>
          <p:nvPr>
            <p:ph type="ctrTitle"/>
          </p:nvPr>
        </p:nvSpPr>
        <p:spPr>
          <a:xfrm>
            <a:off x="2233425" y="887569"/>
            <a:ext cx="9005782" cy="2541431"/>
          </a:xfrm>
        </p:spPr>
        <p:txBody>
          <a:bodyPr>
            <a:normAutofit/>
          </a:bodyPr>
          <a:lstStyle/>
          <a:p>
            <a:pPr algn="just"/>
            <a:r>
              <a:rPr lang="fr-FR" sz="4400" dirty="0">
                <a:latin typeface="DejaVu Serif" panose="02060603050605020204" pitchFamily="18" charset="0"/>
                <a:ea typeface="DejaVu Serif" panose="02060603050605020204" pitchFamily="18" charset="0"/>
                <a:cs typeface="DejaVu Serif" panose="02060603050605020204" pitchFamily="18" charset="0"/>
              </a:rPr>
              <a:t>Présentation du projet 4</a:t>
            </a:r>
            <a:br>
              <a:rPr lang="fr-FR" sz="4400" dirty="0">
                <a:latin typeface="DejaVu Serif" panose="02060603050605020204" pitchFamily="18" charset="0"/>
                <a:ea typeface="DejaVu Serif" panose="02060603050605020204" pitchFamily="18" charset="0"/>
                <a:cs typeface="DejaVu Serif" panose="02060603050605020204" pitchFamily="18" charset="0"/>
              </a:rPr>
            </a:br>
            <a:r>
              <a:rPr lang="fr-FR" sz="4400" dirty="0">
                <a:latin typeface="DejaVu Serif" panose="02060603050605020204" pitchFamily="18" charset="0"/>
                <a:ea typeface="DejaVu Serif" panose="02060603050605020204" pitchFamily="18" charset="0"/>
                <a:cs typeface="DejaVu Serif" panose="02060603050605020204" pitchFamily="18" charset="0"/>
              </a:rPr>
              <a:t>	</a:t>
            </a:r>
            <a:endParaRPr lang="fr-FR" sz="4000" dirty="0">
              <a:latin typeface="DejaVu Serif" panose="02060603050605020204" pitchFamily="18" charset="0"/>
              <a:ea typeface="DejaVu Serif" panose="02060603050605020204" pitchFamily="18" charset="0"/>
              <a:cs typeface="DejaVu Serif" panose="02060603050605020204" pitchFamily="18" charset="0"/>
            </a:endParaRPr>
          </a:p>
        </p:txBody>
      </p:sp>
      <p:pic>
        <p:nvPicPr>
          <p:cNvPr id="5" name="Image 4">
            <a:extLst>
              <a:ext uri="{FF2B5EF4-FFF2-40B4-BE49-F238E27FC236}">
                <a16:creationId xmlns:a16="http://schemas.microsoft.com/office/drawing/2014/main" id="{1310977E-3292-448C-A9CD-D645F3921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1" y="3953830"/>
            <a:ext cx="4903317" cy="914608"/>
          </a:xfrm>
          <a:prstGeom prst="rect">
            <a:avLst/>
          </a:prstGeom>
        </p:spPr>
      </p:pic>
    </p:spTree>
    <p:extLst>
      <p:ext uri="{BB962C8B-B14F-4D97-AF65-F5344CB8AC3E}">
        <p14:creationId xmlns:p14="http://schemas.microsoft.com/office/powerpoint/2010/main" val="25859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8814E-5E79-4BEB-B575-39A7537D6A4D}"/>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E862E730-A308-42EC-8483-405F9602377B}"/>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Version_mobile</a:t>
            </a:r>
            <a:endParaRPr lang="fr-FR" dirty="0"/>
          </a:p>
          <a:p>
            <a:pPr lvl="3"/>
            <a:r>
              <a:rPr lang="fr-FR" dirty="0"/>
              <a:t>accueil</a:t>
            </a:r>
          </a:p>
          <a:p>
            <a:endParaRPr lang="fr-FR" dirty="0"/>
          </a:p>
        </p:txBody>
      </p:sp>
      <p:pic>
        <p:nvPicPr>
          <p:cNvPr id="5" name="Image 4">
            <a:extLst>
              <a:ext uri="{FF2B5EF4-FFF2-40B4-BE49-F238E27FC236}">
                <a16:creationId xmlns:a16="http://schemas.microsoft.com/office/drawing/2014/main" id="{CE01F140-410F-40D0-B783-B4664ACD1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758" y="1853754"/>
            <a:ext cx="5717216" cy="4702611"/>
          </a:xfrm>
          <a:prstGeom prst="rect">
            <a:avLst/>
          </a:prstGeom>
        </p:spPr>
      </p:pic>
    </p:spTree>
    <p:extLst>
      <p:ext uri="{BB962C8B-B14F-4D97-AF65-F5344CB8AC3E}">
        <p14:creationId xmlns:p14="http://schemas.microsoft.com/office/powerpoint/2010/main" val="103760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31587-D02C-4251-80B5-A94A39F768B8}"/>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A5D22B93-D611-4F7A-8D35-EBC4FBE2028D}"/>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Version_mobile</a:t>
            </a:r>
            <a:endParaRPr lang="fr-FR" dirty="0"/>
          </a:p>
          <a:p>
            <a:pPr lvl="3"/>
            <a:r>
              <a:rPr lang="fr-FR" dirty="0"/>
              <a:t>accueil</a:t>
            </a:r>
          </a:p>
          <a:p>
            <a:pPr lvl="3"/>
            <a:endParaRPr lang="fr-FR" dirty="0"/>
          </a:p>
          <a:p>
            <a:pPr lvl="1"/>
            <a:endParaRPr lang="fr-FR" dirty="0"/>
          </a:p>
        </p:txBody>
      </p:sp>
      <p:pic>
        <p:nvPicPr>
          <p:cNvPr id="5" name="Image 4">
            <a:extLst>
              <a:ext uri="{FF2B5EF4-FFF2-40B4-BE49-F238E27FC236}">
                <a16:creationId xmlns:a16="http://schemas.microsoft.com/office/drawing/2014/main" id="{59F5243E-AEA9-4A92-9A02-BA7968EC2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336" y="1853754"/>
            <a:ext cx="6626322" cy="4870393"/>
          </a:xfrm>
          <a:prstGeom prst="rect">
            <a:avLst/>
          </a:prstGeom>
        </p:spPr>
      </p:pic>
    </p:spTree>
    <p:extLst>
      <p:ext uri="{BB962C8B-B14F-4D97-AF65-F5344CB8AC3E}">
        <p14:creationId xmlns:p14="http://schemas.microsoft.com/office/powerpoint/2010/main" val="30158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A697B4-099F-487C-8551-C1AEA852BC8B}"/>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CA91EB9F-A6C6-4853-9AE4-F7C1EEAED637}"/>
              </a:ext>
            </a:extLst>
          </p:cNvPr>
          <p:cNvSpPr>
            <a:spLocks noGrp="1"/>
          </p:cNvSpPr>
          <p:nvPr>
            <p:ph idx="1"/>
          </p:nvPr>
        </p:nvSpPr>
        <p:spPr/>
        <p:txBody>
          <a:bodyPr/>
          <a:lstStyle/>
          <a:p>
            <a:r>
              <a:rPr lang="fr-FR" dirty="0" err="1"/>
              <a:t>Avant_amélioration</a:t>
            </a:r>
            <a:endParaRPr lang="fr-FR" dirty="0"/>
          </a:p>
          <a:p>
            <a:pPr lvl="1"/>
            <a:r>
              <a:rPr lang="fr-FR" dirty="0" err="1"/>
              <a:t>Starter_web_site</a:t>
            </a:r>
            <a:endParaRPr lang="fr-FR" dirty="0"/>
          </a:p>
          <a:p>
            <a:pPr lvl="2"/>
            <a:r>
              <a:rPr lang="fr-FR" dirty="0" err="1"/>
              <a:t>Version_mobile</a:t>
            </a:r>
            <a:endParaRPr lang="fr-FR" dirty="0"/>
          </a:p>
          <a:p>
            <a:pPr lvl="3"/>
            <a:r>
              <a:rPr lang="fr-FR" dirty="0"/>
              <a:t>Page_2</a:t>
            </a:r>
          </a:p>
        </p:txBody>
      </p:sp>
      <p:pic>
        <p:nvPicPr>
          <p:cNvPr id="5" name="Image 4">
            <a:extLst>
              <a:ext uri="{FF2B5EF4-FFF2-40B4-BE49-F238E27FC236}">
                <a16:creationId xmlns:a16="http://schemas.microsoft.com/office/drawing/2014/main" id="{CEF565DE-87BA-4860-86B7-9FD7B1AEE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180" y="1853754"/>
            <a:ext cx="6081708" cy="4509152"/>
          </a:xfrm>
          <a:prstGeom prst="rect">
            <a:avLst/>
          </a:prstGeom>
        </p:spPr>
      </p:pic>
    </p:spTree>
    <p:extLst>
      <p:ext uri="{BB962C8B-B14F-4D97-AF65-F5344CB8AC3E}">
        <p14:creationId xmlns:p14="http://schemas.microsoft.com/office/powerpoint/2010/main" val="428692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F28EC9-F7DD-4250-9326-31EFC7F55D4F}"/>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0F909770-3085-416B-8B43-EBAC0D04863C}"/>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Version_mobile</a:t>
            </a:r>
            <a:endParaRPr lang="fr-FR" dirty="0"/>
          </a:p>
          <a:p>
            <a:pPr lvl="3"/>
            <a:r>
              <a:rPr lang="fr-FR" dirty="0" err="1"/>
              <a:t>Page_contact</a:t>
            </a:r>
            <a:endParaRPr lang="fr-FR" dirty="0"/>
          </a:p>
          <a:p>
            <a:pPr lvl="2"/>
            <a:endParaRPr lang="fr-FR" dirty="0"/>
          </a:p>
        </p:txBody>
      </p:sp>
      <p:pic>
        <p:nvPicPr>
          <p:cNvPr id="5" name="Image 4">
            <a:extLst>
              <a:ext uri="{FF2B5EF4-FFF2-40B4-BE49-F238E27FC236}">
                <a16:creationId xmlns:a16="http://schemas.microsoft.com/office/drawing/2014/main" id="{5A26CFD6-36BE-4651-92E4-91FB75AEB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81" y="1853754"/>
            <a:ext cx="6585396" cy="4814926"/>
          </a:xfrm>
          <a:prstGeom prst="rect">
            <a:avLst/>
          </a:prstGeom>
        </p:spPr>
      </p:pic>
    </p:spTree>
    <p:extLst>
      <p:ext uri="{BB962C8B-B14F-4D97-AF65-F5344CB8AC3E}">
        <p14:creationId xmlns:p14="http://schemas.microsoft.com/office/powerpoint/2010/main" val="326215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740AE-23E4-4595-A25D-10A297ADD273}"/>
              </a:ext>
            </a:extLst>
          </p:cNvPr>
          <p:cNvSpPr>
            <a:spLocks noGrp="1"/>
          </p:cNvSpPr>
          <p:nvPr>
            <p:ph type="title"/>
          </p:nvPr>
        </p:nvSpPr>
        <p:spPr>
          <a:xfrm>
            <a:off x="1438701" y="825111"/>
            <a:ext cx="9603275" cy="1049235"/>
          </a:xfrm>
        </p:spPr>
        <p:txBody>
          <a:bodyPr/>
          <a:lstStyle/>
          <a:p>
            <a:r>
              <a:rPr lang="fr-FR" dirty="0"/>
              <a:t>Mesure de performance sur </a:t>
            </a:r>
            <a:r>
              <a:rPr lang="fr-FR" dirty="0" err="1"/>
              <a:t>wave</a:t>
            </a:r>
            <a:endParaRPr lang="fr-FR" dirty="0"/>
          </a:p>
        </p:txBody>
      </p:sp>
      <p:pic>
        <p:nvPicPr>
          <p:cNvPr id="5" name="Espace réservé du contenu 4">
            <a:extLst>
              <a:ext uri="{FF2B5EF4-FFF2-40B4-BE49-F238E27FC236}">
                <a16:creationId xmlns:a16="http://schemas.microsoft.com/office/drawing/2014/main" id="{B30E8BC4-81A8-44F0-95D9-182D3662A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938" y="1874346"/>
            <a:ext cx="2288123" cy="4179135"/>
          </a:xfrm>
        </p:spPr>
      </p:pic>
      <p:sp>
        <p:nvSpPr>
          <p:cNvPr id="3" name="ZoneTexte 2">
            <a:extLst>
              <a:ext uri="{FF2B5EF4-FFF2-40B4-BE49-F238E27FC236}">
                <a16:creationId xmlns:a16="http://schemas.microsoft.com/office/drawing/2014/main" id="{11F62209-91D5-4CD8-B970-9D859A13B15A}"/>
              </a:ext>
            </a:extLst>
          </p:cNvPr>
          <p:cNvSpPr txBox="1"/>
          <p:nvPr/>
        </p:nvSpPr>
        <p:spPr>
          <a:xfrm>
            <a:off x="1438701" y="2305318"/>
            <a:ext cx="2824206" cy="1477328"/>
          </a:xfrm>
          <a:prstGeom prst="rect">
            <a:avLst/>
          </a:prstGeom>
          <a:noFill/>
        </p:spPr>
        <p:txBody>
          <a:bodyPr wrap="square" rtlCol="0">
            <a:spAutoFit/>
          </a:bodyPr>
          <a:lstStyle/>
          <a:p>
            <a:r>
              <a:rPr lang="fr-FR" dirty="0" err="1"/>
              <a:t>Avant_amélioration</a:t>
            </a:r>
            <a:endParaRPr lang="fr-FR" dirty="0"/>
          </a:p>
          <a:p>
            <a:r>
              <a:rPr lang="fr-FR" dirty="0"/>
              <a:t>	</a:t>
            </a:r>
          </a:p>
          <a:p>
            <a:r>
              <a:rPr lang="fr-FR" dirty="0"/>
              <a:t>	</a:t>
            </a:r>
            <a:r>
              <a:rPr lang="fr-FR" dirty="0" err="1"/>
              <a:t>starter_web_site</a:t>
            </a:r>
            <a:endParaRPr lang="fr-FR" dirty="0"/>
          </a:p>
          <a:p>
            <a:endParaRPr lang="fr-FR" dirty="0"/>
          </a:p>
          <a:p>
            <a:r>
              <a:rPr lang="fr-FR" dirty="0"/>
              <a:t>		</a:t>
            </a:r>
            <a:r>
              <a:rPr lang="fr-FR" dirty="0" err="1"/>
              <a:t>page_accueil</a:t>
            </a:r>
            <a:endParaRPr lang="fr-FR" dirty="0"/>
          </a:p>
        </p:txBody>
      </p:sp>
    </p:spTree>
    <p:extLst>
      <p:ext uri="{BB962C8B-B14F-4D97-AF65-F5344CB8AC3E}">
        <p14:creationId xmlns:p14="http://schemas.microsoft.com/office/powerpoint/2010/main" val="299503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41970-888F-4B8E-8A4F-9B1D6AA228A9}"/>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86320096-369F-4FCB-83F1-55CBCE7C83EC}"/>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Page_accueil</a:t>
            </a:r>
            <a:endParaRPr lang="fr-FR" dirty="0"/>
          </a:p>
        </p:txBody>
      </p:sp>
      <p:pic>
        <p:nvPicPr>
          <p:cNvPr id="5" name="Image 4">
            <a:extLst>
              <a:ext uri="{FF2B5EF4-FFF2-40B4-BE49-F238E27FC236}">
                <a16:creationId xmlns:a16="http://schemas.microsoft.com/office/drawing/2014/main" id="{3D2D3766-7245-4CE1-933B-00D284C2D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134" y="1867229"/>
            <a:ext cx="2272598" cy="4159593"/>
          </a:xfrm>
          <a:prstGeom prst="rect">
            <a:avLst/>
          </a:prstGeom>
        </p:spPr>
      </p:pic>
    </p:spTree>
    <p:extLst>
      <p:ext uri="{BB962C8B-B14F-4D97-AF65-F5344CB8AC3E}">
        <p14:creationId xmlns:p14="http://schemas.microsoft.com/office/powerpoint/2010/main" val="35682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AC2AC-0595-4DCC-A067-CC3378C02543}"/>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93671696-C3A1-4C9B-BAEF-9E30D8C61EF3}"/>
              </a:ext>
            </a:extLst>
          </p:cNvPr>
          <p:cNvSpPr>
            <a:spLocks noGrp="1"/>
          </p:cNvSpPr>
          <p:nvPr>
            <p:ph idx="1"/>
          </p:nvPr>
        </p:nvSpPr>
        <p:spPr/>
        <p:txBody>
          <a:bodyPr/>
          <a:lstStyle/>
          <a:p>
            <a:r>
              <a:rPr lang="fr-FR" dirty="0" err="1"/>
              <a:t>Avant_amélioration</a:t>
            </a:r>
            <a:endParaRPr lang="fr-FR" dirty="0"/>
          </a:p>
          <a:p>
            <a:pPr lvl="1"/>
            <a:r>
              <a:rPr lang="fr-FR" dirty="0" err="1"/>
              <a:t>Starter_web_site</a:t>
            </a:r>
            <a:endParaRPr lang="fr-FR" dirty="0"/>
          </a:p>
          <a:p>
            <a:pPr lvl="2"/>
            <a:r>
              <a:rPr lang="fr-FR" dirty="0"/>
              <a:t>Page_2</a:t>
            </a:r>
          </a:p>
        </p:txBody>
      </p:sp>
      <p:pic>
        <p:nvPicPr>
          <p:cNvPr id="5" name="Image 4">
            <a:extLst>
              <a:ext uri="{FF2B5EF4-FFF2-40B4-BE49-F238E27FC236}">
                <a16:creationId xmlns:a16="http://schemas.microsoft.com/office/drawing/2014/main" id="{2095F803-1A86-4EC8-B694-653A6796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59" y="1874553"/>
            <a:ext cx="2765940" cy="4694819"/>
          </a:xfrm>
          <a:prstGeom prst="rect">
            <a:avLst/>
          </a:prstGeom>
        </p:spPr>
      </p:pic>
    </p:spTree>
    <p:extLst>
      <p:ext uri="{BB962C8B-B14F-4D97-AF65-F5344CB8AC3E}">
        <p14:creationId xmlns:p14="http://schemas.microsoft.com/office/powerpoint/2010/main" val="24240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F39C8-A49B-4F29-A509-1E3E679D5834}"/>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679E7D10-97ED-4658-8469-7DD3339F432B}"/>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Page_contact</a:t>
            </a:r>
            <a:endParaRPr lang="fr-FR" dirty="0"/>
          </a:p>
          <a:p>
            <a:pPr lvl="1"/>
            <a:endParaRPr lang="fr-FR" dirty="0"/>
          </a:p>
        </p:txBody>
      </p:sp>
      <p:pic>
        <p:nvPicPr>
          <p:cNvPr id="5" name="Image 4">
            <a:extLst>
              <a:ext uri="{FF2B5EF4-FFF2-40B4-BE49-F238E27FC236}">
                <a16:creationId xmlns:a16="http://schemas.microsoft.com/office/drawing/2014/main" id="{ACD78B8C-5467-4DC1-9AF0-CC2015DE2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885" y="1931228"/>
            <a:ext cx="2631856" cy="4789809"/>
          </a:xfrm>
          <a:prstGeom prst="rect">
            <a:avLst/>
          </a:prstGeom>
        </p:spPr>
      </p:pic>
    </p:spTree>
    <p:extLst>
      <p:ext uri="{BB962C8B-B14F-4D97-AF65-F5344CB8AC3E}">
        <p14:creationId xmlns:p14="http://schemas.microsoft.com/office/powerpoint/2010/main" val="58943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7DFF1-3C88-4403-A7EA-BF8C05B82E3E}"/>
              </a:ext>
            </a:extLst>
          </p:cNvPr>
          <p:cNvSpPr>
            <a:spLocks noGrp="1"/>
          </p:cNvSpPr>
          <p:nvPr>
            <p:ph type="title"/>
          </p:nvPr>
        </p:nvSpPr>
        <p:spPr>
          <a:xfrm>
            <a:off x="1194002" y="2234074"/>
            <a:ext cx="9603275" cy="1049235"/>
          </a:xfrm>
        </p:spPr>
        <p:txBody>
          <a:bodyPr/>
          <a:lstStyle/>
          <a:p>
            <a:pPr algn="ctr"/>
            <a:r>
              <a:rPr lang="fr-FR" u="sng" dirty="0"/>
              <a:t>Liste des dix améliorations apportées</a:t>
            </a:r>
          </a:p>
        </p:txBody>
      </p:sp>
    </p:spTree>
    <p:extLst>
      <p:ext uri="{BB962C8B-B14F-4D97-AF65-F5344CB8AC3E}">
        <p14:creationId xmlns:p14="http://schemas.microsoft.com/office/powerpoint/2010/main" val="302413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2794D-ABDE-4528-AC6C-7DCF9A3EDED6}"/>
              </a:ext>
            </a:extLst>
          </p:cNvPr>
          <p:cNvSpPr>
            <a:spLocks noGrp="1"/>
          </p:cNvSpPr>
          <p:nvPr>
            <p:ph type="title"/>
          </p:nvPr>
        </p:nvSpPr>
        <p:spPr/>
        <p:txBody>
          <a:bodyPr/>
          <a:lstStyle/>
          <a:p>
            <a:r>
              <a:rPr lang="fr-FR" dirty="0"/>
              <a:t>1-lang= « default »</a:t>
            </a:r>
          </a:p>
        </p:txBody>
      </p:sp>
      <p:sp>
        <p:nvSpPr>
          <p:cNvPr id="3" name="Espace réservé du contenu 2">
            <a:extLst>
              <a:ext uri="{FF2B5EF4-FFF2-40B4-BE49-F238E27FC236}">
                <a16:creationId xmlns:a16="http://schemas.microsoft.com/office/drawing/2014/main" id="{061EEC17-9278-4D67-AA72-BE3EE0E27FDA}"/>
              </a:ext>
            </a:extLst>
          </p:cNvPr>
          <p:cNvSpPr>
            <a:spLocks noGrp="1"/>
          </p:cNvSpPr>
          <p:nvPr>
            <p:ph idx="1"/>
          </p:nvPr>
        </p:nvSpPr>
        <p:spPr/>
        <p:txBody>
          <a:bodyPr/>
          <a:lstStyle/>
          <a:p>
            <a:r>
              <a:rPr lang="fr-FR" dirty="0"/>
              <a:t>Le langage de la page n’est pas déclaré, Google ne détecte donc pas automatiquement la langue de la page</a:t>
            </a:r>
          </a:p>
        </p:txBody>
      </p:sp>
    </p:spTree>
    <p:extLst>
      <p:ext uri="{BB962C8B-B14F-4D97-AF65-F5344CB8AC3E}">
        <p14:creationId xmlns:p14="http://schemas.microsoft.com/office/powerpoint/2010/main" val="262556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CAA7-021B-4543-A354-751DF7151EF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AFC23AD8-B853-4C15-811B-D5BF366CBA36}"/>
              </a:ext>
            </a:extLst>
          </p:cNvPr>
          <p:cNvSpPr>
            <a:spLocks noGrp="1"/>
          </p:cNvSpPr>
          <p:nvPr>
            <p:ph idx="1"/>
          </p:nvPr>
        </p:nvSpPr>
        <p:spPr/>
        <p:txBody>
          <a:bodyPr/>
          <a:lstStyle/>
          <a:p>
            <a:r>
              <a:rPr lang="fr-FR" dirty="0"/>
              <a:t>Avant améliorations</a:t>
            </a:r>
          </a:p>
          <a:p>
            <a:pPr lvl="1"/>
            <a:r>
              <a:rPr lang="fr-FR" dirty="0" err="1"/>
              <a:t>Starting_web_site</a:t>
            </a:r>
            <a:endParaRPr lang="fr-FR" dirty="0"/>
          </a:p>
          <a:p>
            <a:pPr lvl="2"/>
            <a:r>
              <a:rPr lang="fr-FR" dirty="0"/>
              <a:t>accueil</a:t>
            </a:r>
          </a:p>
        </p:txBody>
      </p:sp>
      <p:pic>
        <p:nvPicPr>
          <p:cNvPr id="5" name="Image 4">
            <a:extLst>
              <a:ext uri="{FF2B5EF4-FFF2-40B4-BE49-F238E27FC236}">
                <a16:creationId xmlns:a16="http://schemas.microsoft.com/office/drawing/2014/main" id="{5C179D49-C2AD-4FB6-BC5F-C4154C33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36" y="1853754"/>
            <a:ext cx="5617597" cy="4668592"/>
          </a:xfrm>
          <a:prstGeom prst="rect">
            <a:avLst/>
          </a:prstGeom>
        </p:spPr>
      </p:pic>
    </p:spTree>
    <p:extLst>
      <p:ext uri="{BB962C8B-B14F-4D97-AF65-F5344CB8AC3E}">
        <p14:creationId xmlns:p14="http://schemas.microsoft.com/office/powerpoint/2010/main" val="84148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3EB2F-A620-4283-AF37-8284E33BE126}"/>
              </a:ext>
            </a:extLst>
          </p:cNvPr>
          <p:cNvSpPr>
            <a:spLocks noGrp="1"/>
          </p:cNvSpPr>
          <p:nvPr>
            <p:ph type="title"/>
          </p:nvPr>
        </p:nvSpPr>
        <p:spPr/>
        <p:txBody>
          <a:bodyPr/>
          <a:lstStyle/>
          <a:p>
            <a:r>
              <a:rPr lang="fr-FR" dirty="0"/>
              <a:t>2-balise &lt;</a:t>
            </a:r>
            <a:r>
              <a:rPr lang="fr-FR" dirty="0" err="1"/>
              <a:t>title</a:t>
            </a:r>
            <a:r>
              <a:rPr lang="fr-FR" dirty="0"/>
              <a:t>&gt;&lt;/</a:t>
            </a:r>
            <a:r>
              <a:rPr lang="fr-FR" dirty="0" err="1"/>
              <a:t>title</a:t>
            </a:r>
            <a:r>
              <a:rPr lang="fr-FR" dirty="0"/>
              <a:t>&gt;</a:t>
            </a:r>
          </a:p>
        </p:txBody>
      </p:sp>
      <p:sp>
        <p:nvSpPr>
          <p:cNvPr id="3" name="Espace réservé du contenu 2">
            <a:extLst>
              <a:ext uri="{FF2B5EF4-FFF2-40B4-BE49-F238E27FC236}">
                <a16:creationId xmlns:a16="http://schemas.microsoft.com/office/drawing/2014/main" id="{490E0A6D-5595-428E-99FF-84C3E85E0E13}"/>
              </a:ext>
            </a:extLst>
          </p:cNvPr>
          <p:cNvSpPr>
            <a:spLocks noGrp="1"/>
          </p:cNvSpPr>
          <p:nvPr>
            <p:ph idx="1"/>
          </p:nvPr>
        </p:nvSpPr>
        <p:spPr/>
        <p:txBody>
          <a:bodyPr/>
          <a:lstStyle/>
          <a:p>
            <a:r>
              <a:rPr lang="fr-FR" dirty="0"/>
              <a:t>La balise </a:t>
            </a:r>
            <a:r>
              <a:rPr lang="fr-FR" dirty="0" err="1"/>
              <a:t>title</a:t>
            </a:r>
            <a:r>
              <a:rPr lang="fr-FR" dirty="0"/>
              <a:t> est l’une des balises les plus importantes pour Google car elle sert à définir le sujet / but principal de la page. Un point n’est pas explicite. Le </a:t>
            </a:r>
            <a:r>
              <a:rPr lang="fr-FR" dirty="0" err="1"/>
              <a:t>title</a:t>
            </a:r>
            <a:r>
              <a:rPr lang="fr-FR" dirty="0"/>
              <a:t> sera d’ailleurs aussi affiché sur les résultats de recherches de Google, il faut donc que les utilisateurs aussi comprennent le but de la page pour cliquer.</a:t>
            </a:r>
          </a:p>
        </p:txBody>
      </p:sp>
    </p:spTree>
    <p:extLst>
      <p:ext uri="{BB962C8B-B14F-4D97-AF65-F5344CB8AC3E}">
        <p14:creationId xmlns:p14="http://schemas.microsoft.com/office/powerpoint/2010/main" val="188930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A7F8F-07F8-43C0-97E2-E65BFEF9F59F}"/>
              </a:ext>
            </a:extLst>
          </p:cNvPr>
          <p:cNvSpPr>
            <a:spLocks noGrp="1"/>
          </p:cNvSpPr>
          <p:nvPr>
            <p:ph type="title"/>
          </p:nvPr>
        </p:nvSpPr>
        <p:spPr/>
        <p:txBody>
          <a:bodyPr/>
          <a:lstStyle/>
          <a:p>
            <a:r>
              <a:rPr lang="fr-FR" dirty="0"/>
              <a:t>3-Textes sous forme d’image</a:t>
            </a:r>
          </a:p>
        </p:txBody>
      </p:sp>
      <p:sp>
        <p:nvSpPr>
          <p:cNvPr id="3" name="Espace réservé du contenu 2">
            <a:extLst>
              <a:ext uri="{FF2B5EF4-FFF2-40B4-BE49-F238E27FC236}">
                <a16:creationId xmlns:a16="http://schemas.microsoft.com/office/drawing/2014/main" id="{992E6C39-BF46-4688-9AD8-6F11465FC4E0}"/>
              </a:ext>
            </a:extLst>
          </p:cNvPr>
          <p:cNvSpPr>
            <a:spLocks noGrp="1"/>
          </p:cNvSpPr>
          <p:nvPr>
            <p:ph idx="1"/>
          </p:nvPr>
        </p:nvSpPr>
        <p:spPr/>
        <p:txBody>
          <a:bodyPr/>
          <a:lstStyle/>
          <a:p>
            <a:r>
              <a:rPr lang="fr-FR" dirty="0"/>
              <a:t>Certaines phrases dans la page sont implémentées sous forme d’image. Ca augmente le temps de chargement de la page car les images sont plus lourdes que le texte brut,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43427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ABBF6-8598-4596-9587-67E9A0B69AB7}"/>
              </a:ext>
            </a:extLst>
          </p:cNvPr>
          <p:cNvSpPr>
            <a:spLocks noGrp="1"/>
          </p:cNvSpPr>
          <p:nvPr>
            <p:ph type="title"/>
          </p:nvPr>
        </p:nvSpPr>
        <p:spPr/>
        <p:txBody>
          <a:bodyPr/>
          <a:lstStyle/>
          <a:p>
            <a:r>
              <a:rPr lang="fr-FR" dirty="0"/>
              <a:t>4-name="description" content=""</a:t>
            </a:r>
          </a:p>
        </p:txBody>
      </p:sp>
      <p:sp>
        <p:nvSpPr>
          <p:cNvPr id="3" name="Espace réservé du contenu 2">
            <a:extLst>
              <a:ext uri="{FF2B5EF4-FFF2-40B4-BE49-F238E27FC236}">
                <a16:creationId xmlns:a16="http://schemas.microsoft.com/office/drawing/2014/main" id="{2818D3C8-A90F-4E57-A8FF-9D638B52D22F}"/>
              </a:ext>
            </a:extLst>
          </p:cNvPr>
          <p:cNvSpPr>
            <a:spLocks noGrp="1"/>
          </p:cNvSpPr>
          <p:nvPr>
            <p:ph idx="1"/>
          </p:nvPr>
        </p:nvSpPr>
        <p:spPr/>
        <p:txBody>
          <a:bodyPr/>
          <a:lstStyle/>
          <a:p>
            <a:r>
              <a:rPr lang="fr-FR" dirty="0"/>
              <a:t>La balise description est presque aussi importante que la balise </a:t>
            </a:r>
            <a:r>
              <a:rPr lang="fr-FR" dirty="0" err="1"/>
              <a:t>title</a:t>
            </a:r>
            <a:r>
              <a:rPr lang="fr-FR" dirty="0"/>
              <a:t>. Les mots clés à l’intérieur aident Google à savoir de quoi parle la page, et c’est aussi ce qui est affiché sous le </a:t>
            </a:r>
            <a:r>
              <a:rPr lang="fr-FR" dirty="0" err="1"/>
              <a:t>title</a:t>
            </a:r>
            <a:r>
              <a:rPr lang="fr-FR" dirty="0"/>
              <a:t> dans les résultats de recherche, c’est donc aussi utile pour vos visiteurs.</a:t>
            </a:r>
          </a:p>
        </p:txBody>
      </p:sp>
    </p:spTree>
    <p:extLst>
      <p:ext uri="{BB962C8B-B14F-4D97-AF65-F5344CB8AC3E}">
        <p14:creationId xmlns:p14="http://schemas.microsoft.com/office/powerpoint/2010/main" val="2442860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402D-725B-4167-84CF-36D5371B96EC}"/>
              </a:ext>
            </a:extLst>
          </p:cNvPr>
          <p:cNvSpPr>
            <a:spLocks noGrp="1"/>
          </p:cNvSpPr>
          <p:nvPr>
            <p:ph type="title"/>
          </p:nvPr>
        </p:nvSpPr>
        <p:spPr/>
        <p:txBody>
          <a:bodyPr/>
          <a:lstStyle/>
          <a:p>
            <a:r>
              <a:rPr lang="fr-FR" dirty="0"/>
              <a:t>5-Pas de balises sémantiques</a:t>
            </a:r>
          </a:p>
        </p:txBody>
      </p:sp>
      <p:sp>
        <p:nvSpPr>
          <p:cNvPr id="3" name="Espace réservé du contenu 2">
            <a:extLst>
              <a:ext uri="{FF2B5EF4-FFF2-40B4-BE49-F238E27FC236}">
                <a16:creationId xmlns:a16="http://schemas.microsoft.com/office/drawing/2014/main" id="{77B67AB7-B559-4099-8262-D9424AF43D58}"/>
              </a:ext>
            </a:extLst>
          </p:cNvPr>
          <p:cNvSpPr>
            <a:spLocks noGrp="1"/>
          </p:cNvSpPr>
          <p:nvPr>
            <p:ph idx="1"/>
          </p:nvPr>
        </p:nvSpPr>
        <p:spPr/>
        <p:txBody>
          <a:bodyPr/>
          <a:lstStyle/>
          <a:p>
            <a:r>
              <a:rPr lang="fr-FR" dirty="0"/>
              <a:t>Les balises sémantiques permettent une meilleure accessibilité des contenus pour les personnes nécessitant des logiciels de lecture de site pour consulter le web.</a:t>
            </a:r>
          </a:p>
        </p:txBody>
      </p:sp>
    </p:spTree>
    <p:extLst>
      <p:ext uri="{BB962C8B-B14F-4D97-AF65-F5344CB8AC3E}">
        <p14:creationId xmlns:p14="http://schemas.microsoft.com/office/powerpoint/2010/main" val="255411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44077-2EF9-4EC8-8AC7-5F2BF9EC611F}"/>
              </a:ext>
            </a:extLst>
          </p:cNvPr>
          <p:cNvSpPr>
            <a:spLocks noGrp="1"/>
          </p:cNvSpPr>
          <p:nvPr>
            <p:ph type="title"/>
          </p:nvPr>
        </p:nvSpPr>
        <p:spPr/>
        <p:txBody>
          <a:bodyPr/>
          <a:lstStyle/>
          <a:p>
            <a:r>
              <a:rPr lang="fr-FR" dirty="0"/>
              <a:t>6-Nom des images pas explicite</a:t>
            </a:r>
          </a:p>
        </p:txBody>
      </p:sp>
      <p:sp>
        <p:nvSpPr>
          <p:cNvPr id="3" name="Espace réservé du contenu 2">
            <a:extLst>
              <a:ext uri="{FF2B5EF4-FFF2-40B4-BE49-F238E27FC236}">
                <a16:creationId xmlns:a16="http://schemas.microsoft.com/office/drawing/2014/main" id="{351189DE-4427-4C60-896A-8E0351FB23DE}"/>
              </a:ext>
            </a:extLst>
          </p:cNvPr>
          <p:cNvSpPr>
            <a:spLocks noGrp="1"/>
          </p:cNvSpPr>
          <p:nvPr>
            <p:ph idx="1"/>
          </p:nvPr>
        </p:nvSpPr>
        <p:spPr/>
        <p:txBody>
          <a:bodyPr/>
          <a:lstStyle/>
          <a:p>
            <a:r>
              <a:rPr lang="fr-FR" dirty="0"/>
              <a:t>Le nom des images n’est pas explicite alors qu’ils jouent un rôle dans le référencement naturel du site car Google saura de quoi il s’agit.</a:t>
            </a:r>
          </a:p>
        </p:txBody>
      </p:sp>
    </p:spTree>
    <p:extLst>
      <p:ext uri="{BB962C8B-B14F-4D97-AF65-F5344CB8AC3E}">
        <p14:creationId xmlns:p14="http://schemas.microsoft.com/office/powerpoint/2010/main" val="15844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6563D-5AAA-4444-AA4B-99CA74C1A647}"/>
              </a:ext>
            </a:extLst>
          </p:cNvPr>
          <p:cNvSpPr>
            <a:spLocks noGrp="1"/>
          </p:cNvSpPr>
          <p:nvPr>
            <p:ph type="title"/>
          </p:nvPr>
        </p:nvSpPr>
        <p:spPr/>
        <p:txBody>
          <a:bodyPr/>
          <a:lstStyle/>
          <a:p>
            <a:r>
              <a:rPr lang="fr-FR" dirty="0"/>
              <a:t>7-&lt;</a:t>
            </a:r>
            <a:r>
              <a:rPr lang="fr-FR" dirty="0" err="1"/>
              <a:t>meta</a:t>
            </a:r>
            <a:r>
              <a:rPr lang="fr-FR" dirty="0"/>
              <a:t> </a:t>
            </a:r>
            <a:r>
              <a:rPr lang="fr-FR" dirty="0" err="1"/>
              <a:t>name</a:t>
            </a:r>
            <a:r>
              <a:rPr lang="fr-FR" dirty="0"/>
              <a:t>="keywords" content="[...]"&gt;</a:t>
            </a:r>
          </a:p>
        </p:txBody>
      </p:sp>
      <p:sp>
        <p:nvSpPr>
          <p:cNvPr id="3" name="Espace réservé du contenu 2">
            <a:extLst>
              <a:ext uri="{FF2B5EF4-FFF2-40B4-BE49-F238E27FC236}">
                <a16:creationId xmlns:a16="http://schemas.microsoft.com/office/drawing/2014/main" id="{087799E5-AA99-4EB5-8A44-D8E0C1F5AC27}"/>
              </a:ext>
            </a:extLst>
          </p:cNvPr>
          <p:cNvSpPr>
            <a:spLocks noGrp="1"/>
          </p:cNvSpPr>
          <p:nvPr>
            <p:ph idx="1"/>
          </p:nvPr>
        </p:nvSpPr>
        <p:spPr/>
        <p:txBody>
          <a:bodyPr/>
          <a:lstStyle/>
          <a:p>
            <a:r>
              <a:rPr lang="fr-FR" dirty="0"/>
              <a:t>La balise Keywords est dépréciée aujourd’hui. Au mieux elle n’est pas prise en compte, au pire cela peut-être sanctionné si il y a trop de mots clés dans la balise.</a:t>
            </a:r>
          </a:p>
        </p:txBody>
      </p:sp>
    </p:spTree>
    <p:extLst>
      <p:ext uri="{BB962C8B-B14F-4D97-AF65-F5344CB8AC3E}">
        <p14:creationId xmlns:p14="http://schemas.microsoft.com/office/powerpoint/2010/main" val="3584817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9F299-88A2-464C-B7BE-0D78EBBAC5A1}"/>
              </a:ext>
            </a:extLst>
          </p:cNvPr>
          <p:cNvSpPr>
            <a:spLocks noGrp="1"/>
          </p:cNvSpPr>
          <p:nvPr>
            <p:ph type="title"/>
          </p:nvPr>
        </p:nvSpPr>
        <p:spPr/>
        <p:txBody>
          <a:bodyPr/>
          <a:lstStyle/>
          <a:p>
            <a:r>
              <a:rPr lang="fr-FR" dirty="0"/>
              <a:t>8-Le nom de la page de contact</a:t>
            </a:r>
          </a:p>
        </p:txBody>
      </p:sp>
      <p:sp>
        <p:nvSpPr>
          <p:cNvPr id="3" name="Espace réservé du contenu 2">
            <a:extLst>
              <a:ext uri="{FF2B5EF4-FFF2-40B4-BE49-F238E27FC236}">
                <a16:creationId xmlns:a16="http://schemas.microsoft.com/office/drawing/2014/main" id="{ED69E767-A1CB-4D6C-A315-C8D7249555CE}"/>
              </a:ext>
            </a:extLst>
          </p:cNvPr>
          <p:cNvSpPr>
            <a:spLocks noGrp="1"/>
          </p:cNvSpPr>
          <p:nvPr>
            <p:ph idx="1"/>
          </p:nvPr>
        </p:nvSpPr>
        <p:spPr/>
        <p:txBody>
          <a:bodyPr/>
          <a:lstStyle/>
          <a:p>
            <a:r>
              <a:rPr lang="fr-FR" dirty="0"/>
              <a:t>Le nom de la page de contact est « page2 ». Ce n’est pas explicite ni pour Google ni pour les visiteurs.</a:t>
            </a:r>
          </a:p>
          <a:p>
            <a:r>
              <a:rPr lang="fr-FR" dirty="0"/>
              <a:t>Elle a été remplacée par:  « contact »</a:t>
            </a:r>
          </a:p>
        </p:txBody>
      </p:sp>
    </p:spTree>
    <p:extLst>
      <p:ext uri="{BB962C8B-B14F-4D97-AF65-F5344CB8AC3E}">
        <p14:creationId xmlns:p14="http://schemas.microsoft.com/office/powerpoint/2010/main" val="194901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415BB-62D8-4B37-AEFE-96476F58EE1F}"/>
              </a:ext>
            </a:extLst>
          </p:cNvPr>
          <p:cNvSpPr>
            <a:spLocks noGrp="1"/>
          </p:cNvSpPr>
          <p:nvPr>
            <p:ph type="title"/>
          </p:nvPr>
        </p:nvSpPr>
        <p:spPr/>
        <p:txBody>
          <a:bodyPr/>
          <a:lstStyle/>
          <a:p>
            <a:r>
              <a:rPr lang="fr-FR" dirty="0"/>
              <a:t>9-Technique </a:t>
            </a:r>
            <a:r>
              <a:rPr lang="fr-FR" dirty="0" err="1"/>
              <a:t>blackhat</a:t>
            </a:r>
            <a:r>
              <a:rPr lang="fr-FR" dirty="0"/>
              <a:t> : mots clés en petit sur fond blanc</a:t>
            </a:r>
          </a:p>
        </p:txBody>
      </p:sp>
      <p:sp>
        <p:nvSpPr>
          <p:cNvPr id="3" name="Espace réservé du contenu 2">
            <a:extLst>
              <a:ext uri="{FF2B5EF4-FFF2-40B4-BE49-F238E27FC236}">
                <a16:creationId xmlns:a16="http://schemas.microsoft.com/office/drawing/2014/main" id="{FF95F175-EDEE-4D94-9FD8-CC1C1D10F19F}"/>
              </a:ext>
            </a:extLst>
          </p:cNvPr>
          <p:cNvSpPr>
            <a:spLocks noGrp="1"/>
          </p:cNvSpPr>
          <p:nvPr>
            <p:ph idx="1"/>
          </p:nvPr>
        </p:nvSpPr>
        <p:spPr/>
        <p:txBody>
          <a:bodyPr/>
          <a:lstStyle/>
          <a:p>
            <a:r>
              <a:rPr lang="fr-FR" dirty="0"/>
              <a:t>La div avec la classe « keywords » contient une succession de mots clés sans contexte, il s’agit d’une technique malicieuse pour booster artificiellement son référencement mais Google peut détecter les plus grossières dont celle-ci. En plus de rien rapporter, Google attribuera un malus à votre page qu’il sera difficile à faire enlever.</a:t>
            </a:r>
          </a:p>
        </p:txBody>
      </p:sp>
    </p:spTree>
    <p:extLst>
      <p:ext uri="{BB962C8B-B14F-4D97-AF65-F5344CB8AC3E}">
        <p14:creationId xmlns:p14="http://schemas.microsoft.com/office/powerpoint/2010/main" val="103221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0E362-A1C5-47B9-826D-135F2E9F6ADF}"/>
              </a:ext>
            </a:extLst>
          </p:cNvPr>
          <p:cNvSpPr>
            <a:spLocks noGrp="1"/>
          </p:cNvSpPr>
          <p:nvPr>
            <p:ph type="title"/>
          </p:nvPr>
        </p:nvSpPr>
        <p:spPr/>
        <p:txBody>
          <a:bodyPr/>
          <a:lstStyle/>
          <a:p>
            <a:r>
              <a:rPr lang="fr-FR" dirty="0"/>
              <a:t>10-Les balises alt sont parfois absentes ou alors mal complétées</a:t>
            </a:r>
          </a:p>
        </p:txBody>
      </p:sp>
      <p:sp>
        <p:nvSpPr>
          <p:cNvPr id="3" name="Espace réservé du contenu 2">
            <a:extLst>
              <a:ext uri="{FF2B5EF4-FFF2-40B4-BE49-F238E27FC236}">
                <a16:creationId xmlns:a16="http://schemas.microsoft.com/office/drawing/2014/main" id="{8E0C9BBE-66F0-4918-A3BE-B34F679FD4A4}"/>
              </a:ext>
            </a:extLst>
          </p:cNvPr>
          <p:cNvSpPr>
            <a:spLocks noGrp="1"/>
          </p:cNvSpPr>
          <p:nvPr>
            <p:ph idx="1"/>
          </p:nvPr>
        </p:nvSpPr>
        <p:spPr/>
        <p:txBody>
          <a:bodyPr/>
          <a:lstStyle/>
          <a:p>
            <a:r>
              <a:rPr lang="fr-FR" dirty="0"/>
              <a:t>La balises Alt est quelque fois absente, mais quand elle est présente il n’y a qu’une succession de mots-clés non pertinents, comme « Paris » alors que vous êtes à Lyon. La balises alt est utile pour les malvoyants mais aussi un peu pour le référencement car ça permet à Google de connaître le contenu de l’image.</a:t>
            </a:r>
          </a:p>
        </p:txBody>
      </p:sp>
    </p:spTree>
    <p:extLst>
      <p:ext uri="{BB962C8B-B14F-4D97-AF65-F5344CB8AC3E}">
        <p14:creationId xmlns:p14="http://schemas.microsoft.com/office/powerpoint/2010/main" val="190964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E09AD-C49D-44BE-8E24-61A7DA292FCC}"/>
              </a:ext>
            </a:extLst>
          </p:cNvPr>
          <p:cNvSpPr>
            <a:spLocks noGrp="1"/>
          </p:cNvSpPr>
          <p:nvPr>
            <p:ph type="title"/>
          </p:nvPr>
        </p:nvSpPr>
        <p:spPr/>
        <p:txBody>
          <a:bodyPr/>
          <a:lstStyle/>
          <a:p>
            <a:pPr algn="ctr"/>
            <a:r>
              <a:rPr lang="fr-FR" dirty="0"/>
              <a:t>Fin de la présentation</a:t>
            </a:r>
          </a:p>
        </p:txBody>
      </p:sp>
    </p:spTree>
    <p:extLst>
      <p:ext uri="{BB962C8B-B14F-4D97-AF65-F5344CB8AC3E}">
        <p14:creationId xmlns:p14="http://schemas.microsoft.com/office/powerpoint/2010/main" val="391437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B156F-E29D-4F05-9ED8-A7E2BC30450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EEA7C9F5-7153-4B9A-A939-8CB5D83DB0E1}"/>
              </a:ext>
            </a:extLst>
          </p:cNvPr>
          <p:cNvSpPr>
            <a:spLocks noGrp="1"/>
          </p:cNvSpPr>
          <p:nvPr>
            <p:ph idx="1"/>
          </p:nvPr>
        </p:nvSpPr>
        <p:spPr/>
        <p:txBody>
          <a:bodyPr/>
          <a:lstStyle/>
          <a:p>
            <a:pPr lvl="1"/>
            <a:r>
              <a:rPr lang="fr-FR" dirty="0"/>
              <a:t>Après amélioration</a:t>
            </a:r>
          </a:p>
          <a:p>
            <a:pPr lvl="2"/>
            <a:r>
              <a:rPr lang="fr-FR" dirty="0"/>
              <a:t>Version_modifiée</a:t>
            </a:r>
          </a:p>
          <a:p>
            <a:pPr lvl="3"/>
            <a:r>
              <a:rPr lang="fr-FR" dirty="0" err="1"/>
              <a:t>Page_accueil</a:t>
            </a:r>
            <a:endParaRPr lang="fr-FR" dirty="0"/>
          </a:p>
          <a:p>
            <a:pPr lvl="2"/>
            <a:endParaRPr lang="fr-FR" dirty="0"/>
          </a:p>
        </p:txBody>
      </p:sp>
      <p:pic>
        <p:nvPicPr>
          <p:cNvPr id="5" name="Image 4">
            <a:extLst>
              <a:ext uri="{FF2B5EF4-FFF2-40B4-BE49-F238E27FC236}">
                <a16:creationId xmlns:a16="http://schemas.microsoft.com/office/drawing/2014/main" id="{C918839C-C80A-44BC-B4D7-B9ABBB014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031" y="1853754"/>
            <a:ext cx="5871004" cy="4842268"/>
          </a:xfrm>
          <a:prstGeom prst="rect">
            <a:avLst/>
          </a:prstGeom>
        </p:spPr>
      </p:pic>
    </p:spTree>
    <p:extLst>
      <p:ext uri="{BB962C8B-B14F-4D97-AF65-F5344CB8AC3E}">
        <p14:creationId xmlns:p14="http://schemas.microsoft.com/office/powerpoint/2010/main" val="335291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5CCBF-8866-4117-AF33-2FCED0275905}"/>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9C4A8B8C-B568-4C79-A0F0-6AACCFF30F73}"/>
              </a:ext>
            </a:extLst>
          </p:cNvPr>
          <p:cNvSpPr>
            <a:spLocks noGrp="1"/>
          </p:cNvSpPr>
          <p:nvPr>
            <p:ph idx="1"/>
          </p:nvPr>
        </p:nvSpPr>
        <p:spPr/>
        <p:txBody>
          <a:bodyPr/>
          <a:lstStyle/>
          <a:p>
            <a:r>
              <a:rPr lang="fr-FR" dirty="0"/>
              <a:t>Avant améliorations</a:t>
            </a:r>
          </a:p>
          <a:p>
            <a:pPr lvl="1"/>
            <a:r>
              <a:rPr lang="fr-FR" dirty="0" err="1"/>
              <a:t>Starting_web_site</a:t>
            </a:r>
            <a:endParaRPr lang="fr-FR" dirty="0"/>
          </a:p>
          <a:p>
            <a:pPr lvl="2"/>
            <a:r>
              <a:rPr lang="fr-FR" dirty="0"/>
              <a:t>Page_2</a:t>
            </a:r>
          </a:p>
          <a:p>
            <a:endParaRPr lang="fr-FR" dirty="0"/>
          </a:p>
        </p:txBody>
      </p:sp>
      <p:pic>
        <p:nvPicPr>
          <p:cNvPr id="5" name="Image 4">
            <a:extLst>
              <a:ext uri="{FF2B5EF4-FFF2-40B4-BE49-F238E27FC236}">
                <a16:creationId xmlns:a16="http://schemas.microsoft.com/office/drawing/2014/main" id="{B06C0C9D-7D86-4E44-A850-CED6B920B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112" y="1853754"/>
            <a:ext cx="4874629" cy="4485539"/>
          </a:xfrm>
          <a:prstGeom prst="rect">
            <a:avLst/>
          </a:prstGeom>
        </p:spPr>
      </p:pic>
    </p:spTree>
    <p:extLst>
      <p:ext uri="{BB962C8B-B14F-4D97-AF65-F5344CB8AC3E}">
        <p14:creationId xmlns:p14="http://schemas.microsoft.com/office/powerpoint/2010/main" val="36678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D212-D7F2-4D62-B575-E82F6465D12E}"/>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4E70FEB9-60A2-43C1-9B8C-6C1A9328CBD9}"/>
              </a:ext>
            </a:extLst>
          </p:cNvPr>
          <p:cNvSpPr>
            <a:spLocks noGrp="1"/>
          </p:cNvSpPr>
          <p:nvPr>
            <p:ph idx="1"/>
          </p:nvPr>
        </p:nvSpPr>
        <p:spPr/>
        <p:txBody>
          <a:bodyPr/>
          <a:lstStyle/>
          <a:p>
            <a:r>
              <a:rPr lang="fr-FR" dirty="0"/>
              <a:t>Après amélioration</a:t>
            </a:r>
          </a:p>
          <a:p>
            <a:pPr lvl="1"/>
            <a:r>
              <a:rPr lang="fr-FR" dirty="0"/>
              <a:t>Version_modifiée</a:t>
            </a:r>
          </a:p>
          <a:p>
            <a:pPr lvl="2"/>
            <a:r>
              <a:rPr lang="fr-FR" dirty="0" err="1"/>
              <a:t>Page_contact</a:t>
            </a:r>
            <a:endParaRPr lang="fr-FR" dirty="0"/>
          </a:p>
          <a:p>
            <a:pPr lvl="1"/>
            <a:endParaRPr lang="fr-FR" dirty="0"/>
          </a:p>
        </p:txBody>
      </p:sp>
      <p:pic>
        <p:nvPicPr>
          <p:cNvPr id="5" name="Image 4">
            <a:extLst>
              <a:ext uri="{FF2B5EF4-FFF2-40B4-BE49-F238E27FC236}">
                <a16:creationId xmlns:a16="http://schemas.microsoft.com/office/drawing/2014/main" id="{7CA50045-0640-4E22-8070-F67BD98F4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32" y="1853754"/>
            <a:ext cx="5694310" cy="4800700"/>
          </a:xfrm>
          <a:prstGeom prst="rect">
            <a:avLst/>
          </a:prstGeom>
        </p:spPr>
      </p:pic>
    </p:spTree>
    <p:extLst>
      <p:ext uri="{BB962C8B-B14F-4D97-AF65-F5344CB8AC3E}">
        <p14:creationId xmlns:p14="http://schemas.microsoft.com/office/powerpoint/2010/main" val="57823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DC681-6F72-40FF-A9BC-DF70059B0A90}"/>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AE751C30-1633-4F4A-9B95-3ACE3F5F2417}"/>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Version_desktop</a:t>
            </a:r>
            <a:endParaRPr lang="fr-FR" dirty="0"/>
          </a:p>
          <a:p>
            <a:pPr lvl="3"/>
            <a:r>
              <a:rPr lang="fr-FR" dirty="0"/>
              <a:t>accueil</a:t>
            </a:r>
          </a:p>
          <a:p>
            <a:endParaRPr lang="fr-FR" dirty="0"/>
          </a:p>
        </p:txBody>
      </p:sp>
      <p:pic>
        <p:nvPicPr>
          <p:cNvPr id="5" name="Image 4">
            <a:extLst>
              <a:ext uri="{FF2B5EF4-FFF2-40B4-BE49-F238E27FC236}">
                <a16:creationId xmlns:a16="http://schemas.microsoft.com/office/drawing/2014/main" id="{300EFF83-965E-4043-A3C9-F52DA0CBF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582" y="2015731"/>
            <a:ext cx="5482149" cy="4663335"/>
          </a:xfrm>
          <a:prstGeom prst="rect">
            <a:avLst/>
          </a:prstGeom>
        </p:spPr>
      </p:pic>
    </p:spTree>
    <p:extLst>
      <p:ext uri="{BB962C8B-B14F-4D97-AF65-F5344CB8AC3E}">
        <p14:creationId xmlns:p14="http://schemas.microsoft.com/office/powerpoint/2010/main" val="428083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76953-0DEA-4111-A9F5-A2BD6207442F}"/>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B0A3C75A-2E5F-4D75-8EA5-28D65874B413}"/>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Version_desktop</a:t>
            </a:r>
            <a:endParaRPr lang="fr-FR" dirty="0"/>
          </a:p>
          <a:p>
            <a:pPr lvl="3"/>
            <a:r>
              <a:rPr lang="fr-FR" dirty="0" err="1"/>
              <a:t>Page_accueil</a:t>
            </a:r>
            <a:endParaRPr lang="fr-FR" dirty="0"/>
          </a:p>
        </p:txBody>
      </p:sp>
      <p:pic>
        <p:nvPicPr>
          <p:cNvPr id="7" name="Image 6">
            <a:extLst>
              <a:ext uri="{FF2B5EF4-FFF2-40B4-BE49-F238E27FC236}">
                <a16:creationId xmlns:a16="http://schemas.microsoft.com/office/drawing/2014/main" id="{B5E62228-E476-49FD-8598-2726D6F7A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68" y="1853754"/>
            <a:ext cx="7240544" cy="4315488"/>
          </a:xfrm>
          <a:prstGeom prst="rect">
            <a:avLst/>
          </a:prstGeom>
        </p:spPr>
      </p:pic>
    </p:spTree>
    <p:extLst>
      <p:ext uri="{BB962C8B-B14F-4D97-AF65-F5344CB8AC3E}">
        <p14:creationId xmlns:p14="http://schemas.microsoft.com/office/powerpoint/2010/main" val="120935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6600D-F9DD-408B-A643-D1ED4B968A2B}"/>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7DC792C7-DFAC-4283-9D37-A5E26AAA6C7C}"/>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Version_desktop</a:t>
            </a:r>
            <a:endParaRPr lang="fr-FR" dirty="0"/>
          </a:p>
          <a:p>
            <a:pPr lvl="3"/>
            <a:r>
              <a:rPr lang="fr-FR" dirty="0"/>
              <a:t>Page_2</a:t>
            </a:r>
          </a:p>
          <a:p>
            <a:pPr lvl="2"/>
            <a:endParaRPr lang="fr-FR" dirty="0"/>
          </a:p>
          <a:p>
            <a:pPr lvl="1"/>
            <a:endParaRPr lang="fr-FR" dirty="0"/>
          </a:p>
        </p:txBody>
      </p:sp>
      <p:pic>
        <p:nvPicPr>
          <p:cNvPr id="5" name="Image 4">
            <a:extLst>
              <a:ext uri="{FF2B5EF4-FFF2-40B4-BE49-F238E27FC236}">
                <a16:creationId xmlns:a16="http://schemas.microsoft.com/office/drawing/2014/main" id="{B817786B-DB19-4D42-B2F3-16380E7B0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667" y="1931287"/>
            <a:ext cx="6097434" cy="4482391"/>
          </a:xfrm>
          <a:prstGeom prst="rect">
            <a:avLst/>
          </a:prstGeom>
        </p:spPr>
      </p:pic>
    </p:spTree>
    <p:extLst>
      <p:ext uri="{BB962C8B-B14F-4D97-AF65-F5344CB8AC3E}">
        <p14:creationId xmlns:p14="http://schemas.microsoft.com/office/powerpoint/2010/main" val="205106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23205-7BB7-41B6-A170-4F171D49AF0E}"/>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0C13AC41-01BD-463B-BDA7-3796BB0FEA52}"/>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Version_desktop</a:t>
            </a:r>
            <a:endParaRPr lang="fr-FR" dirty="0"/>
          </a:p>
          <a:p>
            <a:pPr lvl="3"/>
            <a:r>
              <a:rPr lang="fr-FR" dirty="0" err="1"/>
              <a:t>Page_contact</a:t>
            </a:r>
            <a:endParaRPr lang="fr-FR" dirty="0"/>
          </a:p>
          <a:p>
            <a:pPr lvl="2"/>
            <a:endParaRPr lang="fr-FR" dirty="0"/>
          </a:p>
          <a:p>
            <a:pPr lvl="1"/>
            <a:endParaRPr lang="fr-FR" dirty="0"/>
          </a:p>
        </p:txBody>
      </p:sp>
      <p:pic>
        <p:nvPicPr>
          <p:cNvPr id="5" name="Image 4">
            <a:extLst>
              <a:ext uri="{FF2B5EF4-FFF2-40B4-BE49-F238E27FC236}">
                <a16:creationId xmlns:a16="http://schemas.microsoft.com/office/drawing/2014/main" id="{3BDB9CC1-C272-46DE-9431-284310F98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96" y="2015732"/>
            <a:ext cx="7700772" cy="4140369"/>
          </a:xfrm>
          <a:prstGeom prst="rect">
            <a:avLst/>
          </a:prstGeom>
        </p:spPr>
      </p:pic>
    </p:spTree>
    <p:extLst>
      <p:ext uri="{BB962C8B-B14F-4D97-AF65-F5344CB8AC3E}">
        <p14:creationId xmlns:p14="http://schemas.microsoft.com/office/powerpoint/2010/main" val="3297836897"/>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190</TotalTime>
  <Words>824</Words>
  <Application>Microsoft Office PowerPoint</Application>
  <PresentationFormat>Grand écran</PresentationFormat>
  <Paragraphs>98</Paragraphs>
  <Slides>29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DejaVu Serif</vt:lpstr>
      <vt:lpstr>Gill Sans MT</vt:lpstr>
      <vt:lpstr>Galerie</vt:lpstr>
      <vt:lpstr>Présentation du projet 4  </vt:lpstr>
      <vt:lpstr>Mesure de performance sur lighthouse</vt:lpstr>
      <vt:lpstr>Mesure de performance sur lighthouse</vt:lpstr>
      <vt:lpstr>Mesure de performance sur lighthouse</vt:lpstr>
      <vt:lpstr>Mesure de performance sur lighthouse</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wave</vt:lpstr>
      <vt:lpstr>Mesure de performance sur wave</vt:lpstr>
      <vt:lpstr>Mesure de performance sur wave</vt:lpstr>
      <vt:lpstr>Mesure de performance sur wave</vt:lpstr>
      <vt:lpstr>Liste des dix améliorations apportées</vt:lpstr>
      <vt:lpstr>1-lang= « default »</vt:lpstr>
      <vt:lpstr>2-balise &lt;title&gt;&lt;/title&gt;</vt:lpstr>
      <vt:lpstr>3-Textes sous forme d’image</vt:lpstr>
      <vt:lpstr>4-name="description" content=""</vt:lpstr>
      <vt:lpstr>5-Pas de balises sémantiques</vt:lpstr>
      <vt:lpstr>6-Nom des images pas explicite</vt:lpstr>
      <vt:lpstr>7-&lt;meta name="keywords" content="[...]"&gt;</vt:lpstr>
      <vt:lpstr>8-Le nom de la page de contact</vt:lpstr>
      <vt:lpstr>9-Technique blackhat : mots clés en petit sur fond blanc</vt:lpstr>
      <vt:lpstr>10-Les balises alt sont parfois absentes ou alors mal complétées</vt:lpstr>
      <vt:lpstr>Fin de la présentation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4  </dc:title>
  <dc:creator>said ouazir</dc:creator>
  <cp:lastModifiedBy>said ouazir</cp:lastModifiedBy>
  <cp:revision>4</cp:revision>
  <dcterms:created xsi:type="dcterms:W3CDTF">2022-01-31T12:17:53Z</dcterms:created>
  <dcterms:modified xsi:type="dcterms:W3CDTF">2022-02-07T09:19:03Z</dcterms:modified>
</cp:coreProperties>
</file>