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B06F76C-9E2A-4FD2-8431-54A774AF261B}" type="datetimeFigureOut">
              <a:rPr lang="fr-FR" smtClean="0"/>
              <a:t>31/01/2022</a:t>
            </a:fld>
            <a:endParaRPr lang="fr-FR"/>
          </a:p>
        </p:txBody>
      </p:sp>
      <p:sp>
        <p:nvSpPr>
          <p:cNvPr id="5" name="Footer Placeholder 4"/>
          <p:cNvSpPr>
            <a:spLocks noGrp="1"/>
          </p:cNvSpPr>
          <p:nvPr>
            <p:ph type="ftr" sz="quarter" idx="11"/>
          </p:nvPr>
        </p:nvSpPr>
        <p:spPr>
          <a:xfrm>
            <a:off x="2416500" y="329307"/>
            <a:ext cx="4973915" cy="309201"/>
          </a:xfrm>
        </p:spPr>
        <p:txBody>
          <a:bodyPr/>
          <a:lstStyle/>
          <a:p>
            <a:endParaRPr lang="fr-FR"/>
          </a:p>
        </p:txBody>
      </p:sp>
      <p:sp>
        <p:nvSpPr>
          <p:cNvPr id="6" name="Slide Number Placeholder 5"/>
          <p:cNvSpPr>
            <a:spLocks noGrp="1"/>
          </p:cNvSpPr>
          <p:nvPr>
            <p:ph type="sldNum" sz="quarter" idx="12"/>
          </p:nvPr>
        </p:nvSpPr>
        <p:spPr>
          <a:xfrm>
            <a:off x="1437664" y="798973"/>
            <a:ext cx="811019" cy="503578"/>
          </a:xfrm>
        </p:spPr>
        <p:txBody>
          <a:bodyPr/>
          <a:lstStyle/>
          <a:p>
            <a:fld id="{787E319A-7AE1-47F1-BE69-49625BA3D88D}" type="slidenum">
              <a:rPr lang="fr-FR" smtClean="0"/>
              <a:t>‹N°›</a:t>
            </a:fld>
            <a:endParaRPr lang="fr-F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938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B06F76C-9E2A-4FD2-8431-54A774AF261B}" type="datetimeFigureOut">
              <a:rPr lang="fr-FR" smtClean="0"/>
              <a:t>31/01/2022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87E319A-7AE1-47F1-BE69-49625BA3D88D}" type="slidenum">
              <a:rPr lang="fr-FR" smtClean="0"/>
              <a:t>‹N°›</a:t>
            </a:fld>
            <a:endParaRPr lang="fr-F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374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B06F76C-9E2A-4FD2-8431-54A774AF261B}" type="datetimeFigureOut">
              <a:rPr lang="fr-FR" smtClean="0"/>
              <a:t>31/01/2022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87E319A-7AE1-47F1-BE69-49625BA3D88D}" type="slidenum">
              <a:rPr lang="fr-FR" smtClean="0"/>
              <a:t>‹N°›</a:t>
            </a:fld>
            <a:endParaRPr lang="fr-F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2988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B06F76C-9E2A-4FD2-8431-54A774AF261B}" type="datetimeFigureOut">
              <a:rPr lang="fr-FR" smtClean="0"/>
              <a:t>31/01/2022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87E319A-7AE1-47F1-BE69-49625BA3D88D}" type="slidenum">
              <a:rPr lang="fr-FR" smtClean="0"/>
              <a:t>‹N°›</a:t>
            </a:fld>
            <a:endParaRPr lang="fr-F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6567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B06F76C-9E2A-4FD2-8431-54A774AF261B}" type="datetimeFigureOut">
              <a:rPr lang="fr-FR" smtClean="0"/>
              <a:t>31/01/2022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87E319A-7AE1-47F1-BE69-49625BA3D88D}" type="slidenum">
              <a:rPr lang="fr-FR" smtClean="0"/>
              <a:t>‹N°›</a:t>
            </a:fld>
            <a:endParaRPr lang="fr-F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0157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B06F76C-9E2A-4FD2-8431-54A774AF261B}" type="datetimeFigureOut">
              <a:rPr lang="fr-FR" smtClean="0"/>
              <a:t>31/01/2022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87E319A-7AE1-47F1-BE69-49625BA3D88D}" type="slidenum">
              <a:rPr lang="fr-FR" smtClean="0"/>
              <a:t>‹N°›</a:t>
            </a:fld>
            <a:endParaRPr lang="fr-F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92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B06F76C-9E2A-4FD2-8431-54A774AF261B}" type="datetimeFigureOut">
              <a:rPr lang="fr-FR" smtClean="0"/>
              <a:t>31/01/2022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87E319A-7AE1-47F1-BE69-49625BA3D88D}" type="slidenum">
              <a:rPr lang="fr-FR" smtClean="0"/>
              <a:t>‹N°›</a:t>
            </a:fld>
            <a:endParaRPr lang="fr-F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56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B06F76C-9E2A-4FD2-8431-54A774AF261B}" type="datetimeFigureOut">
              <a:rPr lang="fr-FR" smtClean="0"/>
              <a:t>31/01/2022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87E319A-7AE1-47F1-BE69-49625BA3D88D}" type="slidenum">
              <a:rPr lang="fr-FR" smtClean="0"/>
              <a:t>‹N°›</a:t>
            </a:fld>
            <a:endParaRPr lang="fr-F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4003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06F76C-9E2A-4FD2-8431-54A774AF261B}" type="datetimeFigureOut">
              <a:rPr lang="fr-FR" smtClean="0"/>
              <a:t>31/01/2022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87E319A-7AE1-47F1-BE69-49625BA3D88D}" type="slidenum">
              <a:rPr lang="fr-FR" smtClean="0"/>
              <a:t>‹N°›</a:t>
            </a:fld>
            <a:endParaRPr lang="fr-FR"/>
          </a:p>
        </p:txBody>
      </p:sp>
    </p:spTree>
    <p:extLst>
      <p:ext uri="{BB962C8B-B14F-4D97-AF65-F5344CB8AC3E}">
        <p14:creationId xmlns:p14="http://schemas.microsoft.com/office/powerpoint/2010/main" val="4011743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B06F76C-9E2A-4FD2-8431-54A774AF261B}" type="datetimeFigureOut">
              <a:rPr lang="fr-FR" smtClean="0"/>
              <a:t>31/01/2022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87E319A-7AE1-47F1-BE69-49625BA3D88D}" type="slidenum">
              <a:rPr lang="fr-FR" smtClean="0"/>
              <a:t>‹N°›</a:t>
            </a:fld>
            <a:endParaRPr lang="fr-F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1322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B06F76C-9E2A-4FD2-8431-54A774AF261B}" type="datetimeFigureOut">
              <a:rPr lang="fr-FR" smtClean="0"/>
              <a:t>31/01/2022</a:t>
            </a:fld>
            <a:endParaRPr lang="fr-FR"/>
          </a:p>
        </p:txBody>
      </p:sp>
      <p:sp>
        <p:nvSpPr>
          <p:cNvPr id="6" name="Footer Placeholder 5"/>
          <p:cNvSpPr>
            <a:spLocks noGrp="1"/>
          </p:cNvSpPr>
          <p:nvPr>
            <p:ph type="ftr" sz="quarter" idx="11"/>
          </p:nvPr>
        </p:nvSpPr>
        <p:spPr>
          <a:xfrm>
            <a:off x="1447382" y="318640"/>
            <a:ext cx="5541004" cy="320931"/>
          </a:xfrm>
        </p:spPr>
        <p:txBody>
          <a:bodyPr/>
          <a:lstStyle/>
          <a:p>
            <a:endParaRPr lang="fr-FR"/>
          </a:p>
        </p:txBody>
      </p:sp>
      <p:sp>
        <p:nvSpPr>
          <p:cNvPr id="7" name="Slide Number Placeholder 6"/>
          <p:cNvSpPr>
            <a:spLocks noGrp="1"/>
          </p:cNvSpPr>
          <p:nvPr>
            <p:ph type="sldNum" sz="quarter" idx="12"/>
          </p:nvPr>
        </p:nvSpPr>
        <p:spPr/>
        <p:txBody>
          <a:bodyPr/>
          <a:lstStyle/>
          <a:p>
            <a:fld id="{787E319A-7AE1-47F1-BE69-49625BA3D88D}" type="slidenum">
              <a:rPr lang="fr-FR" smtClean="0"/>
              <a:t>‹N°›</a:t>
            </a:fld>
            <a:endParaRPr lang="fr-F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7190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B06F76C-9E2A-4FD2-8431-54A774AF261B}" type="datetimeFigureOut">
              <a:rPr lang="fr-FR" smtClean="0"/>
              <a:t>31/01/2022</a:t>
            </a:fld>
            <a:endParaRPr lang="fr-F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87E319A-7AE1-47F1-BE69-49625BA3D88D}" type="slidenum">
              <a:rPr lang="fr-FR" smtClean="0"/>
              <a:t>‹N°›</a:t>
            </a:fld>
            <a:endParaRPr lang="fr-F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914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FF7571-4802-4FDE-BB56-F38B63FBF417}"/>
              </a:ext>
            </a:extLst>
          </p:cNvPr>
          <p:cNvSpPr>
            <a:spLocks noGrp="1"/>
          </p:cNvSpPr>
          <p:nvPr>
            <p:ph type="ctrTitle"/>
          </p:nvPr>
        </p:nvSpPr>
        <p:spPr>
          <a:xfrm>
            <a:off x="2233425" y="887569"/>
            <a:ext cx="9005782" cy="2541431"/>
          </a:xfrm>
        </p:spPr>
        <p:txBody>
          <a:bodyPr>
            <a:normAutofit/>
          </a:bodyPr>
          <a:lstStyle/>
          <a:p>
            <a:pPr algn="just"/>
            <a:r>
              <a:rPr lang="fr-FR" sz="4400" dirty="0">
                <a:latin typeface="DejaVu Serif" panose="02060603050605020204" pitchFamily="18" charset="0"/>
                <a:ea typeface="DejaVu Serif" panose="02060603050605020204" pitchFamily="18" charset="0"/>
                <a:cs typeface="DejaVu Serif" panose="02060603050605020204" pitchFamily="18" charset="0"/>
              </a:rPr>
              <a:t>Présentation du projet 4</a:t>
            </a:r>
            <a:br>
              <a:rPr lang="fr-FR" sz="4400" dirty="0">
                <a:latin typeface="DejaVu Serif" panose="02060603050605020204" pitchFamily="18" charset="0"/>
                <a:ea typeface="DejaVu Serif" panose="02060603050605020204" pitchFamily="18" charset="0"/>
                <a:cs typeface="DejaVu Serif" panose="02060603050605020204" pitchFamily="18" charset="0"/>
              </a:rPr>
            </a:br>
            <a:r>
              <a:rPr lang="fr-FR" sz="4400" dirty="0">
                <a:latin typeface="DejaVu Serif" panose="02060603050605020204" pitchFamily="18" charset="0"/>
                <a:ea typeface="DejaVu Serif" panose="02060603050605020204" pitchFamily="18" charset="0"/>
                <a:cs typeface="DejaVu Serif" panose="02060603050605020204" pitchFamily="18" charset="0"/>
              </a:rPr>
              <a:t>	</a:t>
            </a:r>
            <a:endParaRPr lang="fr-FR" sz="4000" dirty="0">
              <a:latin typeface="DejaVu Serif" panose="02060603050605020204" pitchFamily="18" charset="0"/>
              <a:ea typeface="DejaVu Serif" panose="02060603050605020204" pitchFamily="18" charset="0"/>
              <a:cs typeface="DejaVu Serif" panose="02060603050605020204" pitchFamily="18" charset="0"/>
            </a:endParaRPr>
          </a:p>
        </p:txBody>
      </p:sp>
      <p:pic>
        <p:nvPicPr>
          <p:cNvPr id="5" name="Image 4">
            <a:extLst>
              <a:ext uri="{FF2B5EF4-FFF2-40B4-BE49-F238E27FC236}">
                <a16:creationId xmlns:a16="http://schemas.microsoft.com/office/drawing/2014/main" id="{1310977E-3292-448C-A9CD-D645F3921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341" y="3953830"/>
            <a:ext cx="4903317" cy="914608"/>
          </a:xfrm>
          <a:prstGeom prst="rect">
            <a:avLst/>
          </a:prstGeom>
        </p:spPr>
      </p:pic>
    </p:spTree>
    <p:extLst>
      <p:ext uri="{BB962C8B-B14F-4D97-AF65-F5344CB8AC3E}">
        <p14:creationId xmlns:p14="http://schemas.microsoft.com/office/powerpoint/2010/main" val="2585987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1ABBF6-8598-4596-9587-67E9A0B69AB7}"/>
              </a:ext>
            </a:extLst>
          </p:cNvPr>
          <p:cNvSpPr>
            <a:spLocks noGrp="1"/>
          </p:cNvSpPr>
          <p:nvPr>
            <p:ph type="title"/>
          </p:nvPr>
        </p:nvSpPr>
        <p:spPr/>
        <p:txBody>
          <a:bodyPr/>
          <a:lstStyle/>
          <a:p>
            <a:r>
              <a:rPr lang="fr-FR" dirty="0"/>
              <a:t>4-name="description" content=""</a:t>
            </a:r>
          </a:p>
        </p:txBody>
      </p:sp>
      <p:sp>
        <p:nvSpPr>
          <p:cNvPr id="3" name="Espace réservé du contenu 2">
            <a:extLst>
              <a:ext uri="{FF2B5EF4-FFF2-40B4-BE49-F238E27FC236}">
                <a16:creationId xmlns:a16="http://schemas.microsoft.com/office/drawing/2014/main" id="{2818D3C8-A90F-4E57-A8FF-9D638B52D22F}"/>
              </a:ext>
            </a:extLst>
          </p:cNvPr>
          <p:cNvSpPr>
            <a:spLocks noGrp="1"/>
          </p:cNvSpPr>
          <p:nvPr>
            <p:ph idx="1"/>
          </p:nvPr>
        </p:nvSpPr>
        <p:spPr/>
        <p:txBody>
          <a:bodyPr/>
          <a:lstStyle/>
          <a:p>
            <a:r>
              <a:rPr lang="fr-FR" dirty="0"/>
              <a:t>La balise description est presque aussi importante que la balise </a:t>
            </a:r>
            <a:r>
              <a:rPr lang="fr-FR" dirty="0" err="1"/>
              <a:t>title</a:t>
            </a:r>
            <a:r>
              <a:rPr lang="fr-FR" dirty="0"/>
              <a:t>. Les mots clés à l’intérieur aident Google à savoir de quoi parle la page, et c’est aussi ce qui est affiché sous le </a:t>
            </a:r>
            <a:r>
              <a:rPr lang="fr-FR" dirty="0" err="1"/>
              <a:t>title</a:t>
            </a:r>
            <a:r>
              <a:rPr lang="fr-FR" dirty="0"/>
              <a:t> dans les résultats de recherche, c’est donc aussi utile pour vos visiteurs.</a:t>
            </a:r>
          </a:p>
        </p:txBody>
      </p:sp>
    </p:spTree>
    <p:extLst>
      <p:ext uri="{BB962C8B-B14F-4D97-AF65-F5344CB8AC3E}">
        <p14:creationId xmlns:p14="http://schemas.microsoft.com/office/powerpoint/2010/main" val="2442860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71402D-725B-4167-84CF-36D5371B96EC}"/>
              </a:ext>
            </a:extLst>
          </p:cNvPr>
          <p:cNvSpPr>
            <a:spLocks noGrp="1"/>
          </p:cNvSpPr>
          <p:nvPr>
            <p:ph type="title"/>
          </p:nvPr>
        </p:nvSpPr>
        <p:spPr/>
        <p:txBody>
          <a:bodyPr/>
          <a:lstStyle/>
          <a:p>
            <a:r>
              <a:rPr lang="fr-FR" dirty="0"/>
              <a:t>5-Pas de balises sémantiques</a:t>
            </a:r>
          </a:p>
        </p:txBody>
      </p:sp>
      <p:sp>
        <p:nvSpPr>
          <p:cNvPr id="3" name="Espace réservé du contenu 2">
            <a:extLst>
              <a:ext uri="{FF2B5EF4-FFF2-40B4-BE49-F238E27FC236}">
                <a16:creationId xmlns:a16="http://schemas.microsoft.com/office/drawing/2014/main" id="{77B67AB7-B559-4099-8262-D9424AF43D58}"/>
              </a:ext>
            </a:extLst>
          </p:cNvPr>
          <p:cNvSpPr>
            <a:spLocks noGrp="1"/>
          </p:cNvSpPr>
          <p:nvPr>
            <p:ph idx="1"/>
          </p:nvPr>
        </p:nvSpPr>
        <p:spPr/>
        <p:txBody>
          <a:bodyPr/>
          <a:lstStyle/>
          <a:p>
            <a:r>
              <a:rPr lang="fr-FR" dirty="0"/>
              <a:t>Les balises sémantiques permettent une meilleure accessibilité des contenus pour les personnes nécessitant des logiciels de lecture de site pour consulter le web.</a:t>
            </a:r>
          </a:p>
        </p:txBody>
      </p:sp>
    </p:spTree>
    <p:extLst>
      <p:ext uri="{BB962C8B-B14F-4D97-AF65-F5344CB8AC3E}">
        <p14:creationId xmlns:p14="http://schemas.microsoft.com/office/powerpoint/2010/main" val="2554116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D44077-2EF9-4EC8-8AC7-5F2BF9EC611F}"/>
              </a:ext>
            </a:extLst>
          </p:cNvPr>
          <p:cNvSpPr>
            <a:spLocks noGrp="1"/>
          </p:cNvSpPr>
          <p:nvPr>
            <p:ph type="title"/>
          </p:nvPr>
        </p:nvSpPr>
        <p:spPr/>
        <p:txBody>
          <a:bodyPr/>
          <a:lstStyle/>
          <a:p>
            <a:r>
              <a:rPr lang="fr-FR" dirty="0"/>
              <a:t>6-Textes sous forme d’image</a:t>
            </a:r>
          </a:p>
        </p:txBody>
      </p:sp>
      <p:sp>
        <p:nvSpPr>
          <p:cNvPr id="3" name="Espace réservé du contenu 2">
            <a:extLst>
              <a:ext uri="{FF2B5EF4-FFF2-40B4-BE49-F238E27FC236}">
                <a16:creationId xmlns:a16="http://schemas.microsoft.com/office/drawing/2014/main" id="{351189DE-4427-4C60-896A-8E0351FB23DE}"/>
              </a:ext>
            </a:extLst>
          </p:cNvPr>
          <p:cNvSpPr>
            <a:spLocks noGrp="1"/>
          </p:cNvSpPr>
          <p:nvPr>
            <p:ph idx="1"/>
          </p:nvPr>
        </p:nvSpPr>
        <p:spPr/>
        <p:txBody>
          <a:bodyPr/>
          <a:lstStyle/>
          <a:p>
            <a:r>
              <a:rPr lang="fr-FR" dirty="0"/>
              <a:t>Certaines phrases dans la page sont implémentés sous forme d’image. CA augmente le temps de chargement de la page car les images sont plus lourdes que le texte brute, et ça impacte donc le SEO car le temps de chargement de la page est un critère important pour Google. En plus, les images sont moins pratiques pour adapter le texte sur petits écrans (responsive). De plus, les lecteurs d’écran ne pourront pas lire le texte dans l’image pour les malvoyants. Enfin,  au format texte, on pourra inclure des mots clés pertinents qui ne seront pas reconnus par Google au format image.</a:t>
            </a:r>
          </a:p>
        </p:txBody>
      </p:sp>
    </p:spTree>
    <p:extLst>
      <p:ext uri="{BB962C8B-B14F-4D97-AF65-F5344CB8AC3E}">
        <p14:creationId xmlns:p14="http://schemas.microsoft.com/office/powerpoint/2010/main" val="1584401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A6563D-5AAA-4444-AA4B-99CA74C1A647}"/>
              </a:ext>
            </a:extLst>
          </p:cNvPr>
          <p:cNvSpPr>
            <a:spLocks noGrp="1"/>
          </p:cNvSpPr>
          <p:nvPr>
            <p:ph type="title"/>
          </p:nvPr>
        </p:nvSpPr>
        <p:spPr/>
        <p:txBody>
          <a:bodyPr/>
          <a:lstStyle/>
          <a:p>
            <a:r>
              <a:rPr lang="fr-FR" dirty="0"/>
              <a:t>7-&lt;</a:t>
            </a:r>
            <a:r>
              <a:rPr lang="fr-FR" dirty="0" err="1"/>
              <a:t>meta</a:t>
            </a:r>
            <a:r>
              <a:rPr lang="fr-FR" dirty="0"/>
              <a:t> </a:t>
            </a:r>
            <a:r>
              <a:rPr lang="fr-FR" dirty="0" err="1"/>
              <a:t>name</a:t>
            </a:r>
            <a:r>
              <a:rPr lang="fr-FR" dirty="0"/>
              <a:t>="keywords" content="[...]"&gt;</a:t>
            </a:r>
          </a:p>
        </p:txBody>
      </p:sp>
      <p:sp>
        <p:nvSpPr>
          <p:cNvPr id="3" name="Espace réservé du contenu 2">
            <a:extLst>
              <a:ext uri="{FF2B5EF4-FFF2-40B4-BE49-F238E27FC236}">
                <a16:creationId xmlns:a16="http://schemas.microsoft.com/office/drawing/2014/main" id="{087799E5-AA99-4EB5-8A44-D8E0C1F5AC27}"/>
              </a:ext>
            </a:extLst>
          </p:cNvPr>
          <p:cNvSpPr>
            <a:spLocks noGrp="1"/>
          </p:cNvSpPr>
          <p:nvPr>
            <p:ph idx="1"/>
          </p:nvPr>
        </p:nvSpPr>
        <p:spPr/>
        <p:txBody>
          <a:bodyPr/>
          <a:lstStyle/>
          <a:p>
            <a:r>
              <a:rPr lang="fr-FR" dirty="0"/>
              <a:t>La balise Keywords est dépréciée aujourd’hui. Au mieux elle n’est pas prise en compte, au pire cela peut-être sanctionné si il y a trop de mots clés dans la balise.</a:t>
            </a:r>
          </a:p>
        </p:txBody>
      </p:sp>
    </p:spTree>
    <p:extLst>
      <p:ext uri="{BB962C8B-B14F-4D97-AF65-F5344CB8AC3E}">
        <p14:creationId xmlns:p14="http://schemas.microsoft.com/office/powerpoint/2010/main" val="3584817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D9F299-88A2-464C-B7BE-0D78EBBAC5A1}"/>
              </a:ext>
            </a:extLst>
          </p:cNvPr>
          <p:cNvSpPr>
            <a:spLocks noGrp="1"/>
          </p:cNvSpPr>
          <p:nvPr>
            <p:ph type="title"/>
          </p:nvPr>
        </p:nvSpPr>
        <p:spPr/>
        <p:txBody>
          <a:bodyPr/>
          <a:lstStyle/>
          <a:p>
            <a:r>
              <a:rPr lang="fr-FR" dirty="0"/>
              <a:t>8-Le nom de la page de contact</a:t>
            </a:r>
          </a:p>
        </p:txBody>
      </p:sp>
      <p:sp>
        <p:nvSpPr>
          <p:cNvPr id="3" name="Espace réservé du contenu 2">
            <a:extLst>
              <a:ext uri="{FF2B5EF4-FFF2-40B4-BE49-F238E27FC236}">
                <a16:creationId xmlns:a16="http://schemas.microsoft.com/office/drawing/2014/main" id="{ED69E767-A1CB-4D6C-A315-C8D7249555CE}"/>
              </a:ext>
            </a:extLst>
          </p:cNvPr>
          <p:cNvSpPr>
            <a:spLocks noGrp="1"/>
          </p:cNvSpPr>
          <p:nvPr>
            <p:ph idx="1"/>
          </p:nvPr>
        </p:nvSpPr>
        <p:spPr/>
        <p:txBody>
          <a:bodyPr/>
          <a:lstStyle/>
          <a:p>
            <a:r>
              <a:rPr lang="fr-FR" dirty="0"/>
              <a:t>Le nom de la page de contact est « page2 ». Ce n’est pas explicite ni pour Google ni pour les visiteurs.</a:t>
            </a:r>
          </a:p>
          <a:p>
            <a:r>
              <a:rPr lang="fr-FR" dirty="0"/>
              <a:t>Elle a été remplacée par:  « contact »</a:t>
            </a:r>
          </a:p>
        </p:txBody>
      </p:sp>
    </p:spTree>
    <p:extLst>
      <p:ext uri="{BB962C8B-B14F-4D97-AF65-F5344CB8AC3E}">
        <p14:creationId xmlns:p14="http://schemas.microsoft.com/office/powerpoint/2010/main" val="1949017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1415BB-62D8-4B37-AEFE-96476F58EE1F}"/>
              </a:ext>
            </a:extLst>
          </p:cNvPr>
          <p:cNvSpPr>
            <a:spLocks noGrp="1"/>
          </p:cNvSpPr>
          <p:nvPr>
            <p:ph type="title"/>
          </p:nvPr>
        </p:nvSpPr>
        <p:spPr/>
        <p:txBody>
          <a:bodyPr/>
          <a:lstStyle/>
          <a:p>
            <a:r>
              <a:rPr lang="fr-FR" dirty="0"/>
              <a:t>9-Technique </a:t>
            </a:r>
            <a:r>
              <a:rPr lang="fr-FR" dirty="0" err="1"/>
              <a:t>blackhat</a:t>
            </a:r>
            <a:r>
              <a:rPr lang="fr-FR" dirty="0"/>
              <a:t> : mots clés en petit sur fond blanc</a:t>
            </a:r>
          </a:p>
        </p:txBody>
      </p:sp>
      <p:sp>
        <p:nvSpPr>
          <p:cNvPr id="3" name="Espace réservé du contenu 2">
            <a:extLst>
              <a:ext uri="{FF2B5EF4-FFF2-40B4-BE49-F238E27FC236}">
                <a16:creationId xmlns:a16="http://schemas.microsoft.com/office/drawing/2014/main" id="{FF95F175-EDEE-4D94-9FD8-CC1C1D10F19F}"/>
              </a:ext>
            </a:extLst>
          </p:cNvPr>
          <p:cNvSpPr>
            <a:spLocks noGrp="1"/>
          </p:cNvSpPr>
          <p:nvPr>
            <p:ph idx="1"/>
          </p:nvPr>
        </p:nvSpPr>
        <p:spPr/>
        <p:txBody>
          <a:bodyPr/>
          <a:lstStyle/>
          <a:p>
            <a:r>
              <a:rPr lang="fr-FR" dirty="0"/>
              <a:t>La div avec la classe « keywords » contient une succession de mots clés sans contexte, il s’agit d’une technique malicieuse pour booster artificiellement son référencement mais Google peut détecter les plus grossières dont celle-ci. En plus de rien rapporter, Google attribuera un malus à votre page qu’il sera difficile à faire enlever.</a:t>
            </a:r>
          </a:p>
        </p:txBody>
      </p:sp>
    </p:spTree>
    <p:extLst>
      <p:ext uri="{BB962C8B-B14F-4D97-AF65-F5344CB8AC3E}">
        <p14:creationId xmlns:p14="http://schemas.microsoft.com/office/powerpoint/2010/main" val="1032213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00E362-A1C5-47B9-826D-135F2E9F6ADF}"/>
              </a:ext>
            </a:extLst>
          </p:cNvPr>
          <p:cNvSpPr>
            <a:spLocks noGrp="1"/>
          </p:cNvSpPr>
          <p:nvPr>
            <p:ph type="title"/>
          </p:nvPr>
        </p:nvSpPr>
        <p:spPr/>
        <p:txBody>
          <a:bodyPr/>
          <a:lstStyle/>
          <a:p>
            <a:r>
              <a:rPr lang="fr-FR" dirty="0"/>
              <a:t>10-Les balises alt sont parfois absentes ou alors mal complétées</a:t>
            </a:r>
          </a:p>
        </p:txBody>
      </p:sp>
      <p:sp>
        <p:nvSpPr>
          <p:cNvPr id="3" name="Espace réservé du contenu 2">
            <a:extLst>
              <a:ext uri="{FF2B5EF4-FFF2-40B4-BE49-F238E27FC236}">
                <a16:creationId xmlns:a16="http://schemas.microsoft.com/office/drawing/2014/main" id="{8E0C9BBE-66F0-4918-A3BE-B34F679FD4A4}"/>
              </a:ext>
            </a:extLst>
          </p:cNvPr>
          <p:cNvSpPr>
            <a:spLocks noGrp="1"/>
          </p:cNvSpPr>
          <p:nvPr>
            <p:ph idx="1"/>
          </p:nvPr>
        </p:nvSpPr>
        <p:spPr/>
        <p:txBody>
          <a:bodyPr/>
          <a:lstStyle/>
          <a:p>
            <a:r>
              <a:rPr lang="fr-FR" dirty="0"/>
              <a:t>La balises Alt est quelque fois absente, mais quand elle est présente il n’y a qu’une succession de mots-clés non pertinents, comme « Paris » alors que vous êtes à Lyon. La balises alt est utile pour les malvoyants mais aussi un peu pour le référencement car ça permet à Google de connaître le contenu de l’image.</a:t>
            </a:r>
          </a:p>
        </p:txBody>
      </p:sp>
    </p:spTree>
    <p:extLst>
      <p:ext uri="{BB962C8B-B14F-4D97-AF65-F5344CB8AC3E}">
        <p14:creationId xmlns:p14="http://schemas.microsoft.com/office/powerpoint/2010/main" val="1909643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9E09AD-C49D-44BE-8E24-61A7DA292FCC}"/>
              </a:ext>
            </a:extLst>
          </p:cNvPr>
          <p:cNvSpPr>
            <a:spLocks noGrp="1"/>
          </p:cNvSpPr>
          <p:nvPr>
            <p:ph type="title"/>
          </p:nvPr>
        </p:nvSpPr>
        <p:spPr/>
        <p:txBody>
          <a:bodyPr/>
          <a:lstStyle/>
          <a:p>
            <a:pPr algn="ctr"/>
            <a:r>
              <a:rPr lang="fr-FR" dirty="0"/>
              <a:t>Fin de la présentation</a:t>
            </a:r>
          </a:p>
        </p:txBody>
      </p:sp>
    </p:spTree>
    <p:extLst>
      <p:ext uri="{BB962C8B-B14F-4D97-AF65-F5344CB8AC3E}">
        <p14:creationId xmlns:p14="http://schemas.microsoft.com/office/powerpoint/2010/main" val="3914377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1ACAA7-021B-4543-A354-751DF7151EFF}"/>
              </a:ext>
            </a:extLst>
          </p:cNvPr>
          <p:cNvSpPr>
            <a:spLocks noGrp="1"/>
          </p:cNvSpPr>
          <p:nvPr>
            <p:ph type="title"/>
          </p:nvPr>
        </p:nvSpPr>
        <p:spPr/>
        <p:txBody>
          <a:bodyPr/>
          <a:lstStyle/>
          <a:p>
            <a:r>
              <a:rPr lang="fr-FR" dirty="0"/>
              <a:t>Mesure de performance sur </a:t>
            </a:r>
            <a:r>
              <a:rPr lang="fr-FR" dirty="0" err="1"/>
              <a:t>lighthouse</a:t>
            </a:r>
            <a:endParaRPr lang="fr-FR" dirty="0"/>
          </a:p>
        </p:txBody>
      </p:sp>
      <p:sp>
        <p:nvSpPr>
          <p:cNvPr id="3" name="Espace réservé du contenu 2">
            <a:extLst>
              <a:ext uri="{FF2B5EF4-FFF2-40B4-BE49-F238E27FC236}">
                <a16:creationId xmlns:a16="http://schemas.microsoft.com/office/drawing/2014/main" id="{AFC23AD8-B853-4C15-811B-D5BF366CBA36}"/>
              </a:ext>
            </a:extLst>
          </p:cNvPr>
          <p:cNvSpPr>
            <a:spLocks noGrp="1"/>
          </p:cNvSpPr>
          <p:nvPr>
            <p:ph idx="1"/>
          </p:nvPr>
        </p:nvSpPr>
        <p:spPr/>
        <p:txBody>
          <a:bodyPr/>
          <a:lstStyle/>
          <a:p>
            <a:r>
              <a:rPr lang="fr-FR" dirty="0"/>
              <a:t>Avant améliorations</a:t>
            </a:r>
          </a:p>
        </p:txBody>
      </p:sp>
      <p:pic>
        <p:nvPicPr>
          <p:cNvPr id="5" name="Image 4">
            <a:extLst>
              <a:ext uri="{FF2B5EF4-FFF2-40B4-BE49-F238E27FC236}">
                <a16:creationId xmlns:a16="http://schemas.microsoft.com/office/drawing/2014/main" id="{5C179D49-C2AD-4FB6-BC5F-C4154C339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036" y="1853754"/>
            <a:ext cx="5617597" cy="4668592"/>
          </a:xfrm>
          <a:prstGeom prst="rect">
            <a:avLst/>
          </a:prstGeom>
        </p:spPr>
      </p:pic>
    </p:spTree>
    <p:extLst>
      <p:ext uri="{BB962C8B-B14F-4D97-AF65-F5344CB8AC3E}">
        <p14:creationId xmlns:p14="http://schemas.microsoft.com/office/powerpoint/2010/main" val="84148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4B156F-E29D-4F05-9ED8-A7E2BC30450F}"/>
              </a:ext>
            </a:extLst>
          </p:cNvPr>
          <p:cNvSpPr>
            <a:spLocks noGrp="1"/>
          </p:cNvSpPr>
          <p:nvPr>
            <p:ph type="title"/>
          </p:nvPr>
        </p:nvSpPr>
        <p:spPr/>
        <p:txBody>
          <a:bodyPr/>
          <a:lstStyle/>
          <a:p>
            <a:r>
              <a:rPr lang="fr-FR" dirty="0"/>
              <a:t>Mesure de performance sur </a:t>
            </a:r>
            <a:r>
              <a:rPr lang="fr-FR" dirty="0" err="1"/>
              <a:t>lighthouse</a:t>
            </a:r>
            <a:endParaRPr lang="fr-FR" dirty="0"/>
          </a:p>
        </p:txBody>
      </p:sp>
      <p:sp>
        <p:nvSpPr>
          <p:cNvPr id="3" name="Espace réservé du contenu 2">
            <a:extLst>
              <a:ext uri="{FF2B5EF4-FFF2-40B4-BE49-F238E27FC236}">
                <a16:creationId xmlns:a16="http://schemas.microsoft.com/office/drawing/2014/main" id="{EEA7C9F5-7153-4B9A-A939-8CB5D83DB0E1}"/>
              </a:ext>
            </a:extLst>
          </p:cNvPr>
          <p:cNvSpPr>
            <a:spLocks noGrp="1"/>
          </p:cNvSpPr>
          <p:nvPr>
            <p:ph idx="1"/>
          </p:nvPr>
        </p:nvSpPr>
        <p:spPr/>
        <p:txBody>
          <a:bodyPr/>
          <a:lstStyle/>
          <a:p>
            <a:r>
              <a:rPr lang="fr-FR" dirty="0"/>
              <a:t>Après amélioration</a:t>
            </a:r>
          </a:p>
        </p:txBody>
      </p:sp>
      <p:pic>
        <p:nvPicPr>
          <p:cNvPr id="7" name="Image 6">
            <a:extLst>
              <a:ext uri="{FF2B5EF4-FFF2-40B4-BE49-F238E27FC236}">
                <a16:creationId xmlns:a16="http://schemas.microsoft.com/office/drawing/2014/main" id="{EE691159-FFEA-4F08-BFC9-87E2E4271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775" y="1853754"/>
            <a:ext cx="5953334" cy="4562545"/>
          </a:xfrm>
          <a:prstGeom prst="rect">
            <a:avLst/>
          </a:prstGeom>
        </p:spPr>
      </p:pic>
    </p:spTree>
    <p:extLst>
      <p:ext uri="{BB962C8B-B14F-4D97-AF65-F5344CB8AC3E}">
        <p14:creationId xmlns:p14="http://schemas.microsoft.com/office/powerpoint/2010/main" val="3352913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2B957F-C9F4-4A44-BE15-D3A1486F3BBD}"/>
              </a:ext>
            </a:extLst>
          </p:cNvPr>
          <p:cNvSpPr>
            <a:spLocks noGrp="1"/>
          </p:cNvSpPr>
          <p:nvPr>
            <p:ph type="title"/>
          </p:nvPr>
        </p:nvSpPr>
        <p:spPr/>
        <p:txBody>
          <a:bodyPr/>
          <a:lstStyle/>
          <a:p>
            <a:r>
              <a:rPr lang="fr-FR" dirty="0"/>
              <a:t>Mesure de performance sur </a:t>
            </a:r>
            <a:r>
              <a:rPr lang="fr-FR" dirty="0" err="1"/>
              <a:t>gtmetrics</a:t>
            </a:r>
            <a:endParaRPr lang="fr-FR" dirty="0"/>
          </a:p>
        </p:txBody>
      </p:sp>
      <p:sp>
        <p:nvSpPr>
          <p:cNvPr id="3" name="Espace réservé du contenu 2">
            <a:extLst>
              <a:ext uri="{FF2B5EF4-FFF2-40B4-BE49-F238E27FC236}">
                <a16:creationId xmlns:a16="http://schemas.microsoft.com/office/drawing/2014/main" id="{8010474E-FE79-4DAF-BE3F-A686A567DE01}"/>
              </a:ext>
            </a:extLst>
          </p:cNvPr>
          <p:cNvSpPr>
            <a:spLocks noGrp="1"/>
          </p:cNvSpPr>
          <p:nvPr>
            <p:ph idx="1"/>
          </p:nvPr>
        </p:nvSpPr>
        <p:spPr/>
        <p:txBody>
          <a:bodyPr/>
          <a:lstStyle/>
          <a:p>
            <a:r>
              <a:rPr lang="fr-FR" dirty="0"/>
              <a:t>Avant</a:t>
            </a:r>
          </a:p>
        </p:txBody>
      </p:sp>
      <p:pic>
        <p:nvPicPr>
          <p:cNvPr id="5" name="Image 4">
            <a:extLst>
              <a:ext uri="{FF2B5EF4-FFF2-40B4-BE49-F238E27FC236}">
                <a16:creationId xmlns:a16="http://schemas.microsoft.com/office/drawing/2014/main" id="{9DECE85C-B84F-49CC-BC3B-473D17637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478" y="1964012"/>
            <a:ext cx="8229275" cy="4809404"/>
          </a:xfrm>
          <a:prstGeom prst="rect">
            <a:avLst/>
          </a:prstGeom>
        </p:spPr>
      </p:pic>
    </p:spTree>
    <p:extLst>
      <p:ext uri="{BB962C8B-B14F-4D97-AF65-F5344CB8AC3E}">
        <p14:creationId xmlns:p14="http://schemas.microsoft.com/office/powerpoint/2010/main" val="1327386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E86361-BB27-4288-A789-CE316FB513A9}"/>
              </a:ext>
            </a:extLst>
          </p:cNvPr>
          <p:cNvSpPr>
            <a:spLocks noGrp="1"/>
          </p:cNvSpPr>
          <p:nvPr>
            <p:ph type="title"/>
          </p:nvPr>
        </p:nvSpPr>
        <p:spPr/>
        <p:txBody>
          <a:bodyPr/>
          <a:lstStyle/>
          <a:p>
            <a:r>
              <a:rPr lang="fr-FR" dirty="0"/>
              <a:t>Mesure de performance sur </a:t>
            </a:r>
            <a:r>
              <a:rPr lang="fr-FR" dirty="0" err="1"/>
              <a:t>gtmetrics</a:t>
            </a:r>
            <a:endParaRPr lang="fr-FR" dirty="0"/>
          </a:p>
        </p:txBody>
      </p:sp>
      <p:sp>
        <p:nvSpPr>
          <p:cNvPr id="3" name="Espace réservé du contenu 2">
            <a:extLst>
              <a:ext uri="{FF2B5EF4-FFF2-40B4-BE49-F238E27FC236}">
                <a16:creationId xmlns:a16="http://schemas.microsoft.com/office/drawing/2014/main" id="{9A315E66-D012-430B-B7F8-D1979D063CBB}"/>
              </a:ext>
            </a:extLst>
          </p:cNvPr>
          <p:cNvSpPr>
            <a:spLocks noGrp="1"/>
          </p:cNvSpPr>
          <p:nvPr>
            <p:ph idx="1"/>
          </p:nvPr>
        </p:nvSpPr>
        <p:spPr/>
        <p:txBody>
          <a:bodyPr/>
          <a:lstStyle/>
          <a:p>
            <a:r>
              <a:rPr lang="fr-FR" dirty="0"/>
              <a:t>Après</a:t>
            </a:r>
          </a:p>
        </p:txBody>
      </p:sp>
      <p:pic>
        <p:nvPicPr>
          <p:cNvPr id="5" name="Image 4">
            <a:extLst>
              <a:ext uri="{FF2B5EF4-FFF2-40B4-BE49-F238E27FC236}">
                <a16:creationId xmlns:a16="http://schemas.microsoft.com/office/drawing/2014/main" id="{29A1B41A-079A-4241-B3A2-118AB8411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9717" y="2015732"/>
            <a:ext cx="8003883" cy="4740100"/>
          </a:xfrm>
          <a:prstGeom prst="rect">
            <a:avLst/>
          </a:prstGeom>
        </p:spPr>
      </p:pic>
    </p:spTree>
    <p:extLst>
      <p:ext uri="{BB962C8B-B14F-4D97-AF65-F5344CB8AC3E}">
        <p14:creationId xmlns:p14="http://schemas.microsoft.com/office/powerpoint/2010/main" val="13728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27DFF1-3C88-4403-A7EA-BF8C05B82E3E}"/>
              </a:ext>
            </a:extLst>
          </p:cNvPr>
          <p:cNvSpPr>
            <a:spLocks noGrp="1"/>
          </p:cNvSpPr>
          <p:nvPr>
            <p:ph type="title"/>
          </p:nvPr>
        </p:nvSpPr>
        <p:spPr/>
        <p:txBody>
          <a:bodyPr/>
          <a:lstStyle/>
          <a:p>
            <a:pPr algn="ctr"/>
            <a:r>
              <a:rPr lang="fr-FR" dirty="0"/>
              <a:t>Liste des dix améliorations apportées</a:t>
            </a:r>
          </a:p>
        </p:txBody>
      </p:sp>
    </p:spTree>
    <p:extLst>
      <p:ext uri="{BB962C8B-B14F-4D97-AF65-F5344CB8AC3E}">
        <p14:creationId xmlns:p14="http://schemas.microsoft.com/office/powerpoint/2010/main" val="3024134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72794D-ABDE-4528-AC6C-7DCF9A3EDED6}"/>
              </a:ext>
            </a:extLst>
          </p:cNvPr>
          <p:cNvSpPr>
            <a:spLocks noGrp="1"/>
          </p:cNvSpPr>
          <p:nvPr>
            <p:ph type="title"/>
          </p:nvPr>
        </p:nvSpPr>
        <p:spPr/>
        <p:txBody>
          <a:bodyPr/>
          <a:lstStyle/>
          <a:p>
            <a:r>
              <a:rPr lang="fr-FR" dirty="0"/>
              <a:t>1-lang= « default »</a:t>
            </a:r>
          </a:p>
        </p:txBody>
      </p:sp>
      <p:sp>
        <p:nvSpPr>
          <p:cNvPr id="3" name="Espace réservé du contenu 2">
            <a:extLst>
              <a:ext uri="{FF2B5EF4-FFF2-40B4-BE49-F238E27FC236}">
                <a16:creationId xmlns:a16="http://schemas.microsoft.com/office/drawing/2014/main" id="{061EEC17-9278-4D67-AA72-BE3EE0E27FDA}"/>
              </a:ext>
            </a:extLst>
          </p:cNvPr>
          <p:cNvSpPr>
            <a:spLocks noGrp="1"/>
          </p:cNvSpPr>
          <p:nvPr>
            <p:ph idx="1"/>
          </p:nvPr>
        </p:nvSpPr>
        <p:spPr/>
        <p:txBody>
          <a:bodyPr/>
          <a:lstStyle/>
          <a:p>
            <a:r>
              <a:rPr lang="fr-FR" dirty="0"/>
              <a:t>Le langage de la page n’est pas déclaré, Google ne détecte donc pas automatiquement la langue de la page</a:t>
            </a:r>
          </a:p>
        </p:txBody>
      </p:sp>
    </p:spTree>
    <p:extLst>
      <p:ext uri="{BB962C8B-B14F-4D97-AF65-F5344CB8AC3E}">
        <p14:creationId xmlns:p14="http://schemas.microsoft.com/office/powerpoint/2010/main" val="2625562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33EB2F-A620-4283-AF37-8284E33BE126}"/>
              </a:ext>
            </a:extLst>
          </p:cNvPr>
          <p:cNvSpPr>
            <a:spLocks noGrp="1"/>
          </p:cNvSpPr>
          <p:nvPr>
            <p:ph type="title"/>
          </p:nvPr>
        </p:nvSpPr>
        <p:spPr/>
        <p:txBody>
          <a:bodyPr/>
          <a:lstStyle/>
          <a:p>
            <a:r>
              <a:rPr lang="fr-FR" dirty="0"/>
              <a:t>2-balise &lt;</a:t>
            </a:r>
            <a:r>
              <a:rPr lang="fr-FR" dirty="0" err="1"/>
              <a:t>title</a:t>
            </a:r>
            <a:r>
              <a:rPr lang="fr-FR" dirty="0"/>
              <a:t>&gt;&lt;/</a:t>
            </a:r>
            <a:r>
              <a:rPr lang="fr-FR" dirty="0" err="1"/>
              <a:t>title</a:t>
            </a:r>
            <a:r>
              <a:rPr lang="fr-FR" dirty="0"/>
              <a:t>&gt;</a:t>
            </a:r>
          </a:p>
        </p:txBody>
      </p:sp>
      <p:sp>
        <p:nvSpPr>
          <p:cNvPr id="3" name="Espace réservé du contenu 2">
            <a:extLst>
              <a:ext uri="{FF2B5EF4-FFF2-40B4-BE49-F238E27FC236}">
                <a16:creationId xmlns:a16="http://schemas.microsoft.com/office/drawing/2014/main" id="{490E0A6D-5595-428E-99FF-84C3E85E0E13}"/>
              </a:ext>
            </a:extLst>
          </p:cNvPr>
          <p:cNvSpPr>
            <a:spLocks noGrp="1"/>
          </p:cNvSpPr>
          <p:nvPr>
            <p:ph idx="1"/>
          </p:nvPr>
        </p:nvSpPr>
        <p:spPr/>
        <p:txBody>
          <a:bodyPr/>
          <a:lstStyle/>
          <a:p>
            <a:r>
              <a:rPr lang="fr-FR" dirty="0"/>
              <a:t>La balise </a:t>
            </a:r>
            <a:r>
              <a:rPr lang="fr-FR" dirty="0" err="1"/>
              <a:t>title</a:t>
            </a:r>
            <a:r>
              <a:rPr lang="fr-FR" dirty="0"/>
              <a:t> est l’une des balises les plus importantes pour Google car elle sert à définir le sujet / but principal de la page. Un point n’est pas explicite. Le </a:t>
            </a:r>
            <a:r>
              <a:rPr lang="fr-FR" dirty="0" err="1"/>
              <a:t>title</a:t>
            </a:r>
            <a:r>
              <a:rPr lang="fr-FR" dirty="0"/>
              <a:t> sera d’ailleurs aussi affiché sur les résultats de recherches de Google, il faut donc que les utilisateurs aussi comprennent le but de la page pour cliquer.</a:t>
            </a:r>
          </a:p>
        </p:txBody>
      </p:sp>
    </p:spTree>
    <p:extLst>
      <p:ext uri="{BB962C8B-B14F-4D97-AF65-F5344CB8AC3E}">
        <p14:creationId xmlns:p14="http://schemas.microsoft.com/office/powerpoint/2010/main" val="1889303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A7F8F-07F8-43C0-97E2-E65BFEF9F59F}"/>
              </a:ext>
            </a:extLst>
          </p:cNvPr>
          <p:cNvSpPr>
            <a:spLocks noGrp="1"/>
          </p:cNvSpPr>
          <p:nvPr>
            <p:ph type="title"/>
          </p:nvPr>
        </p:nvSpPr>
        <p:spPr/>
        <p:txBody>
          <a:bodyPr/>
          <a:lstStyle/>
          <a:p>
            <a:r>
              <a:rPr lang="fr-FR" dirty="0"/>
              <a:t>3-Textes sous forme d’image</a:t>
            </a:r>
          </a:p>
        </p:txBody>
      </p:sp>
      <p:sp>
        <p:nvSpPr>
          <p:cNvPr id="3" name="Espace réservé du contenu 2">
            <a:extLst>
              <a:ext uri="{FF2B5EF4-FFF2-40B4-BE49-F238E27FC236}">
                <a16:creationId xmlns:a16="http://schemas.microsoft.com/office/drawing/2014/main" id="{992E6C39-BF46-4688-9AD8-6F11465FC4E0}"/>
              </a:ext>
            </a:extLst>
          </p:cNvPr>
          <p:cNvSpPr>
            <a:spLocks noGrp="1"/>
          </p:cNvSpPr>
          <p:nvPr>
            <p:ph idx="1"/>
          </p:nvPr>
        </p:nvSpPr>
        <p:spPr/>
        <p:txBody>
          <a:bodyPr/>
          <a:lstStyle/>
          <a:p>
            <a:r>
              <a:rPr lang="fr-FR" dirty="0"/>
              <a:t>Certaines phrases dans la page sont implémentées sous forme d’image. Ca augmente le temps de chargement de la page car les images sont plus lourdes que le texte brut, et ça impacte donc le SEO car le temps de chargement de la page est un critère important pour Google. En plus, les images sont moins pratiques pour adapter le texte sur petits écrans (responsive). De plus, les lecteurs d’écran ne pourront pas lire le texte dans l’image pour les malvoyants. Enfin,  au format texte, on pourra inclure des mots clés pertinents qui ne seront pas reconnus par Google au format image.</a:t>
            </a:r>
          </a:p>
        </p:txBody>
      </p:sp>
    </p:spTree>
    <p:extLst>
      <p:ext uri="{BB962C8B-B14F-4D97-AF65-F5344CB8AC3E}">
        <p14:creationId xmlns:p14="http://schemas.microsoft.com/office/powerpoint/2010/main" val="434277876"/>
      </p:ext>
    </p:extLst>
  </p:cSld>
  <p:clrMapOvr>
    <a:masterClrMapping/>
  </p:clrMapOvr>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TM10001114[[fn=Galerie]]</Template>
  <TotalTime>47</TotalTime>
  <Words>670</Words>
  <Application>Microsoft Office PowerPoint</Application>
  <PresentationFormat>Grand écran</PresentationFormat>
  <Paragraphs>32</Paragraphs>
  <Slides>17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Arial</vt:lpstr>
      <vt:lpstr>DejaVu Serif</vt:lpstr>
      <vt:lpstr>Gill Sans MT</vt:lpstr>
      <vt:lpstr>Galerie</vt:lpstr>
      <vt:lpstr>Présentation du projet 4  </vt:lpstr>
      <vt:lpstr>Mesure de performance sur lighthouse</vt:lpstr>
      <vt:lpstr>Mesure de performance sur lighthouse</vt:lpstr>
      <vt:lpstr>Mesure de performance sur gtmetrics</vt:lpstr>
      <vt:lpstr>Mesure de performance sur gtmetrics</vt:lpstr>
      <vt:lpstr>Liste des dix améliorations apportées</vt:lpstr>
      <vt:lpstr>1-lang= « default »</vt:lpstr>
      <vt:lpstr>2-balise &lt;title&gt;&lt;/title&gt;</vt:lpstr>
      <vt:lpstr>3-Textes sous forme d’image</vt:lpstr>
      <vt:lpstr>4-name="description" content=""</vt:lpstr>
      <vt:lpstr>5-Pas de balises sémantiques</vt:lpstr>
      <vt:lpstr>6-Textes sous forme d’image</vt:lpstr>
      <vt:lpstr>7-&lt;meta name="keywords" content="[...]"&gt;</vt:lpstr>
      <vt:lpstr>8-Le nom de la page de contact</vt:lpstr>
      <vt:lpstr>9-Technique blackhat : mots clés en petit sur fond blanc</vt:lpstr>
      <vt:lpstr>10-Les balises alt sont parfois absentes ou alors mal complétées</vt:lpstr>
      <vt:lpstr>Fin de la présentation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4  </dc:title>
  <dc:creator>said ouazir</dc:creator>
  <cp:lastModifiedBy>said ouazir</cp:lastModifiedBy>
  <cp:revision>2</cp:revision>
  <dcterms:created xsi:type="dcterms:W3CDTF">2022-01-31T12:17:53Z</dcterms:created>
  <dcterms:modified xsi:type="dcterms:W3CDTF">2022-01-31T15:35:07Z</dcterms:modified>
</cp:coreProperties>
</file>