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63" r:id="rId4"/>
    <p:sldId id="277" r:id="rId5"/>
    <p:sldId id="265" r:id="rId6"/>
    <p:sldId id="276" r:id="rId7"/>
    <p:sldId id="281" r:id="rId8"/>
    <p:sldId id="266" r:id="rId9"/>
    <p:sldId id="267" r:id="rId10"/>
    <p:sldId id="272" r:id="rId11"/>
    <p:sldId id="273" r:id="rId12"/>
    <p:sldId id="258" r:id="rId13"/>
    <p:sldId id="270" r:id="rId14"/>
    <p:sldId id="259" r:id="rId15"/>
    <p:sldId id="279" r:id="rId16"/>
    <p:sldId id="271" r:id="rId17"/>
    <p:sldId id="278" r:id="rId18"/>
    <p:sldId id="260" r:id="rId19"/>
    <p:sldId id="280" r:id="rId20"/>
    <p:sldId id="274" r:id="rId21"/>
    <p:sldId id="261" r:id="rId22"/>
    <p:sldId id="262" r:id="rId2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02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5C41BC-A2C6-2A40-9F8C-8666B9E24393}" type="datetimeFigureOut">
              <a:rPr kumimoji="1" lang="ja-JP" altLang="en-US" smtClean="0"/>
              <a:t>17/02/15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DFA441-240C-9648-B98E-38F29DF03904}" type="slidenum">
              <a:rPr kumimoji="1" lang="ja-JP" altLang="en-US" smtClean="0"/>
              <a:t>‹#›</a:t>
            </a:fld>
            <a:endParaRPr kumimoji="1" lang="ja-JP" altLang="en-US"/>
          </a:p>
        </p:txBody>
      </p:sp>
    </p:spTree>
    <p:extLst>
      <p:ext uri="{BB962C8B-B14F-4D97-AF65-F5344CB8AC3E}">
        <p14:creationId xmlns:p14="http://schemas.microsoft.com/office/powerpoint/2010/main" val="37905481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CEB6C1-1767-AF41-8B15-9B645E0C9160}" type="datetimeFigureOut">
              <a:rPr kumimoji="1" lang="ja-JP" altLang="en-US" smtClean="0"/>
              <a:t>17/02/15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5FCA6-3032-2046-8394-DF40E5B8923F}" type="slidenum">
              <a:rPr kumimoji="1" lang="ja-JP" altLang="en-US" smtClean="0"/>
              <a:t>‹#›</a:t>
            </a:fld>
            <a:endParaRPr kumimoji="1" lang="ja-JP" altLang="en-US"/>
          </a:p>
        </p:txBody>
      </p:sp>
    </p:spTree>
    <p:extLst>
      <p:ext uri="{BB962C8B-B14F-4D97-AF65-F5344CB8AC3E}">
        <p14:creationId xmlns:p14="http://schemas.microsoft.com/office/powerpoint/2010/main" val="2930775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First,</a:t>
            </a:r>
            <a:r>
              <a:rPr kumimoji="1" lang="en-US" altLang="ja-JP" baseline="0" dirty="0" smtClean="0"/>
              <a:t> the</a:t>
            </a:r>
            <a:r>
              <a:rPr kumimoji="1" lang="en-US" altLang="ja-JP" dirty="0" smtClean="0"/>
              <a:t> introduction of this tool.</a:t>
            </a:r>
            <a:r>
              <a:rPr kumimoji="1" lang="en-US" altLang="ja-JP" baseline="0" dirty="0" smtClean="0"/>
              <a:t> The purpose of this tool is to reduce the time cost of testing phase. As we all know, </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2</a:t>
            </a:fld>
            <a:endParaRPr kumimoji="1" lang="ja-JP" altLang="en-US"/>
          </a:p>
        </p:txBody>
      </p:sp>
    </p:spTree>
    <p:extLst>
      <p:ext uri="{BB962C8B-B14F-4D97-AF65-F5344CB8AC3E}">
        <p14:creationId xmlns:p14="http://schemas.microsoft.com/office/powerpoint/2010/main" val="3051711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There</a:t>
            </a:r>
            <a:r>
              <a:rPr kumimoji="1" lang="en-US" altLang="ja-JP" baseline="0" dirty="0" smtClean="0"/>
              <a:t> are several path improvement algorithms to optimize travelling salesman problem after greedy algorithms construction. By using these improvement algorithms, the result may become more optimal.</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21</a:t>
            </a:fld>
            <a:endParaRPr kumimoji="1" lang="ja-JP" altLang="en-US"/>
          </a:p>
        </p:txBody>
      </p:sp>
    </p:spTree>
    <p:extLst>
      <p:ext uri="{BB962C8B-B14F-4D97-AF65-F5344CB8AC3E}">
        <p14:creationId xmlns:p14="http://schemas.microsoft.com/office/powerpoint/2010/main" val="192077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And</a:t>
            </a:r>
            <a:r>
              <a:rPr kumimoji="1" lang="en-US" altLang="ja-JP" baseline="0" dirty="0" smtClean="0"/>
              <a:t> then I will make some definitions used in the development of this tool</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3</a:t>
            </a:fld>
            <a:endParaRPr kumimoji="1" lang="ja-JP" altLang="en-US"/>
          </a:p>
        </p:txBody>
      </p:sp>
    </p:spTree>
    <p:extLst>
      <p:ext uri="{BB962C8B-B14F-4D97-AF65-F5344CB8AC3E}">
        <p14:creationId xmlns:p14="http://schemas.microsoft.com/office/powerpoint/2010/main" val="1432172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a:t>
            </a:r>
            <a:r>
              <a:rPr kumimoji="1" lang="en-US" altLang="ja-JP" baseline="0" dirty="0" smtClean="0"/>
              <a:t> t</a:t>
            </a:r>
            <a:r>
              <a:rPr kumimoji="1" lang="en-US" altLang="ja-JP" dirty="0" smtClean="0"/>
              <a:t>his</a:t>
            </a:r>
            <a:r>
              <a:rPr kumimoji="1" lang="en-US" altLang="ja-JP" baseline="0" dirty="0" smtClean="0"/>
              <a:t> table, we can see the ID and 2 resources of table and range for each testing cases</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4</a:t>
            </a:fld>
            <a:endParaRPr kumimoji="1" lang="ja-JP" altLang="en-US"/>
          </a:p>
        </p:txBody>
      </p:sp>
    </p:spTree>
    <p:extLst>
      <p:ext uri="{BB962C8B-B14F-4D97-AF65-F5344CB8AC3E}">
        <p14:creationId xmlns:p14="http://schemas.microsoft.com/office/powerpoint/2010/main" val="18959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this</a:t>
            </a:r>
            <a:r>
              <a:rPr kumimoji="1" lang="en-US" altLang="ja-JP" baseline="0" dirty="0" smtClean="0"/>
              <a:t> table, it shows the cost for each resource change</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6</a:t>
            </a:fld>
            <a:endParaRPr kumimoji="1" lang="ja-JP" altLang="en-US"/>
          </a:p>
        </p:txBody>
      </p:sp>
    </p:spTree>
    <p:extLst>
      <p:ext uri="{BB962C8B-B14F-4D97-AF65-F5344CB8AC3E}">
        <p14:creationId xmlns:p14="http://schemas.microsoft.com/office/powerpoint/2010/main" val="3599331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Finally,</a:t>
            </a:r>
            <a:r>
              <a:rPr kumimoji="1" lang="en-US" altLang="ja-JP" baseline="0" dirty="0" smtClean="0"/>
              <a:t> t</a:t>
            </a:r>
            <a:r>
              <a:rPr kumimoji="1" lang="en-US" altLang="ja-JP" dirty="0" smtClean="0"/>
              <a:t>here</a:t>
            </a:r>
            <a:r>
              <a:rPr kumimoji="1" lang="en-US" altLang="ja-JP" baseline="0" dirty="0" smtClean="0"/>
              <a:t> are two important matrix using in this tool, </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8</a:t>
            </a:fld>
            <a:endParaRPr kumimoji="1" lang="ja-JP" altLang="en-US"/>
          </a:p>
        </p:txBody>
      </p:sp>
    </p:spTree>
    <p:extLst>
      <p:ext uri="{BB962C8B-B14F-4D97-AF65-F5344CB8AC3E}">
        <p14:creationId xmlns:p14="http://schemas.microsoft.com/office/powerpoint/2010/main" val="175018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First,</a:t>
            </a:r>
            <a:r>
              <a:rPr kumimoji="1" lang="en-US" altLang="ja-JP" baseline="0" dirty="0" smtClean="0"/>
              <a:t> we put testing cases and relationship among resources into the extracting tool, and it will generate two kinds of matrices. And then we put each of these matrices into the minimizing tool, it will output a sequence at reduced cost. Finally, we can make some comparison between the different results depending on different input matrices</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10</a:t>
            </a:fld>
            <a:endParaRPr kumimoji="1" lang="ja-JP" altLang="en-US"/>
          </a:p>
        </p:txBody>
      </p:sp>
    </p:spTree>
    <p:extLst>
      <p:ext uri="{BB962C8B-B14F-4D97-AF65-F5344CB8AC3E}">
        <p14:creationId xmlns:p14="http://schemas.microsoft.com/office/powerpoint/2010/main" val="143637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12</a:t>
            </a:fld>
            <a:endParaRPr kumimoji="1" lang="ja-JP" altLang="en-US"/>
          </a:p>
        </p:txBody>
      </p:sp>
    </p:spTree>
    <p:extLst>
      <p:ext uri="{BB962C8B-B14F-4D97-AF65-F5344CB8AC3E}">
        <p14:creationId xmlns:p14="http://schemas.microsoft.com/office/powerpoint/2010/main" val="302399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Now, we have prepared</a:t>
            </a:r>
            <a:r>
              <a:rPr kumimoji="1" lang="en-US" altLang="ja-JP" baseline="0" dirty="0" smtClean="0"/>
              <a:t> the </a:t>
            </a:r>
            <a:r>
              <a:rPr kumimoji="1" lang="en-US" altLang="ja-JP" dirty="0" smtClean="0"/>
              <a:t>matrices, it is time to reduce</a:t>
            </a:r>
            <a:r>
              <a:rPr kumimoji="1" lang="en-US" altLang="ja-JP" baseline="0" dirty="0" smtClean="0"/>
              <a:t> the cost. However,  after a deeper study of the matrices, I have found that </a:t>
            </a:r>
            <a:endParaRPr kumimoji="1" lang="ja-JP" altLang="en-US" dirty="0"/>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13</a:t>
            </a:fld>
            <a:endParaRPr kumimoji="1" lang="ja-JP" altLang="en-US"/>
          </a:p>
        </p:txBody>
      </p:sp>
    </p:spTree>
    <p:extLst>
      <p:ext uri="{BB962C8B-B14F-4D97-AF65-F5344CB8AC3E}">
        <p14:creationId xmlns:p14="http://schemas.microsoft.com/office/powerpoint/2010/main" val="265557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The result</a:t>
            </a:r>
            <a:r>
              <a:rPr kumimoji="1" lang="en-US" altLang="ja-JP" baseline="0" dirty="0" smtClean="0"/>
              <a:t> shows that the assumption before is untenable, since</a:t>
            </a:r>
          </a:p>
        </p:txBody>
      </p:sp>
      <p:sp>
        <p:nvSpPr>
          <p:cNvPr id="4" name="スライド番号プレースホルダー 3"/>
          <p:cNvSpPr>
            <a:spLocks noGrp="1"/>
          </p:cNvSpPr>
          <p:nvPr>
            <p:ph type="sldNum" sz="quarter" idx="10"/>
          </p:nvPr>
        </p:nvSpPr>
        <p:spPr/>
        <p:txBody>
          <a:bodyPr/>
          <a:lstStyle/>
          <a:p>
            <a:fld id="{CE55FCA6-3032-2046-8394-DF40E5B8923F}" type="slidenum">
              <a:rPr kumimoji="1" lang="ja-JP" altLang="en-US" smtClean="0"/>
              <a:t>20</a:t>
            </a:fld>
            <a:endParaRPr kumimoji="1" lang="ja-JP" altLang="en-US"/>
          </a:p>
        </p:txBody>
      </p:sp>
    </p:spTree>
    <p:extLst>
      <p:ext uri="{BB962C8B-B14F-4D97-AF65-F5344CB8AC3E}">
        <p14:creationId xmlns:p14="http://schemas.microsoft.com/office/powerpoint/2010/main" val="119136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zh-CN"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19232E-39DC-DA4C-A0CC-D015B6CF36ED}" type="datetime1">
              <a:rPr kumimoji="1" lang="en-US" altLang="ja-JP" smtClean="0"/>
              <a:t>17/02/15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297191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31A240-0686-0A4A-A5D0-335DF6B3DDA6}" type="datetime1">
              <a:rPr kumimoji="1" lang="en-US" altLang="ja-JP" smtClean="0"/>
              <a:t>17/02/15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149460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073B2-DA84-1842-97CD-C4B0D5B19518}" type="datetime1">
              <a:rPr kumimoji="1" lang="en-US" altLang="ja-JP" smtClean="0"/>
              <a:t>17/02/15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251580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B60FBBC-6CFC-1047-BB17-BCC5DBDF55C3}" type="datetime1">
              <a:rPr kumimoji="1" lang="en-US" altLang="ja-JP" smtClean="0"/>
              <a:t>17/02/15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138577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E6073A2-7F92-2240-8263-9FA9E72E7CCD}" type="datetime1">
              <a:rPr kumimoji="1" lang="en-US" altLang="ja-JP" smtClean="0"/>
              <a:t>17/02/15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289188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240A36B-C09E-DB49-B5E8-B800C2CDA367}" type="datetime1">
              <a:rPr kumimoji="1" lang="en-US" altLang="ja-JP" smtClean="0"/>
              <a:t>17/02/15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142675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D88C965-AE9D-FA42-AF37-C08980D9C8EA}" type="datetime1">
              <a:rPr kumimoji="1" lang="en-US" altLang="ja-JP" smtClean="0"/>
              <a:t>17/02/15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291778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0A70C38-C2EC-D944-BA71-30EA92E17F92}" type="datetime1">
              <a:rPr kumimoji="1" lang="en-US" altLang="ja-JP" smtClean="0"/>
              <a:t>17/02/15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402441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C7326CA-BBC4-FE4C-871C-3E0C128633F2}" type="datetime1">
              <a:rPr kumimoji="1" lang="en-US" altLang="ja-JP" smtClean="0"/>
              <a:t>17/02/15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234689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3F12AC1-1691-E248-B07D-7769A618B981}" type="datetime1">
              <a:rPr kumimoji="1" lang="en-US" altLang="ja-JP" smtClean="0"/>
              <a:t>17/02/15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19592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31D1DA7-43CC-7B4C-B844-C75AC8F5810E}" type="datetime1">
              <a:rPr kumimoji="1" lang="en-US" altLang="ja-JP" smtClean="0"/>
              <a:t>17/02/15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9184025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マスター テキストの書式設定</a:t>
            </a:r>
          </a:p>
          <a:p>
            <a:pPr lvl="1"/>
            <a:r>
              <a:rPr kumimoji="1" lang="zh-CN" altLang="en-US" smtClean="0"/>
              <a:t>第 </a:t>
            </a:r>
            <a:r>
              <a:rPr kumimoji="1" lang="en-US" altLang="zh-CN" smtClean="0"/>
              <a:t>2 </a:t>
            </a:r>
            <a:r>
              <a:rPr kumimoji="1" lang="zh-CN" altLang="en-US" smtClean="0"/>
              <a:t>レベル</a:t>
            </a:r>
          </a:p>
          <a:p>
            <a:pPr lvl="2"/>
            <a:r>
              <a:rPr kumimoji="1" lang="zh-CN" altLang="en-US" smtClean="0"/>
              <a:t>第 </a:t>
            </a:r>
            <a:r>
              <a:rPr kumimoji="1" lang="en-US" altLang="zh-CN" smtClean="0"/>
              <a:t>3 </a:t>
            </a:r>
            <a:r>
              <a:rPr kumimoji="1" lang="zh-CN" altLang="en-US" smtClean="0"/>
              <a:t>レベル</a:t>
            </a:r>
          </a:p>
          <a:p>
            <a:pPr lvl="3"/>
            <a:r>
              <a:rPr kumimoji="1" lang="zh-CN" altLang="en-US" smtClean="0"/>
              <a:t>第 </a:t>
            </a:r>
            <a:r>
              <a:rPr kumimoji="1" lang="en-US" altLang="zh-CN" smtClean="0"/>
              <a:t>4 </a:t>
            </a:r>
            <a:r>
              <a:rPr kumimoji="1" lang="zh-CN" altLang="en-US" smtClean="0"/>
              <a:t>レベル</a:t>
            </a:r>
          </a:p>
          <a:p>
            <a:pPr lvl="4"/>
            <a:r>
              <a:rPr kumimoji="1" lang="zh-CN" altLang="en-US" smtClean="0"/>
              <a:t>第 </a:t>
            </a:r>
            <a:r>
              <a:rPr kumimoji="1" lang="en-US" altLang="zh-CN" smtClean="0"/>
              <a:t>5 </a:t>
            </a:r>
            <a:r>
              <a:rPr kumimoji="1" lang="zh-CN"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8F154-1DFA-EC44-BE3D-7C3F8B87BAE0}" type="datetime1">
              <a:rPr kumimoji="1" lang="en-US" altLang="ja-JP" smtClean="0"/>
              <a:t>17/02/15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1D50-1F5A-C54F-88AE-98C3FAD25162}" type="slidenum">
              <a:rPr kumimoji="1" lang="ja-JP" altLang="en-US" smtClean="0"/>
              <a:t>‹#›</a:t>
            </a:fld>
            <a:endParaRPr kumimoji="1" lang="ja-JP" altLang="en-US"/>
          </a:p>
        </p:txBody>
      </p:sp>
    </p:spTree>
    <p:extLst>
      <p:ext uri="{BB962C8B-B14F-4D97-AF65-F5344CB8AC3E}">
        <p14:creationId xmlns:p14="http://schemas.microsoft.com/office/powerpoint/2010/main" val="369419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latin typeface="Times"/>
                <a:cs typeface="Times"/>
              </a:rPr>
              <a:t>A Tool to Reduce Change Cost of Testing Resources</a:t>
            </a:r>
            <a:endParaRPr kumimoji="1" lang="ja-JP" altLang="en-US" dirty="0">
              <a:latin typeface="Times"/>
              <a:cs typeface="Times"/>
            </a:endParaRPr>
          </a:p>
        </p:txBody>
      </p:sp>
      <p:sp>
        <p:nvSpPr>
          <p:cNvPr id="3" name="サブタイトル 2"/>
          <p:cNvSpPr>
            <a:spLocks noGrp="1"/>
          </p:cNvSpPr>
          <p:nvPr>
            <p:ph type="subTitle" idx="1"/>
          </p:nvPr>
        </p:nvSpPr>
        <p:spPr>
          <a:xfrm>
            <a:off x="1371600" y="3799896"/>
            <a:ext cx="6400800" cy="2155005"/>
          </a:xfrm>
        </p:spPr>
        <p:txBody>
          <a:bodyPr>
            <a:normAutofit fontScale="85000" lnSpcReduction="20000"/>
          </a:bodyPr>
          <a:lstStyle/>
          <a:p>
            <a:r>
              <a:rPr kumimoji="1" lang="en-US" altLang="ja-JP" dirty="0" smtClean="0">
                <a:latin typeface="Times"/>
                <a:cs typeface="Times"/>
              </a:rPr>
              <a:t>Ruide Li</a:t>
            </a:r>
          </a:p>
          <a:p>
            <a:r>
              <a:rPr lang="en-US" altLang="ja-JP" dirty="0" smtClean="0">
                <a:latin typeface="Times"/>
                <a:cs typeface="Times"/>
              </a:rPr>
              <a:t>Yamamoto Lab.,</a:t>
            </a:r>
          </a:p>
          <a:p>
            <a:r>
              <a:rPr kumimoji="1" lang="en-US" altLang="ja-JP" dirty="0" smtClean="0">
                <a:latin typeface="Times"/>
                <a:cs typeface="Times"/>
              </a:rPr>
              <a:t>Dept. of Information Engineering,</a:t>
            </a:r>
          </a:p>
          <a:p>
            <a:r>
              <a:rPr lang="en-US" altLang="ja-JP" dirty="0" smtClean="0">
                <a:latin typeface="Times"/>
                <a:cs typeface="Times"/>
              </a:rPr>
              <a:t>School of Engineering,</a:t>
            </a:r>
          </a:p>
          <a:p>
            <a:r>
              <a:rPr kumimoji="1" lang="en-US" altLang="ja-JP" dirty="0" smtClean="0">
                <a:latin typeface="Times"/>
                <a:cs typeface="Times"/>
              </a:rPr>
              <a:t>Nagoya University</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a:t>
            </a:fld>
            <a:endParaRPr kumimoji="1" lang="ja-JP" altLang="en-US"/>
          </a:p>
        </p:txBody>
      </p:sp>
    </p:spTree>
    <p:extLst>
      <p:ext uri="{BB962C8B-B14F-4D97-AF65-F5344CB8AC3E}">
        <p14:creationId xmlns:p14="http://schemas.microsoft.com/office/powerpoint/2010/main" val="19591709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lang="en-US" altLang="ja-JP" dirty="0" smtClean="0">
                <a:latin typeface="Times"/>
                <a:cs typeface="Times"/>
              </a:rPr>
              <a:t>Proposed Method </a:t>
            </a:r>
            <a:r>
              <a:rPr lang="mr-IN" altLang="ja-JP" dirty="0" smtClean="0">
                <a:latin typeface="Times"/>
                <a:cs typeface="Times"/>
              </a:rPr>
              <a:t>-</a:t>
            </a:r>
            <a:r>
              <a:rPr lang="en-US" altLang="ja-JP" dirty="0" smtClean="0">
                <a:latin typeface="Times"/>
                <a:cs typeface="Times"/>
              </a:rPr>
              <a:t> </a:t>
            </a:r>
            <a:r>
              <a:rPr lang="en-US" altLang="ja-JP" dirty="0">
                <a:latin typeface="Times"/>
                <a:cs typeface="Times"/>
              </a:rPr>
              <a:t>Flow </a:t>
            </a:r>
            <a:r>
              <a:rPr lang="en-US" altLang="ja-JP" dirty="0" smtClean="0">
                <a:latin typeface="Times"/>
                <a:cs typeface="Times"/>
              </a:rPr>
              <a:t>Diagram</a:t>
            </a:r>
            <a:endParaRPr kumimoji="1" lang="ja-JP" altLang="en-US" dirty="0">
              <a:latin typeface="Times"/>
              <a:cs typeface="Times"/>
            </a:endParaRPr>
          </a:p>
        </p:txBody>
      </p:sp>
      <p:sp>
        <p:nvSpPr>
          <p:cNvPr id="4" name="平行四辺形 3"/>
          <p:cNvSpPr/>
          <p:nvPr/>
        </p:nvSpPr>
        <p:spPr>
          <a:xfrm>
            <a:off x="332342" y="2034283"/>
            <a:ext cx="1515549" cy="85070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latin typeface="Times"/>
                <a:cs typeface="Times"/>
              </a:rPr>
              <a:t>Testing Cases</a:t>
            </a:r>
            <a:endParaRPr kumimoji="1" lang="ja-JP" altLang="en-US" sz="1400" dirty="0">
              <a:latin typeface="Times"/>
              <a:cs typeface="Times"/>
            </a:endParaRPr>
          </a:p>
        </p:txBody>
      </p:sp>
      <p:sp>
        <p:nvSpPr>
          <p:cNvPr id="5" name="平行四辺形 4"/>
          <p:cNvSpPr/>
          <p:nvPr/>
        </p:nvSpPr>
        <p:spPr>
          <a:xfrm>
            <a:off x="245032" y="3925070"/>
            <a:ext cx="1602859" cy="85070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a:cs typeface="Times"/>
              </a:rPr>
              <a:t>Relationship among Resources</a:t>
            </a:r>
            <a:endParaRPr kumimoji="1" lang="ja-JP" altLang="en-US" sz="1400" dirty="0">
              <a:latin typeface="Times"/>
              <a:cs typeface="Times"/>
            </a:endParaRPr>
          </a:p>
        </p:txBody>
      </p:sp>
      <p:sp>
        <p:nvSpPr>
          <p:cNvPr id="6" name="正方形/長方形 5"/>
          <p:cNvSpPr/>
          <p:nvPr/>
        </p:nvSpPr>
        <p:spPr>
          <a:xfrm>
            <a:off x="2216191" y="2841831"/>
            <a:ext cx="1060353" cy="1040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a:cs typeface="Times"/>
              </a:rPr>
              <a:t>Extracting Tool</a:t>
            </a:r>
            <a:endParaRPr kumimoji="1" lang="ja-JP" altLang="en-US" sz="1400" dirty="0">
              <a:latin typeface="Times"/>
              <a:cs typeface="Times"/>
            </a:endParaRPr>
          </a:p>
        </p:txBody>
      </p:sp>
      <p:sp>
        <p:nvSpPr>
          <p:cNvPr id="7" name="平行四辺形 6"/>
          <p:cNvSpPr/>
          <p:nvPr/>
        </p:nvSpPr>
        <p:spPr>
          <a:xfrm>
            <a:off x="3871334" y="2034283"/>
            <a:ext cx="1290173" cy="85070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latin typeface="Times"/>
                <a:cs typeface="Times"/>
              </a:rPr>
              <a:t>Test</a:t>
            </a:r>
          </a:p>
          <a:p>
            <a:pPr algn="ctr"/>
            <a:r>
              <a:rPr lang="en-US" altLang="ja-JP" sz="1400" dirty="0" smtClean="0">
                <a:latin typeface="Times"/>
                <a:cs typeface="Times"/>
              </a:rPr>
              <a:t>Matrix</a:t>
            </a:r>
            <a:endParaRPr kumimoji="1" lang="ja-JP" altLang="en-US" sz="1400" dirty="0">
              <a:latin typeface="Times"/>
              <a:cs typeface="Times"/>
            </a:endParaRPr>
          </a:p>
        </p:txBody>
      </p:sp>
      <p:sp>
        <p:nvSpPr>
          <p:cNvPr id="8" name="平行四辺形 7"/>
          <p:cNvSpPr/>
          <p:nvPr/>
        </p:nvSpPr>
        <p:spPr>
          <a:xfrm>
            <a:off x="3640139" y="3925070"/>
            <a:ext cx="1270144" cy="85070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a:cs typeface="Times"/>
              </a:rPr>
              <a:t>Resource Matrix</a:t>
            </a:r>
            <a:endParaRPr kumimoji="1" lang="ja-JP" altLang="en-US" sz="1400" dirty="0">
              <a:latin typeface="Times"/>
              <a:cs typeface="Times"/>
            </a:endParaRPr>
          </a:p>
        </p:txBody>
      </p:sp>
      <p:sp>
        <p:nvSpPr>
          <p:cNvPr id="9" name="正方形/長方形 8"/>
          <p:cNvSpPr/>
          <p:nvPr/>
        </p:nvSpPr>
        <p:spPr>
          <a:xfrm>
            <a:off x="5569736" y="2897312"/>
            <a:ext cx="1037414" cy="10400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Times"/>
                <a:cs typeface="Times"/>
              </a:rPr>
              <a:t>Minimizing Tool</a:t>
            </a:r>
            <a:endParaRPr kumimoji="1" lang="ja-JP" altLang="en-US" sz="1400" dirty="0">
              <a:latin typeface="Times"/>
              <a:cs typeface="Times"/>
            </a:endParaRPr>
          </a:p>
        </p:txBody>
      </p:sp>
      <p:sp>
        <p:nvSpPr>
          <p:cNvPr id="10" name="円/楕円 9"/>
          <p:cNvSpPr/>
          <p:nvPr/>
        </p:nvSpPr>
        <p:spPr>
          <a:xfrm>
            <a:off x="7042952" y="3968221"/>
            <a:ext cx="1951531" cy="76439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latin typeface="Times"/>
                <a:cs typeface="Times"/>
              </a:rPr>
              <a:t>Sequence at Reduced Cost</a:t>
            </a:r>
            <a:endParaRPr kumimoji="1" lang="ja-JP" altLang="en-US" sz="1400" dirty="0">
              <a:latin typeface="Times"/>
              <a:cs typeface="Times"/>
            </a:endParaRPr>
          </a:p>
        </p:txBody>
      </p:sp>
      <p:cxnSp>
        <p:nvCxnSpPr>
          <p:cNvPr id="12" name="直線矢印コネクタ 11"/>
          <p:cNvCxnSpPr>
            <a:stCxn id="4" idx="2"/>
            <a:endCxn id="6" idx="1"/>
          </p:cNvCxnSpPr>
          <p:nvPr/>
        </p:nvCxnSpPr>
        <p:spPr>
          <a:xfrm>
            <a:off x="1741554" y="2459633"/>
            <a:ext cx="474637" cy="902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5" idx="2"/>
            <a:endCxn id="6" idx="1"/>
          </p:cNvCxnSpPr>
          <p:nvPr/>
        </p:nvCxnSpPr>
        <p:spPr>
          <a:xfrm flipV="1">
            <a:off x="1741554" y="3361875"/>
            <a:ext cx="474637" cy="988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6" idx="3"/>
            <a:endCxn id="7" idx="5"/>
          </p:cNvCxnSpPr>
          <p:nvPr/>
        </p:nvCxnSpPr>
        <p:spPr>
          <a:xfrm flipV="1">
            <a:off x="3276544" y="2459633"/>
            <a:ext cx="701128" cy="902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6" idx="3"/>
            <a:endCxn id="8" idx="5"/>
          </p:cNvCxnSpPr>
          <p:nvPr/>
        </p:nvCxnSpPr>
        <p:spPr>
          <a:xfrm>
            <a:off x="3276544" y="3361875"/>
            <a:ext cx="469933" cy="988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7" idx="2"/>
            <a:endCxn id="9" idx="1"/>
          </p:cNvCxnSpPr>
          <p:nvPr/>
        </p:nvCxnSpPr>
        <p:spPr>
          <a:xfrm>
            <a:off x="5055170" y="2459633"/>
            <a:ext cx="514566" cy="9577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8" idx="2"/>
            <a:endCxn id="9" idx="1"/>
          </p:cNvCxnSpPr>
          <p:nvPr/>
        </p:nvCxnSpPr>
        <p:spPr>
          <a:xfrm flipV="1">
            <a:off x="4803946" y="3417356"/>
            <a:ext cx="765790" cy="933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円/楕円 56"/>
          <p:cNvSpPr/>
          <p:nvPr/>
        </p:nvSpPr>
        <p:spPr>
          <a:xfrm>
            <a:off x="7042952" y="2077434"/>
            <a:ext cx="1951531" cy="76439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latin typeface="Times"/>
                <a:cs typeface="Times"/>
              </a:rPr>
              <a:t>Sequence at Reduced Cost</a:t>
            </a:r>
            <a:endParaRPr kumimoji="1" lang="ja-JP" altLang="en-US" sz="1400" dirty="0">
              <a:latin typeface="Times"/>
              <a:cs typeface="Times"/>
            </a:endParaRPr>
          </a:p>
        </p:txBody>
      </p:sp>
      <p:cxnSp>
        <p:nvCxnSpPr>
          <p:cNvPr id="59" name="直線矢印コネクタ 58"/>
          <p:cNvCxnSpPr>
            <a:stCxn id="9" idx="3"/>
            <a:endCxn id="57" idx="2"/>
          </p:cNvCxnSpPr>
          <p:nvPr/>
        </p:nvCxnSpPr>
        <p:spPr>
          <a:xfrm flipV="1">
            <a:off x="6607150" y="2459633"/>
            <a:ext cx="435802" cy="9577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直線矢印コネクタ 60"/>
          <p:cNvCxnSpPr>
            <a:stCxn id="9" idx="3"/>
            <a:endCxn id="10" idx="2"/>
          </p:cNvCxnSpPr>
          <p:nvPr/>
        </p:nvCxnSpPr>
        <p:spPr>
          <a:xfrm>
            <a:off x="6607150" y="3417356"/>
            <a:ext cx="435802" cy="933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直線矢印コネクタ 62"/>
          <p:cNvCxnSpPr>
            <a:stCxn id="57" idx="4"/>
            <a:endCxn id="10" idx="0"/>
          </p:cNvCxnSpPr>
          <p:nvPr/>
        </p:nvCxnSpPr>
        <p:spPr>
          <a:xfrm>
            <a:off x="8018718" y="2841831"/>
            <a:ext cx="0" cy="11263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4" name="テキスト ボックス 63"/>
          <p:cNvSpPr txBox="1"/>
          <p:nvPr/>
        </p:nvSpPr>
        <p:spPr>
          <a:xfrm>
            <a:off x="7487801" y="3263467"/>
            <a:ext cx="1061834" cy="307777"/>
          </a:xfrm>
          <a:prstGeom prst="rect">
            <a:avLst/>
          </a:prstGeom>
          <a:noFill/>
        </p:spPr>
        <p:txBody>
          <a:bodyPr wrap="none" rtlCol="0">
            <a:spAutoFit/>
          </a:bodyPr>
          <a:lstStyle/>
          <a:p>
            <a:r>
              <a:rPr kumimoji="1" lang="en-US" altLang="ja-JP" sz="1400" dirty="0" smtClean="0">
                <a:latin typeface="Times"/>
                <a:cs typeface="Times"/>
              </a:rPr>
              <a:t>Comparison</a:t>
            </a:r>
            <a:endParaRPr kumimoji="1" lang="ja-JP" altLang="en-US" sz="1400" dirty="0">
              <a:latin typeface="Times"/>
              <a:cs typeface="Times"/>
            </a:endParaRPr>
          </a:p>
        </p:txBody>
      </p:sp>
      <p:sp>
        <p:nvSpPr>
          <p:cNvPr id="83" name="スライド番号プレースホルダー 82"/>
          <p:cNvSpPr>
            <a:spLocks noGrp="1"/>
          </p:cNvSpPr>
          <p:nvPr>
            <p:ph type="sldNum" sz="quarter" idx="12"/>
          </p:nvPr>
        </p:nvSpPr>
        <p:spPr/>
        <p:txBody>
          <a:bodyPr/>
          <a:lstStyle/>
          <a:p>
            <a:fld id="{68E91D50-1F5A-C54F-88AE-98C3FAD25162}" type="slidenum">
              <a:rPr kumimoji="1" lang="ja-JP" altLang="en-US" smtClean="0"/>
              <a:t>10</a:t>
            </a:fld>
            <a:endParaRPr kumimoji="1" lang="ja-JP" altLang="en-US"/>
          </a:p>
        </p:txBody>
      </p:sp>
    </p:spTree>
    <p:extLst>
      <p:ext uri="{BB962C8B-B14F-4D97-AF65-F5344CB8AC3E}">
        <p14:creationId xmlns:p14="http://schemas.microsoft.com/office/powerpoint/2010/main" val="38373117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Experiment</a:t>
            </a:r>
            <a:endParaRPr kumimoji="1" lang="ja-JP" altLang="en-US" dirty="0">
              <a:latin typeface="Times"/>
              <a:cs typeface="Times"/>
            </a:endParaRPr>
          </a:p>
        </p:txBody>
      </p:sp>
      <p:sp>
        <p:nvSpPr>
          <p:cNvPr id="3" name="コンテンツ プレースホルダー 2"/>
          <p:cNvSpPr>
            <a:spLocks noGrp="1"/>
          </p:cNvSpPr>
          <p:nvPr>
            <p:ph idx="1"/>
          </p:nvPr>
        </p:nvSpPr>
        <p:spPr>
          <a:xfrm>
            <a:off x="457200" y="1574800"/>
            <a:ext cx="8229600" cy="4525963"/>
          </a:xfrm>
        </p:spPr>
        <p:txBody>
          <a:bodyPr/>
          <a:lstStyle/>
          <a:p>
            <a:r>
              <a:rPr kumimoji="1" lang="en-US" altLang="ja-JP" dirty="0" smtClean="0">
                <a:latin typeface="Times"/>
                <a:cs typeface="Times"/>
              </a:rPr>
              <a:t>Sample data</a:t>
            </a:r>
          </a:p>
          <a:p>
            <a:r>
              <a:rPr kumimoji="1" lang="en-US" altLang="ja-JP" dirty="0" smtClean="0">
                <a:latin typeface="Times"/>
                <a:cs typeface="Times"/>
              </a:rPr>
              <a:t>Provided by </a:t>
            </a:r>
            <a:r>
              <a:rPr kumimoji="1" lang="en-US" altLang="ja-JP" dirty="0" err="1" smtClean="0">
                <a:latin typeface="Times"/>
                <a:cs typeface="Times"/>
              </a:rPr>
              <a:t>Veriserve</a:t>
            </a:r>
            <a:r>
              <a:rPr kumimoji="1" lang="en-US" altLang="ja-JP" dirty="0" smtClean="0">
                <a:latin typeface="Times"/>
                <a:cs typeface="Times"/>
              </a:rPr>
              <a:t> Corporation</a:t>
            </a:r>
          </a:p>
          <a:p>
            <a:r>
              <a:rPr kumimoji="1" lang="en-US" altLang="ja-JP" dirty="0" smtClean="0">
                <a:latin typeface="Times"/>
                <a:cs typeface="Times"/>
              </a:rPr>
              <a:t>Testing data of a vending machine</a:t>
            </a:r>
          </a:p>
          <a:p>
            <a:r>
              <a:rPr lang="en-US" altLang="ja-JP" dirty="0">
                <a:latin typeface="Times"/>
                <a:cs typeface="Times"/>
              </a:rPr>
              <a:t>95 testing cases, 14 resources, 1459 relations </a:t>
            </a:r>
            <a:endParaRPr lang="en-US" altLang="ja-JP" dirty="0" smtClean="0">
              <a:latin typeface="Times"/>
              <a:cs typeface="Times"/>
            </a:endParaRPr>
          </a:p>
          <a:p>
            <a:r>
              <a:rPr lang="en-US" altLang="ja-JP" dirty="0" smtClean="0">
                <a:latin typeface="Times"/>
                <a:cs typeface="Times"/>
              </a:rPr>
              <a:t>Test matrix and resource matrix</a:t>
            </a:r>
            <a:endParaRPr lang="en-US" altLang="ja-JP" dirty="0">
              <a:latin typeface="Times"/>
              <a:cs typeface="Times"/>
            </a:endParaRPr>
          </a:p>
          <a:p>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11</a:t>
            </a:fld>
            <a:endParaRPr kumimoji="1" lang="ja-JP" altLang="en-US"/>
          </a:p>
        </p:txBody>
      </p:sp>
    </p:spTree>
    <p:extLst>
      <p:ext uri="{BB962C8B-B14F-4D97-AF65-F5344CB8AC3E}">
        <p14:creationId xmlns:p14="http://schemas.microsoft.com/office/powerpoint/2010/main" val="11435573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Experiment</a:t>
            </a:r>
            <a:endParaRPr kumimoji="1" lang="ja-JP" altLang="en-US" dirty="0">
              <a:latin typeface="Times"/>
              <a:cs typeface="Times"/>
            </a:endParaRPr>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latin typeface="Times"/>
                <a:cs typeface="Times"/>
              </a:rPr>
              <a:t>Extracting test </a:t>
            </a:r>
            <a:r>
              <a:rPr lang="en-US" altLang="ja-JP" dirty="0">
                <a:latin typeface="Times"/>
                <a:cs typeface="Times"/>
              </a:rPr>
              <a:t>m</a:t>
            </a:r>
            <a:r>
              <a:rPr kumimoji="1" lang="en-US" altLang="ja-JP" dirty="0" smtClean="0">
                <a:latin typeface="Times"/>
                <a:cs typeface="Times"/>
              </a:rPr>
              <a:t>atrix </a:t>
            </a:r>
          </a:p>
          <a:p>
            <a:r>
              <a:rPr lang="en-US" altLang="ja-JP" dirty="0" smtClean="0">
                <a:latin typeface="Times"/>
                <a:cs typeface="Times"/>
              </a:rPr>
              <a:t>Using Python-Excel module: </a:t>
            </a:r>
            <a:r>
              <a:rPr lang="en-US" altLang="ja-JP" dirty="0" err="1" smtClean="0">
                <a:latin typeface="Times"/>
                <a:cs typeface="Times"/>
              </a:rPr>
              <a:t>xlrd</a:t>
            </a:r>
            <a:endParaRPr lang="en-US" altLang="ja-JP" dirty="0" smtClean="0">
              <a:latin typeface="Times"/>
              <a:cs typeface="Times"/>
            </a:endParaRPr>
          </a:p>
          <a:p>
            <a:r>
              <a:rPr lang="en-US" altLang="ja-JP" dirty="0" smtClean="0">
                <a:latin typeface="Times"/>
                <a:cs typeface="Times"/>
              </a:rPr>
              <a:t>Matching the cost of </a:t>
            </a:r>
            <a:r>
              <a:rPr lang="en-US" altLang="zh-CN" dirty="0" smtClean="0">
                <a:latin typeface="Times"/>
                <a:cs typeface="Times"/>
              </a:rPr>
              <a:t>every resource</a:t>
            </a:r>
            <a:r>
              <a:rPr lang="en-US" altLang="ja-JP" dirty="0" smtClean="0">
                <a:latin typeface="Times"/>
                <a:cs typeface="Times"/>
              </a:rPr>
              <a:t> change from relationship among resource</a:t>
            </a:r>
          </a:p>
          <a:p>
            <a:r>
              <a:rPr lang="en-US" altLang="ja-JP" dirty="0" smtClean="0">
                <a:latin typeface="Times"/>
                <a:cs typeface="Times"/>
              </a:rPr>
              <a:t>Extracting </a:t>
            </a:r>
            <a:r>
              <a:rPr lang="en-US" altLang="ja-JP" dirty="0">
                <a:latin typeface="Times"/>
                <a:cs typeface="Times"/>
              </a:rPr>
              <a:t>resource </a:t>
            </a:r>
            <a:r>
              <a:rPr lang="en-US" altLang="ja-JP" dirty="0" smtClean="0">
                <a:latin typeface="Times"/>
                <a:cs typeface="Times"/>
              </a:rPr>
              <a:t>matrix</a:t>
            </a:r>
          </a:p>
          <a:p>
            <a:r>
              <a:rPr lang="en-US" altLang="ja-JP" dirty="0" smtClean="0">
                <a:latin typeface="Times"/>
                <a:cs typeface="Times"/>
              </a:rPr>
              <a:t>If two or more testing cases have all the same resource status,  put them into one testing resource</a:t>
            </a:r>
          </a:p>
          <a:p>
            <a:r>
              <a:rPr lang="en-US" altLang="ja-JP" dirty="0" smtClean="0">
                <a:latin typeface="Times"/>
                <a:cs typeface="Times"/>
              </a:rPr>
              <a:t>Assume that resource matrix may lead to better optimization because of less vertexes</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12</a:t>
            </a:fld>
            <a:endParaRPr kumimoji="1" lang="ja-JP" altLang="en-US"/>
          </a:p>
        </p:txBody>
      </p:sp>
    </p:spTree>
    <p:extLst>
      <p:ext uri="{BB962C8B-B14F-4D97-AF65-F5344CB8AC3E}">
        <p14:creationId xmlns:p14="http://schemas.microsoft.com/office/powerpoint/2010/main" val="23260953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Proposed Method</a:t>
            </a:r>
            <a:endParaRPr kumimoji="1" lang="ja-JP" altLang="en-US" dirty="0">
              <a:latin typeface="Times"/>
              <a:cs typeface="Times"/>
            </a:endParaRPr>
          </a:p>
        </p:txBody>
      </p:sp>
      <p:sp>
        <p:nvSpPr>
          <p:cNvPr id="3" name="コンテンツ プレースホルダー 2"/>
          <p:cNvSpPr>
            <a:spLocks noGrp="1"/>
          </p:cNvSpPr>
          <p:nvPr>
            <p:ph idx="1"/>
          </p:nvPr>
        </p:nvSpPr>
        <p:spPr>
          <a:xfrm>
            <a:off x="457200" y="1612900"/>
            <a:ext cx="8229600" cy="4525963"/>
          </a:xfrm>
        </p:spPr>
        <p:txBody>
          <a:bodyPr/>
          <a:lstStyle/>
          <a:p>
            <a:r>
              <a:rPr lang="en-US" altLang="ja-JP" dirty="0" smtClean="0">
                <a:latin typeface="Times"/>
                <a:cs typeface="Times"/>
              </a:rPr>
              <a:t>Travelling salesman </a:t>
            </a:r>
            <a:r>
              <a:rPr lang="en-US" altLang="ja-JP" dirty="0">
                <a:latin typeface="Times"/>
                <a:cs typeface="Times"/>
              </a:rPr>
              <a:t>p</a:t>
            </a:r>
            <a:r>
              <a:rPr lang="en-US" altLang="ja-JP" dirty="0" smtClean="0">
                <a:latin typeface="Times"/>
                <a:cs typeface="Times"/>
              </a:rPr>
              <a:t>roblem</a:t>
            </a:r>
          </a:p>
          <a:p>
            <a:r>
              <a:rPr kumimoji="1" lang="en-US" altLang="ja-JP" dirty="0" smtClean="0">
                <a:latin typeface="Times"/>
                <a:cs typeface="Times"/>
              </a:rPr>
              <a:t>Brute force algorithm is hopelessly inefficient</a:t>
            </a:r>
          </a:p>
          <a:p>
            <a:r>
              <a:rPr lang="en-US" altLang="ja-JP" dirty="0" smtClean="0">
                <a:latin typeface="Times"/>
                <a:cs typeface="Times"/>
              </a:rPr>
              <a:t>2 g</a:t>
            </a:r>
            <a:r>
              <a:rPr kumimoji="1" lang="en-US" altLang="ja-JP" dirty="0" smtClean="0">
                <a:latin typeface="Times"/>
                <a:cs typeface="Times"/>
              </a:rPr>
              <a:t>reedy algorithms used to construct path </a:t>
            </a:r>
          </a:p>
          <a:p>
            <a:pPr marL="0" indent="0">
              <a:buNone/>
            </a:pPr>
            <a:r>
              <a:rPr lang="en-US" altLang="ja-JP" dirty="0">
                <a:latin typeface="Times"/>
                <a:cs typeface="Times"/>
              </a:rPr>
              <a:t> </a:t>
            </a:r>
            <a:r>
              <a:rPr lang="en-US" altLang="ja-JP" dirty="0" smtClean="0">
                <a:latin typeface="Times"/>
                <a:cs typeface="Times"/>
              </a:rPr>
              <a:t>   - (Repetitive) nearest neighbor algorithm</a:t>
            </a:r>
          </a:p>
          <a:p>
            <a:pPr marL="0" indent="0">
              <a:buNone/>
            </a:pPr>
            <a:r>
              <a:rPr kumimoji="1" lang="en-US" altLang="ja-JP" dirty="0">
                <a:latin typeface="Times"/>
                <a:cs typeface="Times"/>
              </a:rPr>
              <a:t> </a:t>
            </a:r>
            <a:r>
              <a:rPr kumimoji="1" lang="en-US" altLang="ja-JP" dirty="0" smtClean="0">
                <a:latin typeface="Times"/>
                <a:cs typeface="Times"/>
              </a:rPr>
              <a:t>   - Cheapest link algorithm</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13</a:t>
            </a:fld>
            <a:endParaRPr kumimoji="1" lang="ja-JP" altLang="en-US"/>
          </a:p>
        </p:txBody>
      </p:sp>
    </p:spTree>
    <p:extLst>
      <p:ext uri="{BB962C8B-B14F-4D97-AF65-F5344CB8AC3E}">
        <p14:creationId xmlns:p14="http://schemas.microsoft.com/office/powerpoint/2010/main" val="14726929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Proposed Method</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lang="en-US" altLang="ja-JP" dirty="0" smtClean="0">
                <a:latin typeface="Times"/>
                <a:cs typeface="Times"/>
              </a:rPr>
              <a:t>Repetitive nearest neighbor algorithm</a:t>
            </a:r>
          </a:p>
          <a:p>
            <a:r>
              <a:rPr kumimoji="1" lang="en-US" altLang="ja-JP" dirty="0" smtClean="0">
                <a:latin typeface="Times"/>
                <a:cs typeface="Times"/>
              </a:rPr>
              <a:t>Loop the start vertex</a:t>
            </a:r>
          </a:p>
          <a:p>
            <a:r>
              <a:rPr lang="en-US" altLang="ja-JP" dirty="0" smtClean="0">
                <a:latin typeface="Times"/>
                <a:cs typeface="Times"/>
              </a:rPr>
              <a:t>Choose the minimum vertex and move</a:t>
            </a:r>
          </a:p>
          <a:p>
            <a:r>
              <a:rPr lang="en-US" altLang="ja-JP" dirty="0" smtClean="0">
                <a:latin typeface="Times"/>
                <a:cs typeface="Times"/>
              </a:rPr>
              <a:t>Defect</a:t>
            </a:r>
          </a:p>
          <a:p>
            <a:pPr marL="0" indent="0">
              <a:buNone/>
            </a:pPr>
            <a:r>
              <a:rPr lang="en-US" altLang="ja-JP" dirty="0">
                <a:latin typeface="Times"/>
                <a:cs typeface="Times"/>
              </a:rPr>
              <a:t> </a:t>
            </a:r>
            <a:r>
              <a:rPr lang="en-US" altLang="ja-JP" dirty="0" smtClean="0">
                <a:latin typeface="Times"/>
                <a:cs typeface="Times"/>
              </a:rPr>
              <a:t>   - If there are more than one minimum edges </a:t>
            </a:r>
          </a:p>
          <a:p>
            <a:pPr marL="0" indent="0">
              <a:buNone/>
            </a:pPr>
            <a:r>
              <a:rPr lang="en-US" altLang="ja-JP" dirty="0">
                <a:latin typeface="Times"/>
                <a:cs typeface="Times"/>
              </a:rPr>
              <a:t> </a:t>
            </a:r>
            <a:r>
              <a:rPr lang="en-US" altLang="ja-JP" dirty="0" smtClean="0">
                <a:latin typeface="Times"/>
                <a:cs typeface="Times"/>
              </a:rPr>
              <a:t>     from a vertex,  branches will be ignored</a:t>
            </a:r>
          </a:p>
          <a:p>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14</a:t>
            </a:fld>
            <a:endParaRPr kumimoji="1" lang="ja-JP" altLang="en-US"/>
          </a:p>
        </p:txBody>
      </p:sp>
    </p:spTree>
    <p:extLst>
      <p:ext uri="{BB962C8B-B14F-4D97-AF65-F5344CB8AC3E}">
        <p14:creationId xmlns:p14="http://schemas.microsoft.com/office/powerpoint/2010/main" val="9606240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Nearest Neighbor Algorithm</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15</a:t>
            </a:fld>
            <a:endParaRPr kumimoji="1" lang="ja-JP" altLang="en-US"/>
          </a:p>
        </p:txBody>
      </p:sp>
      <p:sp>
        <p:nvSpPr>
          <p:cNvPr id="5" name="円/楕円 4"/>
          <p:cNvSpPr/>
          <p:nvPr/>
        </p:nvSpPr>
        <p:spPr>
          <a:xfrm>
            <a:off x="1790700" y="295275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5</a:t>
            </a:r>
            <a:endParaRPr kumimoji="1" lang="ja-JP" altLang="en-US" dirty="0">
              <a:latin typeface="Times"/>
              <a:cs typeface="Times"/>
            </a:endParaRPr>
          </a:p>
        </p:txBody>
      </p:sp>
      <p:sp>
        <p:nvSpPr>
          <p:cNvPr id="7" name="円/楕円 6"/>
          <p:cNvSpPr/>
          <p:nvPr/>
        </p:nvSpPr>
        <p:spPr>
          <a:xfrm>
            <a:off x="4724400" y="505460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3</a:t>
            </a:r>
            <a:endParaRPr kumimoji="1" lang="ja-JP" altLang="en-US" dirty="0">
              <a:latin typeface="Times"/>
              <a:cs typeface="Times"/>
            </a:endParaRPr>
          </a:p>
        </p:txBody>
      </p:sp>
      <p:sp>
        <p:nvSpPr>
          <p:cNvPr id="8" name="円/楕円 7"/>
          <p:cNvSpPr/>
          <p:nvPr/>
        </p:nvSpPr>
        <p:spPr>
          <a:xfrm>
            <a:off x="2667000" y="505460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4</a:t>
            </a:r>
            <a:endParaRPr kumimoji="1" lang="ja-JP" altLang="en-US" dirty="0">
              <a:latin typeface="Times"/>
              <a:cs typeface="Times"/>
            </a:endParaRPr>
          </a:p>
        </p:txBody>
      </p:sp>
      <p:sp>
        <p:nvSpPr>
          <p:cNvPr id="9" name="円/楕円 8"/>
          <p:cNvSpPr/>
          <p:nvPr/>
        </p:nvSpPr>
        <p:spPr>
          <a:xfrm>
            <a:off x="5588000" y="295275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2</a:t>
            </a:r>
            <a:endParaRPr kumimoji="1" lang="ja-JP" altLang="en-US" dirty="0">
              <a:latin typeface="Times"/>
              <a:cs typeface="Times"/>
            </a:endParaRPr>
          </a:p>
        </p:txBody>
      </p:sp>
      <p:sp>
        <p:nvSpPr>
          <p:cNvPr id="10" name="円/楕円 9"/>
          <p:cNvSpPr/>
          <p:nvPr/>
        </p:nvSpPr>
        <p:spPr>
          <a:xfrm>
            <a:off x="3771900" y="162560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1</a:t>
            </a:r>
            <a:endParaRPr kumimoji="1" lang="ja-JP" altLang="en-US" dirty="0">
              <a:latin typeface="Times"/>
              <a:cs typeface="Times"/>
            </a:endParaRPr>
          </a:p>
        </p:txBody>
      </p:sp>
      <p:cxnSp>
        <p:nvCxnSpPr>
          <p:cNvPr id="12" name="直線コネクタ 11"/>
          <p:cNvCxnSpPr>
            <a:stCxn id="10" idx="2"/>
            <a:endCxn id="5" idx="7"/>
          </p:cNvCxnSpPr>
          <p:nvPr/>
        </p:nvCxnSpPr>
        <p:spPr>
          <a:xfrm flipH="1">
            <a:off x="2245985" y="1885950"/>
            <a:ext cx="1525915" cy="114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p:cNvCxnSpPr>
            <a:stCxn id="5" idx="4"/>
            <a:endCxn id="8" idx="1"/>
          </p:cNvCxnSpPr>
          <p:nvPr/>
        </p:nvCxnSpPr>
        <p:spPr>
          <a:xfrm>
            <a:off x="2057400" y="3473450"/>
            <a:ext cx="687715" cy="1657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線コネクタ 15"/>
          <p:cNvCxnSpPr>
            <a:endCxn id="9" idx="1"/>
          </p:cNvCxnSpPr>
          <p:nvPr/>
        </p:nvCxnSpPr>
        <p:spPr>
          <a:xfrm>
            <a:off x="4305300" y="1885950"/>
            <a:ext cx="1360815" cy="114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線コネクタ 17"/>
          <p:cNvCxnSpPr>
            <a:stCxn id="9" idx="4"/>
            <a:endCxn id="7" idx="7"/>
          </p:cNvCxnSpPr>
          <p:nvPr/>
        </p:nvCxnSpPr>
        <p:spPr>
          <a:xfrm flipH="1">
            <a:off x="5179685" y="3473450"/>
            <a:ext cx="675015" cy="1657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線コネクタ 19"/>
          <p:cNvCxnSpPr>
            <a:stCxn id="7" idx="2"/>
            <a:endCxn id="8" idx="6"/>
          </p:cNvCxnSpPr>
          <p:nvPr/>
        </p:nvCxnSpPr>
        <p:spPr>
          <a:xfrm flipH="1">
            <a:off x="3200400" y="5314950"/>
            <a:ext cx="152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9" idx="2"/>
            <a:endCxn id="8" idx="7"/>
          </p:cNvCxnSpPr>
          <p:nvPr/>
        </p:nvCxnSpPr>
        <p:spPr>
          <a:xfrm flipH="1">
            <a:off x="3122285" y="3213100"/>
            <a:ext cx="2465715" cy="19177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5" idx="6"/>
            <a:endCxn id="9" idx="2"/>
          </p:cNvCxnSpPr>
          <p:nvPr/>
        </p:nvCxnSpPr>
        <p:spPr>
          <a:xfrm>
            <a:off x="2324100" y="3213100"/>
            <a:ext cx="3263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線コネクタ 25"/>
          <p:cNvCxnSpPr>
            <a:stCxn id="5" idx="6"/>
            <a:endCxn id="7" idx="1"/>
          </p:cNvCxnSpPr>
          <p:nvPr/>
        </p:nvCxnSpPr>
        <p:spPr>
          <a:xfrm>
            <a:off x="2324100" y="3213100"/>
            <a:ext cx="2478415" cy="19177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flipH="1">
            <a:off x="3109585" y="2146300"/>
            <a:ext cx="916315" cy="29845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線コネクタ 29"/>
          <p:cNvCxnSpPr>
            <a:stCxn id="10" idx="4"/>
            <a:endCxn id="7" idx="1"/>
          </p:cNvCxnSpPr>
          <p:nvPr/>
        </p:nvCxnSpPr>
        <p:spPr>
          <a:xfrm>
            <a:off x="4038600" y="2146300"/>
            <a:ext cx="763915" cy="2984555"/>
          </a:xfrm>
          <a:prstGeom prst="line">
            <a:avLst/>
          </a:prstGeom>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5092700" y="2349500"/>
            <a:ext cx="301660" cy="369332"/>
          </a:xfrm>
          <a:prstGeom prst="rect">
            <a:avLst/>
          </a:prstGeom>
          <a:noFill/>
        </p:spPr>
        <p:txBody>
          <a:bodyPr wrap="none" rtlCol="0">
            <a:spAutoFit/>
          </a:bodyPr>
          <a:lstStyle/>
          <a:p>
            <a:r>
              <a:rPr kumimoji="1" lang="en-US" altLang="ja-JP" dirty="0" smtClean="0">
                <a:latin typeface="Times"/>
                <a:cs typeface="Times"/>
              </a:rPr>
              <a:t>7</a:t>
            </a:r>
            <a:endParaRPr kumimoji="1" lang="ja-JP" altLang="en-US" dirty="0">
              <a:latin typeface="Times"/>
              <a:cs typeface="Times"/>
            </a:endParaRPr>
          </a:p>
        </p:txBody>
      </p:sp>
      <p:sp>
        <p:nvSpPr>
          <p:cNvPr id="32" name="テキスト ボックス 31"/>
          <p:cNvSpPr txBox="1"/>
          <p:nvPr/>
        </p:nvSpPr>
        <p:spPr>
          <a:xfrm>
            <a:off x="5638800" y="4381500"/>
            <a:ext cx="301660" cy="369332"/>
          </a:xfrm>
          <a:prstGeom prst="rect">
            <a:avLst/>
          </a:prstGeom>
          <a:noFill/>
        </p:spPr>
        <p:txBody>
          <a:bodyPr wrap="none" rtlCol="0">
            <a:spAutoFit/>
          </a:bodyPr>
          <a:lstStyle/>
          <a:p>
            <a:r>
              <a:rPr kumimoji="1" lang="en-US" altLang="ja-JP" dirty="0" smtClean="0">
                <a:latin typeface="Times"/>
                <a:cs typeface="Times"/>
              </a:rPr>
              <a:t>3</a:t>
            </a:r>
            <a:endParaRPr kumimoji="1" lang="ja-JP" altLang="en-US" dirty="0">
              <a:latin typeface="Times"/>
              <a:cs typeface="Times"/>
            </a:endParaRPr>
          </a:p>
        </p:txBody>
      </p:sp>
      <p:sp>
        <p:nvSpPr>
          <p:cNvPr id="33" name="テキスト ボックス 32"/>
          <p:cNvSpPr txBox="1"/>
          <p:nvPr/>
        </p:nvSpPr>
        <p:spPr>
          <a:xfrm>
            <a:off x="2590800" y="2159000"/>
            <a:ext cx="418654" cy="369332"/>
          </a:xfrm>
          <a:prstGeom prst="rect">
            <a:avLst/>
          </a:prstGeom>
          <a:noFill/>
        </p:spPr>
        <p:txBody>
          <a:bodyPr wrap="none" rtlCol="0">
            <a:spAutoFit/>
          </a:bodyPr>
          <a:lstStyle/>
          <a:p>
            <a:r>
              <a:rPr kumimoji="1" lang="en-US" altLang="ja-JP" dirty="0" smtClean="0">
                <a:latin typeface="Times"/>
                <a:cs typeface="Times"/>
              </a:rPr>
              <a:t>10</a:t>
            </a:r>
            <a:endParaRPr kumimoji="1" lang="ja-JP" altLang="en-US" dirty="0">
              <a:latin typeface="Times"/>
              <a:cs typeface="Times"/>
            </a:endParaRPr>
          </a:p>
        </p:txBody>
      </p:sp>
      <p:sp>
        <p:nvSpPr>
          <p:cNvPr id="34" name="テキスト ボックス 33"/>
          <p:cNvSpPr txBox="1"/>
          <p:nvPr/>
        </p:nvSpPr>
        <p:spPr>
          <a:xfrm>
            <a:off x="2286000" y="4368800"/>
            <a:ext cx="418654" cy="369332"/>
          </a:xfrm>
          <a:prstGeom prst="rect">
            <a:avLst/>
          </a:prstGeom>
          <a:noFill/>
        </p:spPr>
        <p:txBody>
          <a:bodyPr wrap="none" rtlCol="0">
            <a:spAutoFit/>
          </a:bodyPr>
          <a:lstStyle/>
          <a:p>
            <a:r>
              <a:rPr kumimoji="1" lang="en-US" altLang="ja-JP" dirty="0" smtClean="0">
                <a:latin typeface="Times"/>
                <a:cs typeface="Times"/>
              </a:rPr>
              <a:t>11</a:t>
            </a:r>
            <a:endParaRPr kumimoji="1" lang="ja-JP" altLang="en-US" dirty="0">
              <a:latin typeface="Times"/>
              <a:cs typeface="Times"/>
            </a:endParaRPr>
          </a:p>
        </p:txBody>
      </p:sp>
      <p:sp>
        <p:nvSpPr>
          <p:cNvPr id="35" name="テキスト ボックス 34"/>
          <p:cNvSpPr txBox="1"/>
          <p:nvPr/>
        </p:nvSpPr>
        <p:spPr>
          <a:xfrm>
            <a:off x="3886200" y="5435600"/>
            <a:ext cx="301660" cy="369332"/>
          </a:xfrm>
          <a:prstGeom prst="rect">
            <a:avLst/>
          </a:prstGeom>
          <a:noFill/>
        </p:spPr>
        <p:txBody>
          <a:bodyPr wrap="none" rtlCol="0">
            <a:spAutoFit/>
          </a:bodyPr>
          <a:lstStyle/>
          <a:p>
            <a:r>
              <a:rPr kumimoji="1" lang="en-US" altLang="ja-JP" dirty="0" smtClean="0">
                <a:latin typeface="Times"/>
                <a:cs typeface="Times"/>
              </a:rPr>
              <a:t>8</a:t>
            </a:r>
            <a:endParaRPr kumimoji="1" lang="ja-JP" altLang="en-US" dirty="0">
              <a:latin typeface="Times"/>
              <a:cs typeface="Times"/>
            </a:endParaRPr>
          </a:p>
        </p:txBody>
      </p:sp>
      <p:sp>
        <p:nvSpPr>
          <p:cNvPr id="36" name="テキスト ボックス 35"/>
          <p:cNvSpPr txBox="1"/>
          <p:nvPr/>
        </p:nvSpPr>
        <p:spPr>
          <a:xfrm>
            <a:off x="4203700" y="4025900"/>
            <a:ext cx="301660" cy="369332"/>
          </a:xfrm>
          <a:prstGeom prst="rect">
            <a:avLst/>
          </a:prstGeom>
          <a:noFill/>
        </p:spPr>
        <p:txBody>
          <a:bodyPr wrap="none" rtlCol="0">
            <a:spAutoFit/>
          </a:bodyPr>
          <a:lstStyle/>
          <a:p>
            <a:r>
              <a:rPr kumimoji="1" lang="en-US" altLang="ja-JP" dirty="0" smtClean="0">
                <a:latin typeface="Times"/>
                <a:cs typeface="Times"/>
              </a:rPr>
              <a:t>9</a:t>
            </a:r>
            <a:endParaRPr kumimoji="1" lang="ja-JP" altLang="en-US" dirty="0">
              <a:latin typeface="Times"/>
              <a:cs typeface="Times"/>
            </a:endParaRPr>
          </a:p>
        </p:txBody>
      </p:sp>
      <p:sp>
        <p:nvSpPr>
          <p:cNvPr id="38" name="テキスト ボックス 37"/>
          <p:cNvSpPr txBox="1"/>
          <p:nvPr/>
        </p:nvSpPr>
        <p:spPr>
          <a:xfrm>
            <a:off x="3517900" y="2603500"/>
            <a:ext cx="301660" cy="369332"/>
          </a:xfrm>
          <a:prstGeom prst="rect">
            <a:avLst/>
          </a:prstGeom>
          <a:noFill/>
        </p:spPr>
        <p:txBody>
          <a:bodyPr wrap="none" rtlCol="0">
            <a:spAutoFit/>
          </a:bodyPr>
          <a:lstStyle/>
          <a:p>
            <a:r>
              <a:rPr kumimoji="1" lang="en-US" altLang="ja-JP" dirty="0" smtClean="0">
                <a:latin typeface="Times"/>
                <a:cs typeface="Times"/>
              </a:rPr>
              <a:t>2</a:t>
            </a:r>
            <a:endParaRPr kumimoji="1" lang="ja-JP" altLang="en-US" dirty="0">
              <a:latin typeface="Times"/>
              <a:cs typeface="Times"/>
            </a:endParaRPr>
          </a:p>
        </p:txBody>
      </p:sp>
      <p:sp>
        <p:nvSpPr>
          <p:cNvPr id="40" name="テキスト ボックス 39"/>
          <p:cNvSpPr txBox="1"/>
          <p:nvPr/>
        </p:nvSpPr>
        <p:spPr>
          <a:xfrm>
            <a:off x="2806700" y="3784600"/>
            <a:ext cx="301660" cy="369332"/>
          </a:xfrm>
          <a:prstGeom prst="rect">
            <a:avLst/>
          </a:prstGeom>
          <a:noFill/>
        </p:spPr>
        <p:txBody>
          <a:bodyPr wrap="none" rtlCol="0">
            <a:spAutoFit/>
          </a:bodyPr>
          <a:lstStyle/>
          <a:p>
            <a:r>
              <a:rPr kumimoji="1" lang="en-US" altLang="ja-JP" dirty="0" smtClean="0">
                <a:latin typeface="Times"/>
                <a:cs typeface="Times"/>
              </a:rPr>
              <a:t>4</a:t>
            </a:r>
            <a:endParaRPr kumimoji="1" lang="ja-JP" altLang="en-US" dirty="0">
              <a:latin typeface="Times"/>
              <a:cs typeface="Times"/>
            </a:endParaRPr>
          </a:p>
        </p:txBody>
      </p:sp>
      <p:sp>
        <p:nvSpPr>
          <p:cNvPr id="41" name="テキスト ボックス 40"/>
          <p:cNvSpPr txBox="1"/>
          <p:nvPr/>
        </p:nvSpPr>
        <p:spPr>
          <a:xfrm>
            <a:off x="4800600" y="3073400"/>
            <a:ext cx="301660" cy="369332"/>
          </a:xfrm>
          <a:prstGeom prst="rect">
            <a:avLst/>
          </a:prstGeom>
          <a:noFill/>
        </p:spPr>
        <p:txBody>
          <a:bodyPr wrap="none" rtlCol="0">
            <a:spAutoFit/>
          </a:bodyPr>
          <a:lstStyle/>
          <a:p>
            <a:r>
              <a:rPr kumimoji="1" lang="en-US" altLang="ja-JP" dirty="0" smtClean="0">
                <a:latin typeface="Times"/>
                <a:cs typeface="Times"/>
              </a:rPr>
              <a:t>5</a:t>
            </a:r>
            <a:endParaRPr kumimoji="1" lang="ja-JP" altLang="en-US" dirty="0">
              <a:latin typeface="Times"/>
              <a:cs typeface="Times"/>
            </a:endParaRPr>
          </a:p>
        </p:txBody>
      </p:sp>
      <p:sp>
        <p:nvSpPr>
          <p:cNvPr id="42" name="テキスト ボックス 41"/>
          <p:cNvSpPr txBox="1"/>
          <p:nvPr/>
        </p:nvSpPr>
        <p:spPr>
          <a:xfrm>
            <a:off x="4296033" y="2534166"/>
            <a:ext cx="418654" cy="369332"/>
          </a:xfrm>
          <a:prstGeom prst="rect">
            <a:avLst/>
          </a:prstGeom>
          <a:noFill/>
        </p:spPr>
        <p:txBody>
          <a:bodyPr wrap="none" rtlCol="0">
            <a:spAutoFit/>
          </a:bodyPr>
          <a:lstStyle/>
          <a:p>
            <a:r>
              <a:rPr kumimoji="1" lang="en-US" altLang="ja-JP" dirty="0" smtClean="0">
                <a:latin typeface="Times"/>
                <a:cs typeface="Times"/>
              </a:rPr>
              <a:t>13</a:t>
            </a:r>
            <a:endParaRPr kumimoji="1" lang="ja-JP" altLang="en-US" dirty="0">
              <a:latin typeface="Times"/>
              <a:cs typeface="Times"/>
            </a:endParaRPr>
          </a:p>
        </p:txBody>
      </p:sp>
      <p:sp>
        <p:nvSpPr>
          <p:cNvPr id="43" name="テキスト ボックス 42"/>
          <p:cNvSpPr txBox="1"/>
          <p:nvPr/>
        </p:nvSpPr>
        <p:spPr>
          <a:xfrm>
            <a:off x="6261100" y="5575300"/>
            <a:ext cx="2051613" cy="646331"/>
          </a:xfrm>
          <a:prstGeom prst="rect">
            <a:avLst/>
          </a:prstGeom>
          <a:noFill/>
        </p:spPr>
        <p:txBody>
          <a:bodyPr wrap="none" rtlCol="0">
            <a:spAutoFit/>
          </a:bodyPr>
          <a:lstStyle/>
          <a:p>
            <a:r>
              <a:rPr kumimoji="1" lang="en-US" altLang="ja-JP" dirty="0" smtClean="0">
                <a:latin typeface="Times"/>
                <a:cs typeface="Times"/>
              </a:rPr>
              <a:t>1 -&gt; 4 -&gt; 3 -&gt; 2 -&gt; 5</a:t>
            </a:r>
          </a:p>
          <a:p>
            <a:r>
              <a:rPr lang="en-US" altLang="ja-JP" dirty="0" smtClean="0">
                <a:latin typeface="Times"/>
                <a:cs typeface="Times"/>
              </a:rPr>
              <a:t>Cost: 18</a:t>
            </a:r>
            <a:endParaRPr kumimoji="1" lang="ja-JP" altLang="en-US" dirty="0">
              <a:latin typeface="Times"/>
              <a:cs typeface="Times"/>
            </a:endParaRPr>
          </a:p>
        </p:txBody>
      </p:sp>
    </p:spTree>
    <p:extLst>
      <p:ext uri="{BB962C8B-B14F-4D97-AF65-F5344CB8AC3E}">
        <p14:creationId xmlns:p14="http://schemas.microsoft.com/office/powerpoint/2010/main" val="698754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0" fill="hold"/>
                                        <p:tgtEl>
                                          <p:spTgt spid="10"/>
                                        </p:tgtEl>
                                        <p:attrNameLst>
                                          <p:attrName>stroke.color</p:attrName>
                                        </p:attrNameLst>
                                      </p:cBhvr>
                                      <p:to>
                                        <a:schemeClr val="accent2"/>
                                      </p:to>
                                    </p:animClr>
                                    <p:set>
                                      <p:cBhvr>
                                        <p:cTn id="7" dur="1000" fill="hold"/>
                                        <p:tgtEl>
                                          <p:spTgt spid="10"/>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1000" fill="hold"/>
                                        <p:tgtEl>
                                          <p:spTgt spid="28"/>
                                        </p:tgtEl>
                                        <p:attrNameLst>
                                          <p:attrName>stroke.color</p:attrName>
                                        </p:attrNameLst>
                                      </p:cBhvr>
                                      <p:to>
                                        <a:schemeClr val="accent2"/>
                                      </p:to>
                                    </p:animClr>
                                    <p:set>
                                      <p:cBhvr>
                                        <p:cTn id="12" dur="1000" fill="hold"/>
                                        <p:tgtEl>
                                          <p:spTgt spid="28"/>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1000" fill="hold"/>
                                        <p:tgtEl>
                                          <p:spTgt spid="8"/>
                                        </p:tgtEl>
                                        <p:attrNameLst>
                                          <p:attrName>stroke.color</p:attrName>
                                        </p:attrNameLst>
                                      </p:cBhvr>
                                      <p:to>
                                        <a:schemeClr val="accent2"/>
                                      </p:to>
                                    </p:animClr>
                                    <p:set>
                                      <p:cBhvr>
                                        <p:cTn id="17" dur="1000" fill="hold"/>
                                        <p:tgtEl>
                                          <p:spTgt spid="8"/>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1000" fill="hold"/>
                                        <p:tgtEl>
                                          <p:spTgt spid="20"/>
                                        </p:tgtEl>
                                        <p:attrNameLst>
                                          <p:attrName>stroke.color</p:attrName>
                                        </p:attrNameLst>
                                      </p:cBhvr>
                                      <p:to>
                                        <a:schemeClr val="accent2"/>
                                      </p:to>
                                    </p:animClr>
                                    <p:set>
                                      <p:cBhvr>
                                        <p:cTn id="22" dur="1000" fill="hold"/>
                                        <p:tgtEl>
                                          <p:spTgt spid="20"/>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1000" fill="hold"/>
                                        <p:tgtEl>
                                          <p:spTgt spid="7"/>
                                        </p:tgtEl>
                                        <p:attrNameLst>
                                          <p:attrName>stroke.color</p:attrName>
                                        </p:attrNameLst>
                                      </p:cBhvr>
                                      <p:to>
                                        <a:schemeClr val="accent2"/>
                                      </p:to>
                                    </p:animClr>
                                    <p:set>
                                      <p:cBhvr>
                                        <p:cTn id="27" dur="1000" fill="hold"/>
                                        <p:tgtEl>
                                          <p:spTgt spid="7"/>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1000" fill="hold"/>
                                        <p:tgtEl>
                                          <p:spTgt spid="18"/>
                                        </p:tgtEl>
                                        <p:attrNameLst>
                                          <p:attrName>stroke.color</p:attrName>
                                        </p:attrNameLst>
                                      </p:cBhvr>
                                      <p:to>
                                        <a:schemeClr val="accent2"/>
                                      </p:to>
                                    </p:animClr>
                                    <p:set>
                                      <p:cBhvr>
                                        <p:cTn id="32" dur="1000" fill="hold"/>
                                        <p:tgtEl>
                                          <p:spTgt spid="18"/>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1000" fill="hold"/>
                                        <p:tgtEl>
                                          <p:spTgt spid="9"/>
                                        </p:tgtEl>
                                        <p:attrNameLst>
                                          <p:attrName>stroke.color</p:attrName>
                                        </p:attrNameLst>
                                      </p:cBhvr>
                                      <p:to>
                                        <a:schemeClr val="accent2"/>
                                      </p:to>
                                    </p:animClr>
                                    <p:set>
                                      <p:cBhvr>
                                        <p:cTn id="37" dur="1000" fill="hold"/>
                                        <p:tgtEl>
                                          <p:spTgt spid="9"/>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1000" fill="hold"/>
                                        <p:tgtEl>
                                          <p:spTgt spid="24"/>
                                        </p:tgtEl>
                                        <p:attrNameLst>
                                          <p:attrName>stroke.color</p:attrName>
                                        </p:attrNameLst>
                                      </p:cBhvr>
                                      <p:to>
                                        <a:schemeClr val="accent2"/>
                                      </p:to>
                                    </p:animClr>
                                    <p:set>
                                      <p:cBhvr>
                                        <p:cTn id="42" dur="1000" fill="hold"/>
                                        <p:tgtEl>
                                          <p:spTgt spid="24"/>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dir="cw">
                                      <p:cBhvr>
                                        <p:cTn id="46" dur="1000" fill="hold"/>
                                        <p:tgtEl>
                                          <p:spTgt spid="5"/>
                                        </p:tgtEl>
                                        <p:attrNameLst>
                                          <p:attrName>stroke.color</p:attrName>
                                        </p:attrNameLst>
                                      </p:cBhvr>
                                      <p:to>
                                        <a:schemeClr val="accent2"/>
                                      </p:to>
                                    </p:animClr>
                                    <p:set>
                                      <p:cBhvr>
                                        <p:cTn id="47" dur="1000" fill="hold"/>
                                        <p:tgtEl>
                                          <p:spTgt spid="5"/>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dissolve">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Times"/>
                <a:cs typeface="Times"/>
              </a:rPr>
              <a:t>Proposed Method</a:t>
            </a:r>
            <a:endParaRPr kumimoji="1" lang="ja-JP" altLang="en-US" dirty="0">
              <a:latin typeface="Times"/>
              <a:cs typeface="Times"/>
            </a:endParaRPr>
          </a:p>
        </p:txBody>
      </p:sp>
      <p:sp>
        <p:nvSpPr>
          <p:cNvPr id="3" name="コンテンツ プレースホルダー 2"/>
          <p:cNvSpPr>
            <a:spLocks noGrp="1"/>
          </p:cNvSpPr>
          <p:nvPr>
            <p:ph idx="1"/>
          </p:nvPr>
        </p:nvSpPr>
        <p:spPr>
          <a:xfrm>
            <a:off x="495300" y="1600200"/>
            <a:ext cx="8229600" cy="4525963"/>
          </a:xfrm>
        </p:spPr>
        <p:txBody>
          <a:bodyPr>
            <a:normAutofit lnSpcReduction="10000"/>
          </a:bodyPr>
          <a:lstStyle/>
          <a:p>
            <a:r>
              <a:rPr lang="en-US" altLang="ja-JP" dirty="0" smtClean="0">
                <a:latin typeface="Times"/>
                <a:cs typeface="Times"/>
              </a:rPr>
              <a:t>Cheapest link algorithm</a:t>
            </a:r>
          </a:p>
          <a:p>
            <a:r>
              <a:rPr lang="en-US" altLang="ja-JP" dirty="0" smtClean="0">
                <a:latin typeface="Times"/>
                <a:cs typeface="Times"/>
              </a:rPr>
              <a:t>Sort all edges</a:t>
            </a:r>
          </a:p>
          <a:p>
            <a:r>
              <a:rPr kumimoji="1" lang="en-US" altLang="ja-JP" dirty="0" smtClean="0">
                <a:latin typeface="Times"/>
                <a:cs typeface="Times"/>
              </a:rPr>
              <a:t>Pick the minimum edge, which do not create a circuit or be chose </a:t>
            </a:r>
            <a:r>
              <a:rPr lang="en-US" altLang="ja-JP" dirty="0" smtClean="0">
                <a:latin typeface="Times"/>
                <a:cs typeface="Times"/>
              </a:rPr>
              <a:t>more than 2</a:t>
            </a:r>
            <a:r>
              <a:rPr kumimoji="1" lang="en-US" altLang="ja-JP" dirty="0" smtClean="0">
                <a:latin typeface="Times"/>
                <a:cs typeface="Times"/>
              </a:rPr>
              <a:t> times </a:t>
            </a:r>
          </a:p>
          <a:p>
            <a:r>
              <a:rPr lang="en-US" altLang="ja-JP" dirty="0" smtClean="0">
                <a:latin typeface="Times"/>
                <a:cs typeface="Times"/>
              </a:rPr>
              <a:t>Defect</a:t>
            </a:r>
          </a:p>
          <a:p>
            <a:pPr marL="0" indent="0">
              <a:buNone/>
            </a:pPr>
            <a:r>
              <a:rPr kumimoji="1" lang="en-US" altLang="ja-JP" dirty="0">
                <a:latin typeface="Times"/>
                <a:cs typeface="Times"/>
              </a:rPr>
              <a:t> </a:t>
            </a:r>
            <a:r>
              <a:rPr kumimoji="1" lang="en-US" altLang="ja-JP" dirty="0" smtClean="0">
                <a:latin typeface="Times"/>
                <a:cs typeface="Times"/>
              </a:rPr>
              <a:t>   - Only an alternative for symmetric data (same </a:t>
            </a:r>
          </a:p>
          <a:p>
            <a:pPr marL="0" indent="0">
              <a:buNone/>
            </a:pPr>
            <a:r>
              <a:rPr lang="en-US" altLang="ja-JP" dirty="0">
                <a:latin typeface="Times"/>
                <a:cs typeface="Times"/>
              </a:rPr>
              <a:t> </a:t>
            </a:r>
            <a:r>
              <a:rPr lang="en-US" altLang="ja-JP" dirty="0" smtClean="0">
                <a:latin typeface="Times"/>
                <a:cs typeface="Times"/>
              </a:rPr>
              <a:t>     </a:t>
            </a:r>
            <a:r>
              <a:rPr kumimoji="1" lang="en-US" altLang="ja-JP" dirty="0" smtClean="0">
                <a:latin typeface="Times"/>
                <a:cs typeface="Times"/>
              </a:rPr>
              <a:t>cost in and out), cannot be used on </a:t>
            </a:r>
          </a:p>
          <a:p>
            <a:pPr marL="0" indent="0">
              <a:buNone/>
            </a:pPr>
            <a:r>
              <a:rPr lang="en-US" altLang="ja-JP" dirty="0">
                <a:latin typeface="Times"/>
                <a:cs typeface="Times"/>
              </a:rPr>
              <a:t> </a:t>
            </a:r>
            <a:r>
              <a:rPr lang="en-US" altLang="ja-JP" dirty="0" smtClean="0">
                <a:latin typeface="Times"/>
                <a:cs typeface="Times"/>
              </a:rPr>
              <a:t>     </a:t>
            </a:r>
            <a:r>
              <a:rPr kumimoji="1" lang="en-US" altLang="ja-JP" dirty="0" smtClean="0">
                <a:latin typeface="Times"/>
                <a:cs typeface="Times"/>
              </a:rPr>
              <a:t>asymmetric data</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16</a:t>
            </a:fld>
            <a:endParaRPr kumimoji="1" lang="ja-JP" altLang="en-US"/>
          </a:p>
        </p:txBody>
      </p:sp>
    </p:spTree>
    <p:extLst>
      <p:ext uri="{BB962C8B-B14F-4D97-AF65-F5344CB8AC3E}">
        <p14:creationId xmlns:p14="http://schemas.microsoft.com/office/powerpoint/2010/main" val="10355304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Times"/>
                <a:cs typeface="Times"/>
              </a:rPr>
              <a:t>Cheapest Link Algorithm</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17</a:t>
            </a:fld>
            <a:endParaRPr kumimoji="1" lang="ja-JP" altLang="en-US"/>
          </a:p>
        </p:txBody>
      </p:sp>
      <p:sp>
        <p:nvSpPr>
          <p:cNvPr id="5" name="円/楕円 4"/>
          <p:cNvSpPr/>
          <p:nvPr/>
        </p:nvSpPr>
        <p:spPr>
          <a:xfrm>
            <a:off x="1790700" y="295275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5</a:t>
            </a:r>
            <a:endParaRPr kumimoji="1" lang="ja-JP" altLang="en-US" dirty="0">
              <a:latin typeface="Times"/>
              <a:cs typeface="Times"/>
            </a:endParaRPr>
          </a:p>
        </p:txBody>
      </p:sp>
      <p:sp>
        <p:nvSpPr>
          <p:cNvPr id="6" name="円/楕円 5"/>
          <p:cNvSpPr/>
          <p:nvPr/>
        </p:nvSpPr>
        <p:spPr>
          <a:xfrm>
            <a:off x="4724400" y="505460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3</a:t>
            </a:r>
            <a:endParaRPr kumimoji="1" lang="ja-JP" altLang="en-US" dirty="0">
              <a:latin typeface="Times"/>
              <a:cs typeface="Times"/>
            </a:endParaRPr>
          </a:p>
        </p:txBody>
      </p:sp>
      <p:sp>
        <p:nvSpPr>
          <p:cNvPr id="7" name="円/楕円 6"/>
          <p:cNvSpPr/>
          <p:nvPr/>
        </p:nvSpPr>
        <p:spPr>
          <a:xfrm>
            <a:off x="2667000" y="505460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4</a:t>
            </a:r>
            <a:endParaRPr kumimoji="1" lang="ja-JP" altLang="en-US" dirty="0">
              <a:latin typeface="Times"/>
              <a:cs typeface="Times"/>
            </a:endParaRPr>
          </a:p>
        </p:txBody>
      </p:sp>
      <p:sp>
        <p:nvSpPr>
          <p:cNvPr id="8" name="円/楕円 7"/>
          <p:cNvSpPr/>
          <p:nvPr/>
        </p:nvSpPr>
        <p:spPr>
          <a:xfrm>
            <a:off x="5588000" y="295275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2</a:t>
            </a:r>
            <a:endParaRPr kumimoji="1" lang="ja-JP" altLang="en-US" dirty="0">
              <a:latin typeface="Times"/>
              <a:cs typeface="Times"/>
            </a:endParaRPr>
          </a:p>
        </p:txBody>
      </p:sp>
      <p:sp>
        <p:nvSpPr>
          <p:cNvPr id="9" name="円/楕円 8"/>
          <p:cNvSpPr/>
          <p:nvPr/>
        </p:nvSpPr>
        <p:spPr>
          <a:xfrm>
            <a:off x="3771900" y="1625600"/>
            <a:ext cx="533400" cy="5207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Times"/>
                <a:cs typeface="Times"/>
              </a:rPr>
              <a:t>1</a:t>
            </a:r>
            <a:endParaRPr kumimoji="1" lang="ja-JP" altLang="en-US" dirty="0">
              <a:latin typeface="Times"/>
              <a:cs typeface="Times"/>
            </a:endParaRPr>
          </a:p>
        </p:txBody>
      </p:sp>
      <p:cxnSp>
        <p:nvCxnSpPr>
          <p:cNvPr id="10" name="直線コネクタ 9"/>
          <p:cNvCxnSpPr>
            <a:stCxn id="9" idx="2"/>
            <a:endCxn id="5" idx="7"/>
          </p:cNvCxnSpPr>
          <p:nvPr/>
        </p:nvCxnSpPr>
        <p:spPr>
          <a:xfrm flipH="1">
            <a:off x="2245985" y="1885950"/>
            <a:ext cx="1525915" cy="114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線コネクタ 10"/>
          <p:cNvCxnSpPr>
            <a:stCxn id="5" idx="4"/>
            <a:endCxn id="7" idx="1"/>
          </p:cNvCxnSpPr>
          <p:nvPr/>
        </p:nvCxnSpPr>
        <p:spPr>
          <a:xfrm>
            <a:off x="2057400" y="3473450"/>
            <a:ext cx="687715" cy="1657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線コネクタ 11"/>
          <p:cNvCxnSpPr>
            <a:endCxn id="8" idx="1"/>
          </p:cNvCxnSpPr>
          <p:nvPr/>
        </p:nvCxnSpPr>
        <p:spPr>
          <a:xfrm>
            <a:off x="4305300" y="1885950"/>
            <a:ext cx="1360815" cy="114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線コネクタ 12"/>
          <p:cNvCxnSpPr>
            <a:stCxn id="8" idx="4"/>
            <a:endCxn id="6" idx="7"/>
          </p:cNvCxnSpPr>
          <p:nvPr/>
        </p:nvCxnSpPr>
        <p:spPr>
          <a:xfrm flipH="1">
            <a:off x="5179685" y="3473450"/>
            <a:ext cx="675015" cy="1657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p:cNvCxnSpPr>
            <a:stCxn id="6" idx="2"/>
            <a:endCxn id="7" idx="6"/>
          </p:cNvCxnSpPr>
          <p:nvPr/>
        </p:nvCxnSpPr>
        <p:spPr>
          <a:xfrm flipH="1">
            <a:off x="3200400" y="5314950"/>
            <a:ext cx="152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線コネクタ 14"/>
          <p:cNvCxnSpPr>
            <a:stCxn id="8" idx="2"/>
            <a:endCxn id="7" idx="7"/>
          </p:cNvCxnSpPr>
          <p:nvPr/>
        </p:nvCxnSpPr>
        <p:spPr>
          <a:xfrm flipH="1">
            <a:off x="3122285" y="3213100"/>
            <a:ext cx="2465715" cy="19177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線コネクタ 15"/>
          <p:cNvCxnSpPr>
            <a:stCxn id="5" idx="6"/>
            <a:endCxn id="8" idx="2"/>
          </p:cNvCxnSpPr>
          <p:nvPr/>
        </p:nvCxnSpPr>
        <p:spPr>
          <a:xfrm>
            <a:off x="2324100" y="3213100"/>
            <a:ext cx="32639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線コネクタ 16"/>
          <p:cNvCxnSpPr>
            <a:stCxn id="5" idx="6"/>
            <a:endCxn id="6" idx="1"/>
          </p:cNvCxnSpPr>
          <p:nvPr/>
        </p:nvCxnSpPr>
        <p:spPr>
          <a:xfrm>
            <a:off x="2324100" y="3213100"/>
            <a:ext cx="2478415" cy="19177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flipH="1">
            <a:off x="3109585" y="2146300"/>
            <a:ext cx="916315" cy="29845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9" idx="4"/>
            <a:endCxn id="6" idx="1"/>
          </p:cNvCxnSpPr>
          <p:nvPr/>
        </p:nvCxnSpPr>
        <p:spPr>
          <a:xfrm>
            <a:off x="4038600" y="2146300"/>
            <a:ext cx="763915" cy="2984555"/>
          </a:xfrm>
          <a:prstGeom prst="line">
            <a:avLst/>
          </a:prstGeom>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5092700" y="2349500"/>
            <a:ext cx="301660" cy="369332"/>
          </a:xfrm>
          <a:prstGeom prst="rect">
            <a:avLst/>
          </a:prstGeom>
          <a:noFill/>
        </p:spPr>
        <p:txBody>
          <a:bodyPr wrap="none" rtlCol="0">
            <a:spAutoFit/>
          </a:bodyPr>
          <a:lstStyle/>
          <a:p>
            <a:r>
              <a:rPr kumimoji="1" lang="en-US" altLang="ja-JP" dirty="0" smtClean="0">
                <a:latin typeface="Times"/>
                <a:cs typeface="Times"/>
              </a:rPr>
              <a:t>7</a:t>
            </a:r>
            <a:endParaRPr kumimoji="1" lang="ja-JP" altLang="en-US" dirty="0">
              <a:latin typeface="Times"/>
              <a:cs typeface="Times"/>
            </a:endParaRPr>
          </a:p>
        </p:txBody>
      </p:sp>
      <p:sp>
        <p:nvSpPr>
          <p:cNvPr id="21" name="テキスト ボックス 20"/>
          <p:cNvSpPr txBox="1"/>
          <p:nvPr/>
        </p:nvSpPr>
        <p:spPr>
          <a:xfrm>
            <a:off x="5638800" y="4381500"/>
            <a:ext cx="301660" cy="369332"/>
          </a:xfrm>
          <a:prstGeom prst="rect">
            <a:avLst/>
          </a:prstGeom>
          <a:noFill/>
        </p:spPr>
        <p:txBody>
          <a:bodyPr wrap="none" rtlCol="0">
            <a:spAutoFit/>
          </a:bodyPr>
          <a:lstStyle/>
          <a:p>
            <a:r>
              <a:rPr kumimoji="1" lang="en-US" altLang="ja-JP" dirty="0" smtClean="0">
                <a:latin typeface="Times"/>
                <a:cs typeface="Times"/>
              </a:rPr>
              <a:t>3</a:t>
            </a:r>
            <a:endParaRPr kumimoji="1" lang="ja-JP" altLang="en-US" dirty="0">
              <a:latin typeface="Times"/>
              <a:cs typeface="Times"/>
            </a:endParaRPr>
          </a:p>
        </p:txBody>
      </p:sp>
      <p:sp>
        <p:nvSpPr>
          <p:cNvPr id="22" name="テキスト ボックス 21"/>
          <p:cNvSpPr txBox="1"/>
          <p:nvPr/>
        </p:nvSpPr>
        <p:spPr>
          <a:xfrm>
            <a:off x="2590800" y="2159000"/>
            <a:ext cx="418654" cy="369332"/>
          </a:xfrm>
          <a:prstGeom prst="rect">
            <a:avLst/>
          </a:prstGeom>
          <a:noFill/>
        </p:spPr>
        <p:txBody>
          <a:bodyPr wrap="none" rtlCol="0">
            <a:spAutoFit/>
          </a:bodyPr>
          <a:lstStyle/>
          <a:p>
            <a:r>
              <a:rPr kumimoji="1" lang="en-US" altLang="ja-JP" dirty="0" smtClean="0">
                <a:latin typeface="Times"/>
                <a:cs typeface="Times"/>
              </a:rPr>
              <a:t>10</a:t>
            </a:r>
            <a:endParaRPr kumimoji="1" lang="ja-JP" altLang="en-US" dirty="0">
              <a:latin typeface="Times"/>
              <a:cs typeface="Times"/>
            </a:endParaRPr>
          </a:p>
        </p:txBody>
      </p:sp>
      <p:sp>
        <p:nvSpPr>
          <p:cNvPr id="23" name="テキスト ボックス 22"/>
          <p:cNvSpPr txBox="1"/>
          <p:nvPr/>
        </p:nvSpPr>
        <p:spPr>
          <a:xfrm>
            <a:off x="2286000" y="4368800"/>
            <a:ext cx="418654" cy="369332"/>
          </a:xfrm>
          <a:prstGeom prst="rect">
            <a:avLst/>
          </a:prstGeom>
          <a:noFill/>
        </p:spPr>
        <p:txBody>
          <a:bodyPr wrap="none" rtlCol="0">
            <a:spAutoFit/>
          </a:bodyPr>
          <a:lstStyle/>
          <a:p>
            <a:r>
              <a:rPr kumimoji="1" lang="en-US" altLang="ja-JP" dirty="0" smtClean="0">
                <a:latin typeface="Times"/>
                <a:cs typeface="Times"/>
              </a:rPr>
              <a:t>11</a:t>
            </a:r>
            <a:endParaRPr kumimoji="1" lang="ja-JP" altLang="en-US" dirty="0">
              <a:latin typeface="Times"/>
              <a:cs typeface="Times"/>
            </a:endParaRPr>
          </a:p>
        </p:txBody>
      </p:sp>
      <p:sp>
        <p:nvSpPr>
          <p:cNvPr id="24" name="テキスト ボックス 23"/>
          <p:cNvSpPr txBox="1"/>
          <p:nvPr/>
        </p:nvSpPr>
        <p:spPr>
          <a:xfrm>
            <a:off x="3886200" y="5435600"/>
            <a:ext cx="301660" cy="369332"/>
          </a:xfrm>
          <a:prstGeom prst="rect">
            <a:avLst/>
          </a:prstGeom>
          <a:noFill/>
        </p:spPr>
        <p:txBody>
          <a:bodyPr wrap="none" rtlCol="0">
            <a:spAutoFit/>
          </a:bodyPr>
          <a:lstStyle/>
          <a:p>
            <a:r>
              <a:rPr kumimoji="1" lang="en-US" altLang="ja-JP" dirty="0" smtClean="0">
                <a:latin typeface="Times"/>
                <a:cs typeface="Times"/>
              </a:rPr>
              <a:t>8</a:t>
            </a:r>
            <a:endParaRPr kumimoji="1" lang="ja-JP" altLang="en-US" dirty="0">
              <a:latin typeface="Times"/>
              <a:cs typeface="Times"/>
            </a:endParaRPr>
          </a:p>
        </p:txBody>
      </p:sp>
      <p:sp>
        <p:nvSpPr>
          <p:cNvPr id="25" name="テキスト ボックス 24"/>
          <p:cNvSpPr txBox="1"/>
          <p:nvPr/>
        </p:nvSpPr>
        <p:spPr>
          <a:xfrm>
            <a:off x="4203700" y="4025900"/>
            <a:ext cx="301660" cy="369332"/>
          </a:xfrm>
          <a:prstGeom prst="rect">
            <a:avLst/>
          </a:prstGeom>
          <a:noFill/>
        </p:spPr>
        <p:txBody>
          <a:bodyPr wrap="none" rtlCol="0">
            <a:spAutoFit/>
          </a:bodyPr>
          <a:lstStyle/>
          <a:p>
            <a:r>
              <a:rPr kumimoji="1" lang="en-US" altLang="ja-JP" dirty="0" smtClean="0">
                <a:latin typeface="Times"/>
                <a:cs typeface="Times"/>
              </a:rPr>
              <a:t>9</a:t>
            </a:r>
            <a:endParaRPr kumimoji="1" lang="ja-JP" altLang="en-US" dirty="0">
              <a:latin typeface="Times"/>
              <a:cs typeface="Times"/>
            </a:endParaRPr>
          </a:p>
        </p:txBody>
      </p:sp>
      <p:sp>
        <p:nvSpPr>
          <p:cNvPr id="26" name="テキスト ボックス 25"/>
          <p:cNvSpPr txBox="1"/>
          <p:nvPr/>
        </p:nvSpPr>
        <p:spPr>
          <a:xfrm>
            <a:off x="3517900" y="2603500"/>
            <a:ext cx="301660" cy="369332"/>
          </a:xfrm>
          <a:prstGeom prst="rect">
            <a:avLst/>
          </a:prstGeom>
          <a:noFill/>
        </p:spPr>
        <p:txBody>
          <a:bodyPr wrap="none" rtlCol="0">
            <a:spAutoFit/>
          </a:bodyPr>
          <a:lstStyle/>
          <a:p>
            <a:r>
              <a:rPr kumimoji="1" lang="en-US" altLang="ja-JP" dirty="0" smtClean="0">
                <a:latin typeface="Times"/>
                <a:cs typeface="Times"/>
              </a:rPr>
              <a:t>2</a:t>
            </a:r>
            <a:endParaRPr kumimoji="1" lang="ja-JP" altLang="en-US" dirty="0">
              <a:latin typeface="Times"/>
              <a:cs typeface="Times"/>
            </a:endParaRPr>
          </a:p>
        </p:txBody>
      </p:sp>
      <p:sp>
        <p:nvSpPr>
          <p:cNvPr id="27" name="テキスト ボックス 26"/>
          <p:cNvSpPr txBox="1"/>
          <p:nvPr/>
        </p:nvSpPr>
        <p:spPr>
          <a:xfrm>
            <a:off x="2806700" y="3784600"/>
            <a:ext cx="301660" cy="369332"/>
          </a:xfrm>
          <a:prstGeom prst="rect">
            <a:avLst/>
          </a:prstGeom>
          <a:noFill/>
        </p:spPr>
        <p:txBody>
          <a:bodyPr wrap="none" rtlCol="0">
            <a:spAutoFit/>
          </a:bodyPr>
          <a:lstStyle/>
          <a:p>
            <a:r>
              <a:rPr kumimoji="1" lang="en-US" altLang="ja-JP" dirty="0" smtClean="0">
                <a:latin typeface="Times"/>
                <a:cs typeface="Times"/>
              </a:rPr>
              <a:t>4</a:t>
            </a:r>
            <a:endParaRPr kumimoji="1" lang="ja-JP" altLang="en-US" dirty="0">
              <a:latin typeface="Times"/>
              <a:cs typeface="Times"/>
            </a:endParaRPr>
          </a:p>
        </p:txBody>
      </p:sp>
      <p:sp>
        <p:nvSpPr>
          <p:cNvPr id="28" name="テキスト ボックス 27"/>
          <p:cNvSpPr txBox="1"/>
          <p:nvPr/>
        </p:nvSpPr>
        <p:spPr>
          <a:xfrm>
            <a:off x="4800600" y="3073400"/>
            <a:ext cx="301660" cy="369332"/>
          </a:xfrm>
          <a:prstGeom prst="rect">
            <a:avLst/>
          </a:prstGeom>
          <a:noFill/>
        </p:spPr>
        <p:txBody>
          <a:bodyPr wrap="none" rtlCol="0">
            <a:spAutoFit/>
          </a:bodyPr>
          <a:lstStyle/>
          <a:p>
            <a:r>
              <a:rPr kumimoji="1" lang="en-US" altLang="ja-JP" dirty="0" smtClean="0">
                <a:latin typeface="Times"/>
                <a:cs typeface="Times"/>
              </a:rPr>
              <a:t>5</a:t>
            </a:r>
            <a:endParaRPr kumimoji="1" lang="ja-JP" altLang="en-US" dirty="0">
              <a:latin typeface="Times"/>
              <a:cs typeface="Times"/>
            </a:endParaRPr>
          </a:p>
        </p:txBody>
      </p:sp>
      <p:sp>
        <p:nvSpPr>
          <p:cNvPr id="29" name="テキスト ボックス 28"/>
          <p:cNvSpPr txBox="1"/>
          <p:nvPr/>
        </p:nvSpPr>
        <p:spPr>
          <a:xfrm>
            <a:off x="4296033" y="2534166"/>
            <a:ext cx="418654" cy="369332"/>
          </a:xfrm>
          <a:prstGeom prst="rect">
            <a:avLst/>
          </a:prstGeom>
          <a:noFill/>
        </p:spPr>
        <p:txBody>
          <a:bodyPr wrap="none" rtlCol="0">
            <a:spAutoFit/>
          </a:bodyPr>
          <a:lstStyle/>
          <a:p>
            <a:r>
              <a:rPr kumimoji="1" lang="en-US" altLang="ja-JP" dirty="0" smtClean="0">
                <a:latin typeface="Times"/>
                <a:cs typeface="Times"/>
              </a:rPr>
              <a:t>13</a:t>
            </a:r>
            <a:endParaRPr kumimoji="1" lang="ja-JP" altLang="en-US" dirty="0">
              <a:latin typeface="Times"/>
              <a:cs typeface="Times"/>
            </a:endParaRPr>
          </a:p>
        </p:txBody>
      </p:sp>
      <p:sp>
        <p:nvSpPr>
          <p:cNvPr id="30" name="テキスト ボックス 29"/>
          <p:cNvSpPr txBox="1"/>
          <p:nvPr/>
        </p:nvSpPr>
        <p:spPr>
          <a:xfrm>
            <a:off x="6223000" y="5390634"/>
            <a:ext cx="2051613" cy="646331"/>
          </a:xfrm>
          <a:prstGeom prst="rect">
            <a:avLst/>
          </a:prstGeom>
          <a:noFill/>
        </p:spPr>
        <p:txBody>
          <a:bodyPr wrap="none" rtlCol="0">
            <a:spAutoFit/>
          </a:bodyPr>
          <a:lstStyle/>
          <a:p>
            <a:r>
              <a:rPr kumimoji="1" lang="en-US" altLang="ja-JP" dirty="0" smtClean="0">
                <a:latin typeface="Times"/>
                <a:cs typeface="Times"/>
              </a:rPr>
              <a:t>4 -&gt; 1 -&gt; 2 -&gt; 3 -&gt; 5</a:t>
            </a:r>
          </a:p>
          <a:p>
            <a:r>
              <a:rPr lang="en-US" altLang="ja-JP" dirty="0" smtClean="0">
                <a:latin typeface="Times"/>
                <a:cs typeface="Times"/>
              </a:rPr>
              <a:t>Cost: 16</a:t>
            </a:r>
            <a:endParaRPr kumimoji="1" lang="ja-JP" altLang="en-US" dirty="0">
              <a:latin typeface="Times"/>
              <a:cs typeface="Times"/>
            </a:endParaRPr>
          </a:p>
        </p:txBody>
      </p:sp>
    </p:spTree>
    <p:extLst>
      <p:ext uri="{BB962C8B-B14F-4D97-AF65-F5344CB8AC3E}">
        <p14:creationId xmlns:p14="http://schemas.microsoft.com/office/powerpoint/2010/main" val="698754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0" fill="hold"/>
                                        <p:tgtEl>
                                          <p:spTgt spid="18"/>
                                        </p:tgtEl>
                                        <p:attrNameLst>
                                          <p:attrName>stroke.color</p:attrName>
                                        </p:attrNameLst>
                                      </p:cBhvr>
                                      <p:to>
                                        <a:schemeClr val="accent2"/>
                                      </p:to>
                                    </p:animClr>
                                    <p:set>
                                      <p:cBhvr>
                                        <p:cTn id="7" dur="1000" fill="hold"/>
                                        <p:tgtEl>
                                          <p:spTgt spid="1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1000" fill="hold"/>
                                        <p:tgtEl>
                                          <p:spTgt spid="9"/>
                                        </p:tgtEl>
                                        <p:attrNameLst>
                                          <p:attrName>stroke.color</p:attrName>
                                        </p:attrNameLst>
                                      </p:cBhvr>
                                      <p:to>
                                        <a:schemeClr val="accent2"/>
                                      </p:to>
                                    </p:animClr>
                                    <p:set>
                                      <p:cBhvr>
                                        <p:cTn id="12" dur="1000" fill="hold"/>
                                        <p:tgtEl>
                                          <p:spTgt spid="9"/>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1000" fill="hold"/>
                                        <p:tgtEl>
                                          <p:spTgt spid="7"/>
                                        </p:tgtEl>
                                        <p:attrNameLst>
                                          <p:attrName>stroke.color</p:attrName>
                                        </p:attrNameLst>
                                      </p:cBhvr>
                                      <p:to>
                                        <a:schemeClr val="accent2"/>
                                      </p:to>
                                    </p:animClr>
                                    <p:set>
                                      <p:cBhvr>
                                        <p:cTn id="17" dur="1000" fill="hold"/>
                                        <p:tgtEl>
                                          <p:spTgt spid="7"/>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1000" fill="hold"/>
                                        <p:tgtEl>
                                          <p:spTgt spid="13"/>
                                        </p:tgtEl>
                                        <p:attrNameLst>
                                          <p:attrName>stroke.color</p:attrName>
                                        </p:attrNameLst>
                                      </p:cBhvr>
                                      <p:to>
                                        <a:schemeClr val="accent2"/>
                                      </p:to>
                                    </p:animClr>
                                    <p:set>
                                      <p:cBhvr>
                                        <p:cTn id="22" dur="1000" fill="hold"/>
                                        <p:tgtEl>
                                          <p:spTgt spid="13"/>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1000" fill="hold"/>
                                        <p:tgtEl>
                                          <p:spTgt spid="8"/>
                                        </p:tgtEl>
                                        <p:attrNameLst>
                                          <p:attrName>stroke.color</p:attrName>
                                        </p:attrNameLst>
                                      </p:cBhvr>
                                      <p:to>
                                        <a:schemeClr val="accent2"/>
                                      </p:to>
                                    </p:animClr>
                                    <p:set>
                                      <p:cBhvr>
                                        <p:cTn id="27" dur="1000" fill="hold"/>
                                        <p:tgtEl>
                                          <p:spTgt spid="8"/>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1000" fill="hold"/>
                                        <p:tgtEl>
                                          <p:spTgt spid="6"/>
                                        </p:tgtEl>
                                        <p:attrNameLst>
                                          <p:attrName>stroke.color</p:attrName>
                                        </p:attrNameLst>
                                      </p:cBhvr>
                                      <p:to>
                                        <a:schemeClr val="accent2"/>
                                      </p:to>
                                    </p:animClr>
                                    <p:set>
                                      <p:cBhvr>
                                        <p:cTn id="32" dur="1000" fill="hold"/>
                                        <p:tgtEl>
                                          <p:spTgt spid="6"/>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1000" fill="hold"/>
                                        <p:tgtEl>
                                          <p:spTgt spid="17"/>
                                        </p:tgtEl>
                                        <p:attrNameLst>
                                          <p:attrName>stroke.color</p:attrName>
                                        </p:attrNameLst>
                                      </p:cBhvr>
                                      <p:to>
                                        <a:schemeClr val="accent2"/>
                                      </p:to>
                                    </p:animClr>
                                    <p:set>
                                      <p:cBhvr>
                                        <p:cTn id="37" dur="1000" fill="hold"/>
                                        <p:tgtEl>
                                          <p:spTgt spid="17"/>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1000" fill="hold"/>
                                        <p:tgtEl>
                                          <p:spTgt spid="5"/>
                                        </p:tgtEl>
                                        <p:attrNameLst>
                                          <p:attrName>stroke.color</p:attrName>
                                        </p:attrNameLst>
                                      </p:cBhvr>
                                      <p:to>
                                        <a:schemeClr val="accent2"/>
                                      </p:to>
                                    </p:animClr>
                                    <p:set>
                                      <p:cBhvr>
                                        <p:cTn id="42" dur="1000" fill="hold"/>
                                        <p:tgtEl>
                                          <p:spTgt spid="5"/>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dir="cw">
                                      <p:cBhvr>
                                        <p:cTn id="46" dur="1000" fill="hold"/>
                                        <p:tgtEl>
                                          <p:spTgt spid="12"/>
                                        </p:tgtEl>
                                        <p:attrNameLst>
                                          <p:attrName>stroke.color</p:attrName>
                                        </p:attrNameLst>
                                      </p:cBhvr>
                                      <p:to>
                                        <a:schemeClr val="accent2"/>
                                      </p:to>
                                    </p:animClr>
                                    <p:set>
                                      <p:cBhvr>
                                        <p:cTn id="47" dur="1000" fill="hold"/>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Conclusion</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kumimoji="1" lang="en-US" altLang="ja-JP" dirty="0" smtClean="0">
                <a:latin typeface="Times"/>
                <a:cs typeface="Times"/>
              </a:rPr>
              <a:t>The sample data used is asymmetric</a:t>
            </a:r>
          </a:p>
          <a:p>
            <a:r>
              <a:rPr lang="en-US" altLang="ja-JP" dirty="0" smtClean="0">
                <a:latin typeface="Times"/>
                <a:cs typeface="Times"/>
              </a:rPr>
              <a:t>Nearest neighbor version</a:t>
            </a:r>
          </a:p>
          <a:p>
            <a:r>
              <a:rPr lang="en-US" altLang="ja-JP" dirty="0" smtClean="0">
                <a:latin typeface="Times"/>
                <a:cs typeface="Times"/>
              </a:rPr>
              <a:t>Cost of g</a:t>
            </a:r>
            <a:r>
              <a:rPr kumimoji="1" lang="en-US" altLang="ja-JP" dirty="0" smtClean="0">
                <a:latin typeface="Times"/>
                <a:cs typeface="Times"/>
              </a:rPr>
              <a:t>iven sequence: 10720 </a:t>
            </a:r>
          </a:p>
          <a:p>
            <a:r>
              <a:rPr lang="en-US" altLang="ja-JP" dirty="0" smtClean="0">
                <a:latin typeface="Times"/>
                <a:cs typeface="Times"/>
              </a:rPr>
              <a:t>Result on test matrix: 4893, </a:t>
            </a:r>
            <a:r>
              <a:rPr lang="mr-IN" altLang="ja-JP" dirty="0">
                <a:latin typeface="Times"/>
                <a:cs typeface="Times"/>
              </a:rPr>
              <a:t>54.36% </a:t>
            </a:r>
            <a:r>
              <a:rPr lang="en-US" altLang="ja-JP" dirty="0" smtClean="0">
                <a:latin typeface="Times"/>
                <a:cs typeface="Times"/>
              </a:rPr>
              <a:t>reduced</a:t>
            </a:r>
          </a:p>
          <a:p>
            <a:r>
              <a:rPr lang="en-US" altLang="ja-JP" dirty="0" smtClean="0">
                <a:latin typeface="Times"/>
                <a:cs typeface="Times"/>
              </a:rPr>
              <a:t>Result on resource matrix: 6293, 41.30% reduced</a:t>
            </a:r>
            <a:endParaRPr lang="mr-IN" altLang="ja-JP" dirty="0">
              <a:latin typeface="Times"/>
              <a:cs typeface="Times"/>
            </a:endParaRPr>
          </a:p>
          <a:p>
            <a:endParaRPr lang="en-US" altLang="ja-JP" dirty="0" smtClean="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18</a:t>
            </a:fld>
            <a:endParaRPr kumimoji="1" lang="ja-JP" altLang="en-US"/>
          </a:p>
        </p:txBody>
      </p:sp>
    </p:spTree>
    <p:extLst>
      <p:ext uri="{BB962C8B-B14F-4D97-AF65-F5344CB8AC3E}">
        <p14:creationId xmlns:p14="http://schemas.microsoft.com/office/powerpoint/2010/main" val="32440058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Conclusion</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kumimoji="1" lang="en-US" altLang="zh-CN" dirty="0" smtClean="0">
                <a:latin typeface="Times"/>
                <a:cs typeface="Times"/>
              </a:rPr>
              <a:t>Unit of time cost: minute</a:t>
            </a:r>
          </a:p>
          <a:p>
            <a:r>
              <a:rPr lang="en-US" altLang="zh-CN" dirty="0" smtClean="0">
                <a:latin typeface="Times"/>
                <a:cs typeface="Times"/>
              </a:rPr>
              <a:t>Given sequence: 10720m -&gt; about 180h</a:t>
            </a:r>
          </a:p>
          <a:p>
            <a:r>
              <a:rPr lang="en-US" altLang="zh-CN" dirty="0" smtClean="0">
                <a:latin typeface="Times"/>
                <a:cs typeface="Times"/>
              </a:rPr>
              <a:t>Time after optimization: 4893m -&gt; 82h</a:t>
            </a:r>
            <a:endParaRPr kumimoji="1" lang="en-US" altLang="zh-CN" dirty="0" smtClean="0">
              <a:latin typeface="Times"/>
              <a:cs typeface="Times"/>
            </a:endParaRPr>
          </a:p>
          <a:p>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19</a:t>
            </a:fld>
            <a:endParaRPr kumimoji="1" lang="ja-JP" altLang="en-US"/>
          </a:p>
        </p:txBody>
      </p:sp>
    </p:spTree>
    <p:extLst>
      <p:ext uri="{BB962C8B-B14F-4D97-AF65-F5344CB8AC3E}">
        <p14:creationId xmlns:p14="http://schemas.microsoft.com/office/powerpoint/2010/main" val="69875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lang="en-US" altLang="ja-JP" dirty="0" smtClean="0">
                <a:latin typeface="Times"/>
                <a:cs typeface="Times"/>
              </a:rPr>
              <a:t>Purpose</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endParaRPr lang="en-US" altLang="ja-JP" dirty="0" smtClean="0">
              <a:latin typeface="Times"/>
              <a:cs typeface="Times"/>
            </a:endParaRPr>
          </a:p>
          <a:p>
            <a:endParaRPr lang="en-US" altLang="ja-JP" dirty="0" smtClean="0">
              <a:latin typeface="Times"/>
              <a:cs typeface="Times"/>
            </a:endParaRPr>
          </a:p>
        </p:txBody>
      </p:sp>
      <p:sp>
        <p:nvSpPr>
          <p:cNvPr id="7" name="コンテンツ プレースホルダー 2"/>
          <p:cNvSpPr txBox="1">
            <a:spLocks/>
          </p:cNvSpPr>
          <p:nvPr/>
        </p:nvSpPr>
        <p:spPr>
          <a:xfrm>
            <a:off x="457200" y="160208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latin typeface="Times"/>
                <a:cs typeface="Times"/>
              </a:rPr>
              <a:t>Testing phase plays an important role in development of IT systems</a:t>
            </a:r>
          </a:p>
          <a:p>
            <a:r>
              <a:rPr lang="en-US" altLang="ja-JP" dirty="0" smtClean="0">
                <a:latin typeface="Times"/>
                <a:cs typeface="Times"/>
              </a:rPr>
              <a:t>Testing phase costs a large amount of time because of the incredibly increasing functions</a:t>
            </a:r>
          </a:p>
          <a:p>
            <a:r>
              <a:rPr lang="en-US" altLang="ja-JP" dirty="0" smtClean="0">
                <a:latin typeface="Times"/>
                <a:cs typeface="Times"/>
              </a:rPr>
              <a:t>Necessary to reduce the time cost</a:t>
            </a:r>
          </a:p>
          <a:p>
            <a:r>
              <a:rPr lang="en-US" altLang="ja-JP" dirty="0" smtClean="0">
                <a:latin typeface="Times"/>
                <a:cs typeface="Times"/>
              </a:rPr>
              <a:t>One of the approaches is to reduce the cost by managing the test sequence</a:t>
            </a:r>
          </a:p>
          <a:p>
            <a:endParaRPr lang="en-US" altLang="ja-JP" dirty="0" smtClean="0">
              <a:latin typeface="Times"/>
              <a:cs typeface="Times"/>
            </a:endParaRPr>
          </a:p>
        </p:txBody>
      </p:sp>
      <p:sp>
        <p:nvSpPr>
          <p:cNvPr id="8" name="スライド番号プレースホルダー 7"/>
          <p:cNvSpPr>
            <a:spLocks noGrp="1"/>
          </p:cNvSpPr>
          <p:nvPr>
            <p:ph type="sldNum" sz="quarter" idx="12"/>
          </p:nvPr>
        </p:nvSpPr>
        <p:spPr/>
        <p:txBody>
          <a:bodyPr/>
          <a:lstStyle/>
          <a:p>
            <a:fld id="{68E91D50-1F5A-C54F-88AE-98C3FAD25162}" type="slidenum">
              <a:rPr kumimoji="1" lang="ja-JP" altLang="en-US" smtClean="0"/>
              <a:t>2</a:t>
            </a:fld>
            <a:endParaRPr kumimoji="1" lang="ja-JP" altLang="en-US"/>
          </a:p>
        </p:txBody>
      </p:sp>
    </p:spTree>
    <p:extLst>
      <p:ext uri="{BB962C8B-B14F-4D97-AF65-F5344CB8AC3E}">
        <p14:creationId xmlns:p14="http://schemas.microsoft.com/office/powerpoint/2010/main" val="5737715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Conclusion</a:t>
            </a:r>
            <a:endParaRPr kumimoji="1" lang="ja-JP" altLang="en-US" dirty="0">
              <a:latin typeface="Times"/>
              <a:cs typeface="Times"/>
            </a:endParaRPr>
          </a:p>
        </p:txBody>
      </p:sp>
      <p:sp>
        <p:nvSpPr>
          <p:cNvPr id="3" name="コンテンツ プレースホルダー 2"/>
          <p:cNvSpPr>
            <a:spLocks noGrp="1"/>
          </p:cNvSpPr>
          <p:nvPr>
            <p:ph idx="1"/>
          </p:nvPr>
        </p:nvSpPr>
        <p:spPr/>
        <p:txBody>
          <a:bodyPr>
            <a:normAutofit/>
          </a:bodyPr>
          <a:lstStyle/>
          <a:p>
            <a:r>
              <a:rPr lang="en-US" altLang="ja-JP" dirty="0" smtClean="0">
                <a:latin typeface="Times"/>
                <a:cs typeface="Times"/>
              </a:rPr>
              <a:t>The sequence on resource matrix are not always more optimal than the one on test matrix</a:t>
            </a:r>
          </a:p>
          <a:p>
            <a:r>
              <a:rPr lang="en-US" altLang="ja-JP" dirty="0">
                <a:latin typeface="Times"/>
                <a:cs typeface="Times"/>
              </a:rPr>
              <a:t>I</a:t>
            </a:r>
            <a:r>
              <a:rPr lang="en-US" altLang="ja-JP" dirty="0" smtClean="0">
                <a:latin typeface="Times"/>
                <a:cs typeface="Times"/>
              </a:rPr>
              <a:t>n large scale </a:t>
            </a:r>
            <a:r>
              <a:rPr lang="en-US" altLang="ja-JP" dirty="0">
                <a:latin typeface="Times"/>
                <a:cs typeface="Times"/>
              </a:rPr>
              <a:t>data, equal minimum edges from one vertex create extremely complex branches, ignoring most branches may leads to </a:t>
            </a:r>
            <a:r>
              <a:rPr lang="en-US" altLang="ja-JP" dirty="0" smtClean="0">
                <a:latin typeface="Times"/>
                <a:cs typeface="Times"/>
              </a:rPr>
              <a:t>an unpredictable result</a:t>
            </a: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20</a:t>
            </a:fld>
            <a:endParaRPr kumimoji="1" lang="ja-JP" altLang="en-US"/>
          </a:p>
        </p:txBody>
      </p:sp>
    </p:spTree>
    <p:extLst>
      <p:ext uri="{BB962C8B-B14F-4D97-AF65-F5344CB8AC3E}">
        <p14:creationId xmlns:p14="http://schemas.microsoft.com/office/powerpoint/2010/main" val="19381343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Times"/>
                <a:cs typeface="Times"/>
              </a:rPr>
              <a:t>Further Issues</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lang="en-US" altLang="ja-JP" dirty="0" smtClean="0">
                <a:latin typeface="Times"/>
                <a:cs typeface="Times"/>
              </a:rPr>
              <a:t>Saving </a:t>
            </a:r>
            <a:r>
              <a:rPr lang="en-US" altLang="ja-JP" dirty="0">
                <a:latin typeface="Times"/>
                <a:cs typeface="Times"/>
              </a:rPr>
              <a:t>the data </a:t>
            </a:r>
            <a:r>
              <a:rPr lang="en-US" altLang="ja-JP" dirty="0" smtClean="0">
                <a:latin typeface="Times"/>
                <a:cs typeface="Times"/>
              </a:rPr>
              <a:t>into </a:t>
            </a:r>
            <a:r>
              <a:rPr lang="en-US" altLang="ja-JP" dirty="0">
                <a:latin typeface="Times"/>
                <a:cs typeface="Times"/>
              </a:rPr>
              <a:t>database instead of </a:t>
            </a:r>
            <a:r>
              <a:rPr lang="en-US" altLang="ja-JP" dirty="0" smtClean="0">
                <a:latin typeface="Times"/>
                <a:cs typeface="Times"/>
              </a:rPr>
              <a:t>Excel    </a:t>
            </a:r>
          </a:p>
          <a:p>
            <a:pPr marL="0" indent="0">
              <a:buNone/>
            </a:pPr>
            <a:r>
              <a:rPr lang="en-US" altLang="ja-JP" dirty="0">
                <a:latin typeface="Times"/>
                <a:cs typeface="Times"/>
              </a:rPr>
              <a:t> </a:t>
            </a:r>
            <a:r>
              <a:rPr lang="en-US" altLang="ja-JP" dirty="0" smtClean="0">
                <a:latin typeface="Times"/>
                <a:cs typeface="Times"/>
              </a:rPr>
              <a:t>   - </a:t>
            </a:r>
            <a:r>
              <a:rPr lang="en-US" altLang="ja-JP" dirty="0">
                <a:latin typeface="Times"/>
                <a:cs typeface="Times"/>
              </a:rPr>
              <a:t>S</a:t>
            </a:r>
            <a:r>
              <a:rPr lang="en-US" altLang="ja-JP" dirty="0" smtClean="0">
                <a:latin typeface="Times"/>
                <a:cs typeface="Times"/>
              </a:rPr>
              <a:t>tandardized </a:t>
            </a:r>
            <a:r>
              <a:rPr lang="en-US" altLang="ja-JP" dirty="0">
                <a:latin typeface="Times"/>
                <a:cs typeface="Times"/>
              </a:rPr>
              <a:t>data may help to guarantee the </a:t>
            </a:r>
            <a:endParaRPr lang="en-US" altLang="ja-JP" dirty="0" smtClean="0">
              <a:latin typeface="Times"/>
              <a:cs typeface="Times"/>
            </a:endParaRPr>
          </a:p>
          <a:p>
            <a:pPr marL="0" indent="0">
              <a:buNone/>
            </a:pPr>
            <a:r>
              <a:rPr lang="en-US" altLang="ja-JP" dirty="0">
                <a:latin typeface="Times"/>
                <a:cs typeface="Times"/>
              </a:rPr>
              <a:t> </a:t>
            </a:r>
            <a:r>
              <a:rPr lang="en-US" altLang="ja-JP" dirty="0" smtClean="0">
                <a:latin typeface="Times"/>
                <a:cs typeface="Times"/>
              </a:rPr>
              <a:t>     accuracy </a:t>
            </a:r>
            <a:r>
              <a:rPr lang="en-US" altLang="ja-JP" dirty="0">
                <a:latin typeface="Times"/>
                <a:cs typeface="Times"/>
              </a:rPr>
              <a:t>of data </a:t>
            </a:r>
            <a:r>
              <a:rPr lang="en-US" altLang="ja-JP" dirty="0" smtClean="0">
                <a:latin typeface="Times"/>
                <a:cs typeface="Times"/>
              </a:rPr>
              <a:t>extraction</a:t>
            </a:r>
          </a:p>
          <a:p>
            <a:pPr marL="0" indent="0">
              <a:buNone/>
            </a:pPr>
            <a:r>
              <a:rPr lang="en-US" altLang="ja-JP" dirty="0">
                <a:latin typeface="Times"/>
                <a:cs typeface="Times"/>
              </a:rPr>
              <a:t> </a:t>
            </a:r>
            <a:r>
              <a:rPr lang="en-US" altLang="ja-JP" dirty="0" smtClean="0">
                <a:latin typeface="Times"/>
                <a:cs typeface="Times"/>
              </a:rPr>
              <a:t>   - More efficient by using SQL</a:t>
            </a:r>
            <a:endParaRPr lang="en-US" altLang="ja-JP" dirty="0">
              <a:latin typeface="Times"/>
              <a:cs typeface="Times"/>
            </a:endParaRPr>
          </a:p>
          <a:p>
            <a:r>
              <a:rPr lang="en-US" altLang="ja-JP" dirty="0" smtClean="0">
                <a:latin typeface="Times"/>
                <a:cs typeface="Times"/>
              </a:rPr>
              <a:t>Applying </a:t>
            </a:r>
            <a:r>
              <a:rPr lang="en-US" altLang="ja-JP" dirty="0">
                <a:latin typeface="Times"/>
                <a:cs typeface="Times"/>
              </a:rPr>
              <a:t>path improvement </a:t>
            </a:r>
            <a:r>
              <a:rPr lang="en-US" altLang="ja-JP" dirty="0" smtClean="0">
                <a:latin typeface="Times"/>
                <a:cs typeface="Times"/>
              </a:rPr>
              <a:t>algorithms </a:t>
            </a:r>
            <a:endParaRPr lang="en-US" altLang="ja-JP" dirty="0">
              <a:latin typeface="Times"/>
              <a:cs typeface="Times"/>
            </a:endParaRPr>
          </a:p>
          <a:p>
            <a:pPr marL="0" indent="0">
              <a:buNone/>
            </a:pPr>
            <a:r>
              <a:rPr lang="en-US" altLang="ja-JP" dirty="0">
                <a:latin typeface="Times"/>
                <a:cs typeface="Times"/>
              </a:rPr>
              <a:t> </a:t>
            </a:r>
            <a:r>
              <a:rPr lang="en-US" altLang="ja-JP" dirty="0" smtClean="0">
                <a:latin typeface="Times"/>
                <a:cs typeface="Times"/>
              </a:rPr>
              <a:t>   - Improve the sequence after greedy </a:t>
            </a:r>
          </a:p>
          <a:p>
            <a:pPr marL="0" indent="0">
              <a:buNone/>
            </a:pPr>
            <a:r>
              <a:rPr lang="en-US" altLang="ja-JP" dirty="0">
                <a:latin typeface="Times"/>
                <a:cs typeface="Times"/>
              </a:rPr>
              <a:t> </a:t>
            </a:r>
            <a:r>
              <a:rPr lang="en-US" altLang="ja-JP" dirty="0" smtClean="0">
                <a:latin typeface="Times"/>
                <a:cs typeface="Times"/>
              </a:rPr>
              <a:t>     construction</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21</a:t>
            </a:fld>
            <a:endParaRPr kumimoji="1" lang="ja-JP" altLang="en-US"/>
          </a:p>
        </p:txBody>
      </p:sp>
    </p:spTree>
    <p:extLst>
      <p:ext uri="{BB962C8B-B14F-4D97-AF65-F5344CB8AC3E}">
        <p14:creationId xmlns:p14="http://schemas.microsoft.com/office/powerpoint/2010/main" val="31743427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en-US" altLang="ja-JP" dirty="0" smtClean="0">
                <a:latin typeface="Times"/>
                <a:cs typeface="Times"/>
              </a:rPr>
              <a:t>Thank you for your attention</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22</a:t>
            </a:fld>
            <a:endParaRPr kumimoji="1" lang="ja-JP" altLang="en-US"/>
          </a:p>
        </p:txBody>
      </p:sp>
    </p:spTree>
    <p:extLst>
      <p:ext uri="{BB962C8B-B14F-4D97-AF65-F5344CB8AC3E}">
        <p14:creationId xmlns:p14="http://schemas.microsoft.com/office/powerpoint/2010/main" val="27721716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Times"/>
                <a:cs typeface="Times"/>
              </a:rPr>
              <a:t>Introduction - Definitions</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lang="en-US" altLang="ja-JP" dirty="0" smtClean="0">
                <a:latin typeface="Times"/>
                <a:cs typeface="Times"/>
              </a:rPr>
              <a:t>Testing cases</a:t>
            </a:r>
          </a:p>
          <a:p>
            <a:pPr marL="0" indent="0">
              <a:buNone/>
            </a:pPr>
            <a:r>
              <a:rPr lang="en-US" altLang="ja-JP" dirty="0">
                <a:latin typeface="Times"/>
                <a:cs typeface="Times"/>
              </a:rPr>
              <a:t> </a:t>
            </a:r>
            <a:r>
              <a:rPr lang="en-US" altLang="ja-JP" dirty="0" smtClean="0">
                <a:latin typeface="Times"/>
                <a:cs typeface="Times"/>
              </a:rPr>
              <a:t>   - Excel data</a:t>
            </a:r>
          </a:p>
          <a:p>
            <a:pPr marL="0" indent="0">
              <a:buNone/>
            </a:pPr>
            <a:r>
              <a:rPr lang="en-US" altLang="ja-JP" dirty="0" smtClean="0">
                <a:latin typeface="Times"/>
                <a:cs typeface="Times"/>
              </a:rPr>
              <a:t>    - All of the testing action and functions</a:t>
            </a:r>
          </a:p>
          <a:p>
            <a:pPr marL="0" indent="0">
              <a:buNone/>
            </a:pPr>
            <a:r>
              <a:rPr lang="en-US" altLang="ja-JP" dirty="0">
                <a:latin typeface="Times"/>
                <a:cs typeface="Times"/>
              </a:rPr>
              <a:t> </a:t>
            </a:r>
            <a:r>
              <a:rPr lang="en-US" altLang="ja-JP" dirty="0" smtClean="0">
                <a:latin typeface="Times"/>
                <a:cs typeface="Times"/>
              </a:rPr>
              <a:t>   - Including test case ID and resources</a:t>
            </a:r>
          </a:p>
          <a:p>
            <a:pPr marL="0" indent="0">
              <a:buNone/>
            </a:pPr>
            <a:r>
              <a:rPr lang="en-US" altLang="ja-JP" dirty="0">
                <a:latin typeface="Times"/>
                <a:cs typeface="Times"/>
              </a:rPr>
              <a:t> </a:t>
            </a:r>
            <a:r>
              <a:rPr lang="en-US" altLang="ja-JP" dirty="0" smtClean="0">
                <a:latin typeface="Times"/>
                <a:cs typeface="Times"/>
              </a:rPr>
              <a:t>   - Input of this tool</a:t>
            </a:r>
          </a:p>
          <a:p>
            <a:endParaRPr lang="en-US" altLang="ja-JP" dirty="0" smtClean="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3</a:t>
            </a:fld>
            <a:endParaRPr kumimoji="1" lang="ja-JP" altLang="en-US"/>
          </a:p>
        </p:txBody>
      </p:sp>
    </p:spTree>
    <p:extLst>
      <p:ext uri="{BB962C8B-B14F-4D97-AF65-F5344CB8AC3E}">
        <p14:creationId xmlns:p14="http://schemas.microsoft.com/office/powerpoint/2010/main" val="38183434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smtClean="0">
                <a:latin typeface="Times"/>
                <a:cs typeface="Times"/>
              </a:rPr>
              <a:t>Example of Testing Cases</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4</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060726203"/>
              </p:ext>
            </p:extLst>
          </p:nvPr>
        </p:nvGraphicFramePr>
        <p:xfrm>
          <a:off x="2057399" y="2167728"/>
          <a:ext cx="4940301" cy="3547269"/>
        </p:xfrm>
        <a:graphic>
          <a:graphicData uri="http://schemas.openxmlformats.org/drawingml/2006/table">
            <a:tbl>
              <a:tblPr/>
              <a:tblGrid>
                <a:gridCol w="1646767"/>
                <a:gridCol w="1646767"/>
                <a:gridCol w="1646767"/>
              </a:tblGrid>
              <a:tr h="394141">
                <a:tc>
                  <a:txBody>
                    <a:bodyPr/>
                    <a:lstStyle/>
                    <a:p>
                      <a:pPr algn="ctr" fontAlgn="ctr"/>
                      <a:r>
                        <a:rPr lang="en-US" sz="2000" b="0" i="0" u="none" strike="noStrike" dirty="0" smtClean="0">
                          <a:solidFill>
                            <a:srgbClr val="000000"/>
                          </a:solidFill>
                          <a:effectLst/>
                          <a:latin typeface="Times"/>
                          <a:cs typeface="Times"/>
                        </a:rPr>
                        <a:t>ID</a:t>
                      </a:r>
                      <a:endParaRPr lang="en-US" sz="2000" b="0" i="0" u="none" strike="noStrike" dirty="0">
                        <a:solidFill>
                          <a:srgbClr val="000000"/>
                        </a:solidFill>
                        <a:effectLst/>
                        <a:latin typeface="Times"/>
                        <a:cs typeface="Times"/>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table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a:cs typeface="Times"/>
                        </a:rPr>
                        <a:t>range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en-US" altLang="ja-JP" sz="2000" b="0" i="0" u="none" strike="noStrike" dirty="0">
                          <a:solidFill>
                            <a:srgbClr val="000000"/>
                          </a:solidFill>
                          <a:effectLst/>
                          <a:latin typeface="Times"/>
                          <a:cs typeface="Times"/>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Times"/>
                          <a:cs typeface="Times"/>
                        </a:rPr>
                        <a:t>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in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is-IS" sz="2000" b="0" i="0" u="none" strike="noStrike" dirty="0">
                          <a:solidFill>
                            <a:srgbClr val="000000"/>
                          </a:solidFill>
                          <a:effectLst/>
                          <a:latin typeface="Times"/>
                          <a:cs typeface="Times"/>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Times"/>
                          <a:cs typeface="Times"/>
                        </a:rPr>
                        <a:t>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in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en-US" altLang="ja-JP" sz="2000" b="0" i="0" u="none" strike="noStrike" dirty="0">
                          <a:solidFill>
                            <a:srgbClr val="000000"/>
                          </a:solidFill>
                          <a:effectLst/>
                          <a:latin typeface="Times"/>
                          <a:cs typeface="Times"/>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a:cs typeface="Times"/>
                        </a:rPr>
                        <a:t>out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en-US" altLang="ja-JP" sz="2000" b="0" i="0" u="none" strike="noStrike">
                          <a:solidFill>
                            <a:srgbClr val="000000"/>
                          </a:solidFill>
                          <a:effectLst/>
                          <a:latin typeface="Times"/>
                          <a:cs typeface="Times"/>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out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en-US" altLang="ja-JP" sz="2000" b="0" i="0" u="none" strike="noStrike">
                          <a:solidFill>
                            <a:srgbClr val="000000"/>
                          </a:solidFill>
                          <a:effectLst/>
                          <a:latin typeface="Times"/>
                          <a:cs typeface="Times"/>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in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en-US" altLang="ja-JP" sz="2000" b="0" i="0" u="none" strike="noStrike">
                          <a:solidFill>
                            <a:srgbClr val="000000"/>
                          </a:solidFill>
                          <a:effectLst/>
                          <a:latin typeface="Times"/>
                          <a:cs typeface="Times"/>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in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en-US" altLang="ja-JP" sz="2000" b="0" i="0" u="none" strike="noStrike" dirty="0">
                          <a:solidFill>
                            <a:srgbClr val="000000"/>
                          </a:solidFill>
                          <a:effectLst/>
                          <a:latin typeface="Times"/>
                          <a:cs typeface="Times"/>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a:cs typeface="Times"/>
                        </a:rPr>
                        <a:t>out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141">
                <a:tc>
                  <a:txBody>
                    <a:bodyPr/>
                    <a:lstStyle/>
                    <a:p>
                      <a:pPr algn="ctr" fontAlgn="ctr"/>
                      <a:r>
                        <a:rPr lang="en-US" altLang="ja-JP" sz="2000" b="0" i="0" u="none" strike="noStrike" dirty="0">
                          <a:solidFill>
                            <a:srgbClr val="000000"/>
                          </a:solidFill>
                          <a:effectLst/>
                          <a:latin typeface="Times"/>
                          <a:cs typeface="Times"/>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Times"/>
                          <a:cs typeface="Times"/>
                        </a:rPr>
                        <a:t>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out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テキスト ボックス 5"/>
          <p:cNvSpPr txBox="1"/>
          <p:nvPr/>
        </p:nvSpPr>
        <p:spPr>
          <a:xfrm>
            <a:off x="3352800" y="1752600"/>
            <a:ext cx="2193291" cy="369332"/>
          </a:xfrm>
          <a:prstGeom prst="rect">
            <a:avLst/>
          </a:prstGeom>
          <a:noFill/>
        </p:spPr>
        <p:txBody>
          <a:bodyPr wrap="none" rtlCol="0">
            <a:spAutoFit/>
          </a:bodyPr>
          <a:lstStyle/>
          <a:p>
            <a:r>
              <a:rPr kumimoji="1" lang="en-US" altLang="ja-JP" dirty="0" smtClean="0">
                <a:latin typeface="Times"/>
                <a:cs typeface="Times"/>
              </a:rPr>
              <a:t>Table 1 Testing Cases</a:t>
            </a:r>
            <a:endParaRPr kumimoji="1" lang="ja-JP" altLang="en-US" dirty="0">
              <a:latin typeface="Times"/>
              <a:cs typeface="Times"/>
            </a:endParaRPr>
          </a:p>
        </p:txBody>
      </p:sp>
    </p:spTree>
    <p:extLst>
      <p:ext uri="{BB962C8B-B14F-4D97-AF65-F5344CB8AC3E}">
        <p14:creationId xmlns:p14="http://schemas.microsoft.com/office/powerpoint/2010/main" val="69875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Times"/>
                <a:cs typeface="Times"/>
              </a:rPr>
              <a:t>Introduction - Definitions</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lang="en-US" altLang="ja-JP" dirty="0" smtClean="0">
                <a:latin typeface="Times"/>
                <a:cs typeface="Times"/>
              </a:rPr>
              <a:t>Relationship among resources</a:t>
            </a:r>
          </a:p>
          <a:p>
            <a:pPr marL="0" indent="0">
              <a:buNone/>
            </a:pPr>
            <a:r>
              <a:rPr lang="en-US" altLang="ja-JP" dirty="0">
                <a:latin typeface="Times"/>
                <a:cs typeface="Times"/>
              </a:rPr>
              <a:t> </a:t>
            </a:r>
            <a:r>
              <a:rPr lang="en-US" altLang="ja-JP" dirty="0" smtClean="0">
                <a:latin typeface="Times"/>
                <a:cs typeface="Times"/>
              </a:rPr>
              <a:t>   - Excel data</a:t>
            </a:r>
          </a:p>
          <a:p>
            <a:pPr marL="0" indent="0">
              <a:buNone/>
            </a:pPr>
            <a:r>
              <a:rPr lang="en-US" altLang="ja-JP" dirty="0" smtClean="0">
                <a:latin typeface="Times"/>
                <a:cs typeface="Times"/>
              </a:rPr>
              <a:t>    - All testing resources</a:t>
            </a:r>
          </a:p>
          <a:p>
            <a:pPr marL="0" indent="0">
              <a:buNone/>
            </a:pPr>
            <a:r>
              <a:rPr lang="en-US" altLang="ja-JP" dirty="0">
                <a:latin typeface="Times"/>
                <a:cs typeface="Times"/>
              </a:rPr>
              <a:t> </a:t>
            </a:r>
            <a:r>
              <a:rPr lang="en-US" altLang="ja-JP" dirty="0" smtClean="0">
                <a:latin typeface="Times"/>
                <a:cs typeface="Times"/>
              </a:rPr>
              <a:t>   - Including change cost of every testing   </a:t>
            </a:r>
          </a:p>
          <a:p>
            <a:pPr marL="0" indent="0">
              <a:buNone/>
            </a:pPr>
            <a:r>
              <a:rPr lang="en-US" altLang="ja-JP" dirty="0">
                <a:latin typeface="Times"/>
                <a:cs typeface="Times"/>
              </a:rPr>
              <a:t> </a:t>
            </a:r>
            <a:r>
              <a:rPr lang="en-US" altLang="ja-JP" dirty="0" smtClean="0">
                <a:latin typeface="Times"/>
                <a:cs typeface="Times"/>
              </a:rPr>
              <a:t>     resource</a:t>
            </a:r>
          </a:p>
          <a:p>
            <a:pPr marL="0" indent="0">
              <a:buNone/>
            </a:pPr>
            <a:r>
              <a:rPr lang="en-US" altLang="ja-JP" dirty="0">
                <a:latin typeface="Times"/>
                <a:cs typeface="Times"/>
              </a:rPr>
              <a:t> </a:t>
            </a:r>
            <a:r>
              <a:rPr lang="en-US" altLang="ja-JP" dirty="0" smtClean="0">
                <a:latin typeface="Times"/>
                <a:cs typeface="Times"/>
              </a:rPr>
              <a:t>   - Input of this tool</a:t>
            </a: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5</a:t>
            </a:fld>
            <a:endParaRPr kumimoji="1" lang="ja-JP" altLang="en-US"/>
          </a:p>
        </p:txBody>
      </p:sp>
    </p:spTree>
    <p:extLst>
      <p:ext uri="{BB962C8B-B14F-4D97-AF65-F5344CB8AC3E}">
        <p14:creationId xmlns:p14="http://schemas.microsoft.com/office/powerpoint/2010/main" val="38183434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lang="en-US" altLang="ja-JP" sz="3600" dirty="0" smtClean="0">
                <a:latin typeface="Times"/>
                <a:cs typeface="Times"/>
              </a:rPr>
              <a:t>Example</a:t>
            </a:r>
            <a:r>
              <a:rPr lang="en-US" altLang="ja-JP" sz="3600" dirty="0">
                <a:latin typeface="Times"/>
                <a:cs typeface="Times"/>
              </a:rPr>
              <a:t> </a:t>
            </a:r>
            <a:r>
              <a:rPr lang="en-US" altLang="ja-JP" sz="3600" dirty="0" smtClean="0">
                <a:latin typeface="Times"/>
                <a:cs typeface="Times"/>
              </a:rPr>
              <a:t>of Relationship among Resources</a:t>
            </a:r>
            <a:endParaRPr kumimoji="1" lang="ja-JP" altLang="en-US" sz="3600"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6</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040068355"/>
              </p:ext>
            </p:extLst>
          </p:nvPr>
        </p:nvGraphicFramePr>
        <p:xfrm>
          <a:off x="1485900" y="2078037"/>
          <a:ext cx="6070600" cy="3530600"/>
        </p:xfrm>
        <a:graphic>
          <a:graphicData uri="http://schemas.openxmlformats.org/drawingml/2006/table">
            <a:tbl>
              <a:tblPr/>
              <a:tblGrid>
                <a:gridCol w="1517650"/>
                <a:gridCol w="1517650"/>
                <a:gridCol w="1517650"/>
                <a:gridCol w="1517650"/>
              </a:tblGrid>
              <a:tr h="706120">
                <a:tc>
                  <a:txBody>
                    <a:bodyPr/>
                    <a:lstStyle/>
                    <a:p>
                      <a:pPr algn="ctr" fontAlgn="ctr"/>
                      <a:r>
                        <a:rPr lang="en-US" sz="2000" b="0" i="0" u="none" strike="noStrike">
                          <a:solidFill>
                            <a:srgbClr val="000000"/>
                          </a:solidFill>
                          <a:effectLst/>
                          <a:latin typeface="Times"/>
                          <a:cs typeface="Times"/>
                        </a:rPr>
                        <a:t>title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from</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to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a:cs typeface="Times"/>
                        </a:rPr>
                        <a:t>cost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6120">
                <a:tc>
                  <a:txBody>
                    <a:bodyPr/>
                    <a:lstStyle/>
                    <a:p>
                      <a:pPr algn="ctr" fontAlgn="ctr"/>
                      <a:r>
                        <a:rPr lang="en-US" sz="2000" b="0" i="0" u="none" strike="noStrike">
                          <a:solidFill>
                            <a:srgbClr val="000000"/>
                          </a:solidFill>
                          <a:effectLst/>
                          <a:latin typeface="Times"/>
                          <a:cs typeface="Times"/>
                        </a:rPr>
                        <a:t>table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Times"/>
                          <a:cs typeface="Times"/>
                        </a:rPr>
                        <a:t>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2000" b="0" i="0" u="none" strike="noStrike">
                          <a:solidFill>
                            <a:srgbClr val="000000"/>
                          </a:solidFill>
                          <a:effectLst/>
                          <a:latin typeface="Times"/>
                          <a:cs typeface="Times"/>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6120">
                <a:tc>
                  <a:txBody>
                    <a:bodyPr/>
                    <a:lstStyle/>
                    <a:p>
                      <a:pPr algn="ctr" fontAlgn="ctr"/>
                      <a:r>
                        <a:rPr lang="en-US" sz="2000" b="0" i="0" u="none" strike="noStrike">
                          <a:solidFill>
                            <a:srgbClr val="000000"/>
                          </a:solidFill>
                          <a:effectLst/>
                          <a:latin typeface="Times"/>
                          <a:cs typeface="Times"/>
                        </a:rPr>
                        <a:t>table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B</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6120">
                <a:tc>
                  <a:txBody>
                    <a:bodyPr/>
                    <a:lstStyle/>
                    <a:p>
                      <a:pPr algn="ctr" fontAlgn="ctr"/>
                      <a:r>
                        <a:rPr lang="en-US" sz="2000" b="0" i="0" u="none" strike="noStrike">
                          <a:solidFill>
                            <a:srgbClr val="000000"/>
                          </a:solidFill>
                          <a:effectLst/>
                          <a:latin typeface="Times"/>
                          <a:cs typeface="Times"/>
                        </a:rPr>
                        <a:t>range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a:cs typeface="Times"/>
                        </a:rPr>
                        <a:t>in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a:cs typeface="Times"/>
                        </a:rPr>
                        <a:t>out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Times"/>
                          <a:cs typeface="Times"/>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6120">
                <a:tc>
                  <a:txBody>
                    <a:bodyPr/>
                    <a:lstStyle/>
                    <a:p>
                      <a:pPr algn="ctr" fontAlgn="ctr"/>
                      <a:r>
                        <a:rPr lang="en-US" sz="2000" b="0" i="0" u="none" strike="noStrike">
                          <a:solidFill>
                            <a:srgbClr val="000000"/>
                          </a:solidFill>
                          <a:effectLst/>
                          <a:latin typeface="Times"/>
                          <a:cs typeface="Times"/>
                        </a:rPr>
                        <a:t>range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a:cs typeface="Times"/>
                        </a:rPr>
                        <a:t>out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Times"/>
                          <a:cs typeface="Times"/>
                        </a:rPr>
                        <a:t>in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2000" b="0" i="0" u="none" strike="noStrike" dirty="0">
                          <a:solidFill>
                            <a:srgbClr val="000000"/>
                          </a:solidFill>
                          <a:effectLst/>
                          <a:latin typeface="Times"/>
                          <a:cs typeface="Times"/>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テキスト ボックス 6"/>
          <p:cNvSpPr txBox="1"/>
          <p:nvPr/>
        </p:nvSpPr>
        <p:spPr>
          <a:xfrm>
            <a:off x="2654300" y="1611868"/>
            <a:ext cx="3784096" cy="369332"/>
          </a:xfrm>
          <a:prstGeom prst="rect">
            <a:avLst/>
          </a:prstGeom>
          <a:noFill/>
        </p:spPr>
        <p:txBody>
          <a:bodyPr wrap="none" rtlCol="0">
            <a:spAutoFit/>
          </a:bodyPr>
          <a:lstStyle/>
          <a:p>
            <a:r>
              <a:rPr kumimoji="1" lang="en-US" altLang="ja-JP" dirty="0" smtClean="0">
                <a:latin typeface="Times"/>
                <a:cs typeface="Times"/>
              </a:rPr>
              <a:t>Table 2 </a:t>
            </a:r>
            <a:r>
              <a:rPr lang="en-US" altLang="ja-JP" dirty="0">
                <a:latin typeface="Times"/>
                <a:cs typeface="Times"/>
              </a:rPr>
              <a:t>Relationship among Resources</a:t>
            </a:r>
            <a:endParaRPr kumimoji="1" lang="ja-JP" altLang="en-US" dirty="0">
              <a:latin typeface="Times"/>
              <a:cs typeface="Times"/>
            </a:endParaRPr>
          </a:p>
        </p:txBody>
      </p:sp>
    </p:spTree>
    <p:extLst>
      <p:ext uri="{BB962C8B-B14F-4D97-AF65-F5344CB8AC3E}">
        <p14:creationId xmlns:p14="http://schemas.microsoft.com/office/powerpoint/2010/main" val="230970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smtClean="0">
                <a:latin typeface="Times"/>
                <a:cs typeface="Times"/>
              </a:rPr>
              <a:t>Introduction</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kumimoji="1" lang="en-US" altLang="ja-JP" dirty="0" smtClean="0">
                <a:latin typeface="Times"/>
                <a:cs typeface="Times"/>
              </a:rPr>
              <a:t>Change Cost</a:t>
            </a:r>
          </a:p>
          <a:p>
            <a:r>
              <a:rPr lang="en-US" altLang="ja-JP" dirty="0" smtClean="0">
                <a:latin typeface="Times"/>
                <a:cs typeface="Times"/>
              </a:rPr>
              <a:t>From Table 1 and 2</a:t>
            </a:r>
          </a:p>
          <a:p>
            <a:pPr marL="0" indent="0">
              <a:buNone/>
            </a:pPr>
            <a:r>
              <a:rPr kumimoji="1" lang="en-US" altLang="ja-JP" dirty="0">
                <a:latin typeface="Times"/>
                <a:cs typeface="Times"/>
              </a:rPr>
              <a:t> </a:t>
            </a:r>
            <a:r>
              <a:rPr kumimoji="1" lang="en-US" altLang="ja-JP" dirty="0" smtClean="0">
                <a:latin typeface="Times"/>
                <a:cs typeface="Times"/>
              </a:rPr>
              <a:t>   </a:t>
            </a:r>
            <a:r>
              <a:rPr lang="en-US" altLang="ja-JP" dirty="0">
                <a:latin typeface="Times"/>
                <a:cs typeface="Times"/>
              </a:rPr>
              <a:t>- </a:t>
            </a:r>
            <a:r>
              <a:rPr lang="en-US" altLang="ja-JP" dirty="0" smtClean="0">
                <a:latin typeface="Times"/>
                <a:cs typeface="Times"/>
              </a:rPr>
              <a:t>Focus </a:t>
            </a:r>
            <a:r>
              <a:rPr lang="en-US" altLang="ja-JP" dirty="0">
                <a:latin typeface="Times"/>
                <a:cs typeface="Times"/>
              </a:rPr>
              <a:t>on the change cost from #</a:t>
            </a:r>
            <a:r>
              <a:rPr lang="en-US" altLang="ja-JP" dirty="0" smtClean="0">
                <a:latin typeface="Times"/>
                <a:cs typeface="Times"/>
              </a:rPr>
              <a:t>8 </a:t>
            </a:r>
            <a:r>
              <a:rPr lang="en-US" altLang="ja-JP" dirty="0">
                <a:latin typeface="Times"/>
                <a:cs typeface="Times"/>
              </a:rPr>
              <a:t>to </a:t>
            </a:r>
            <a:r>
              <a:rPr lang="en-US" altLang="ja-JP" dirty="0" smtClean="0">
                <a:latin typeface="Times"/>
                <a:cs typeface="Times"/>
              </a:rPr>
              <a:t>#1</a:t>
            </a:r>
          </a:p>
          <a:p>
            <a:pPr marL="0" indent="0">
              <a:buNone/>
            </a:pPr>
            <a:r>
              <a:rPr lang="en-US" altLang="ja-JP" dirty="0">
                <a:latin typeface="Times"/>
                <a:cs typeface="Times"/>
              </a:rPr>
              <a:t> </a:t>
            </a:r>
            <a:r>
              <a:rPr lang="en-US" altLang="ja-JP" dirty="0" smtClean="0">
                <a:latin typeface="Times"/>
                <a:cs typeface="Times"/>
              </a:rPr>
              <a:t>   - Resource: table -&gt; from </a:t>
            </a:r>
            <a:r>
              <a:rPr lang="en-US" altLang="ja-JP" dirty="0">
                <a:latin typeface="Times"/>
                <a:cs typeface="Times"/>
              </a:rPr>
              <a:t>B to A </a:t>
            </a:r>
            <a:endParaRPr lang="en-US" altLang="ja-JP" dirty="0" smtClean="0">
              <a:latin typeface="Times"/>
              <a:cs typeface="Times"/>
            </a:endParaRPr>
          </a:p>
          <a:p>
            <a:pPr marL="0" indent="0">
              <a:buNone/>
            </a:pPr>
            <a:r>
              <a:rPr lang="en-US" altLang="ja-JP" dirty="0">
                <a:latin typeface="Times"/>
                <a:cs typeface="Times"/>
              </a:rPr>
              <a:t> </a:t>
            </a:r>
            <a:r>
              <a:rPr lang="en-US" altLang="ja-JP" dirty="0" smtClean="0">
                <a:latin typeface="Times"/>
                <a:cs typeface="Times"/>
              </a:rPr>
              <a:t>   - Resource: range -&gt; </a:t>
            </a:r>
            <a:r>
              <a:rPr lang="en-US" altLang="ja-JP" dirty="0">
                <a:latin typeface="Times"/>
                <a:cs typeface="Times"/>
              </a:rPr>
              <a:t>from out to </a:t>
            </a:r>
            <a:r>
              <a:rPr lang="en-US" altLang="ja-JP" dirty="0" smtClean="0">
                <a:latin typeface="Times"/>
                <a:cs typeface="Times"/>
              </a:rPr>
              <a:t>in</a:t>
            </a:r>
          </a:p>
          <a:p>
            <a:pPr marL="0" indent="0">
              <a:buNone/>
            </a:pPr>
            <a:r>
              <a:rPr lang="en-US" altLang="ja-JP" dirty="0">
                <a:latin typeface="Times"/>
                <a:cs typeface="Times"/>
              </a:rPr>
              <a:t> </a:t>
            </a:r>
            <a:r>
              <a:rPr lang="en-US" altLang="ja-JP" dirty="0" smtClean="0">
                <a:latin typeface="Times"/>
                <a:cs typeface="Times"/>
              </a:rPr>
              <a:t>   - Cost: 3 + 2 = 5</a:t>
            </a:r>
            <a:endParaRPr kumimoji="1" lang="ja-JP" altLang="en-US" dirty="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7</a:t>
            </a:fld>
            <a:endParaRPr kumimoji="1" lang="ja-JP" altLang="en-US"/>
          </a:p>
        </p:txBody>
      </p:sp>
    </p:spTree>
    <p:extLst>
      <p:ext uri="{BB962C8B-B14F-4D97-AF65-F5344CB8AC3E}">
        <p14:creationId xmlns:p14="http://schemas.microsoft.com/office/powerpoint/2010/main" val="424610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Times"/>
                <a:cs typeface="Times"/>
              </a:rPr>
              <a:t>Introduction - Definitions</a:t>
            </a:r>
            <a:endParaRPr kumimoji="1" lang="ja-JP" altLang="en-US" dirty="0">
              <a:latin typeface="Times"/>
              <a:cs typeface="Times"/>
            </a:endParaRPr>
          </a:p>
        </p:txBody>
      </p:sp>
      <p:sp>
        <p:nvSpPr>
          <p:cNvPr id="3" name="コンテンツ プレースホルダー 2"/>
          <p:cNvSpPr>
            <a:spLocks noGrp="1"/>
          </p:cNvSpPr>
          <p:nvPr>
            <p:ph idx="1"/>
          </p:nvPr>
        </p:nvSpPr>
        <p:spPr>
          <a:xfrm>
            <a:off x="457200" y="1587500"/>
            <a:ext cx="8229600" cy="4525963"/>
          </a:xfrm>
        </p:spPr>
        <p:txBody>
          <a:bodyPr/>
          <a:lstStyle/>
          <a:p>
            <a:r>
              <a:rPr lang="en-US" altLang="ja-JP" dirty="0" smtClean="0">
                <a:latin typeface="Times"/>
                <a:cs typeface="Times"/>
              </a:rPr>
              <a:t>Test matrix</a:t>
            </a:r>
          </a:p>
          <a:p>
            <a:pPr marL="0" indent="0">
              <a:buNone/>
            </a:pPr>
            <a:r>
              <a:rPr lang="en-US" altLang="ja-JP" dirty="0">
                <a:latin typeface="Times"/>
                <a:cs typeface="Times"/>
              </a:rPr>
              <a:t> </a:t>
            </a:r>
            <a:r>
              <a:rPr lang="en-US" altLang="ja-JP" dirty="0" smtClean="0">
                <a:latin typeface="Times"/>
                <a:cs typeface="Times"/>
              </a:rPr>
              <a:t>   - Plain text data</a:t>
            </a:r>
          </a:p>
          <a:p>
            <a:pPr marL="0" indent="0">
              <a:buNone/>
            </a:pPr>
            <a:r>
              <a:rPr lang="en-US" altLang="ja-JP" dirty="0" smtClean="0">
                <a:latin typeface="Times"/>
                <a:cs typeface="Times"/>
              </a:rPr>
              <a:t>    - Matrix of all change cost of testing cases</a:t>
            </a:r>
          </a:p>
          <a:p>
            <a:pPr marL="0" indent="0">
              <a:buNone/>
            </a:pPr>
            <a:r>
              <a:rPr lang="en-US" altLang="ja-JP" dirty="0">
                <a:latin typeface="Times"/>
                <a:cs typeface="Times"/>
              </a:rPr>
              <a:t>    - </a:t>
            </a:r>
            <a:r>
              <a:rPr lang="en-US" altLang="ja-JP" dirty="0" smtClean="0">
                <a:latin typeface="Times"/>
                <a:cs typeface="Times"/>
              </a:rPr>
              <a:t>(</a:t>
            </a:r>
            <a:r>
              <a:rPr lang="en-US" altLang="ja-JP" dirty="0" err="1" smtClean="0">
                <a:latin typeface="Times"/>
                <a:cs typeface="Times"/>
              </a:rPr>
              <a:t>i</a:t>
            </a:r>
            <a:r>
              <a:rPr lang="en-US" altLang="ja-JP" dirty="0" smtClean="0">
                <a:latin typeface="Times"/>
                <a:cs typeface="Times"/>
              </a:rPr>
              <a:t>, j) element </a:t>
            </a:r>
            <a:r>
              <a:rPr lang="en-US" altLang="ja-JP" dirty="0">
                <a:latin typeface="Times"/>
                <a:cs typeface="Times"/>
              </a:rPr>
              <a:t>of the matrix represents the </a:t>
            </a:r>
            <a:endParaRPr lang="en-US" altLang="ja-JP" dirty="0" smtClean="0">
              <a:latin typeface="Times"/>
              <a:cs typeface="Times"/>
            </a:endParaRPr>
          </a:p>
          <a:p>
            <a:pPr marL="0" indent="0">
              <a:buNone/>
            </a:pPr>
            <a:r>
              <a:rPr lang="en-US" altLang="ja-JP" dirty="0">
                <a:latin typeface="Times"/>
                <a:cs typeface="Times"/>
              </a:rPr>
              <a:t> </a:t>
            </a:r>
            <a:r>
              <a:rPr lang="en-US" altLang="ja-JP" dirty="0" smtClean="0">
                <a:latin typeface="Times"/>
                <a:cs typeface="Times"/>
              </a:rPr>
              <a:t>     change </a:t>
            </a:r>
            <a:r>
              <a:rPr lang="en-US" altLang="ja-JP" dirty="0">
                <a:latin typeface="Times"/>
                <a:cs typeface="Times"/>
              </a:rPr>
              <a:t>cost from testing case </a:t>
            </a:r>
            <a:r>
              <a:rPr lang="en-US" altLang="ja-JP" dirty="0" err="1" smtClean="0">
                <a:latin typeface="Times"/>
                <a:cs typeface="Times"/>
              </a:rPr>
              <a:t>i</a:t>
            </a:r>
            <a:r>
              <a:rPr lang="en-US" altLang="ja-JP" dirty="0" smtClean="0">
                <a:latin typeface="Times"/>
                <a:cs typeface="Times"/>
              </a:rPr>
              <a:t> to j </a:t>
            </a: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8</a:t>
            </a:fld>
            <a:endParaRPr kumimoji="1" lang="ja-JP" altLang="en-US"/>
          </a:p>
        </p:txBody>
      </p:sp>
    </p:spTree>
    <p:extLst>
      <p:ext uri="{BB962C8B-B14F-4D97-AF65-F5344CB8AC3E}">
        <p14:creationId xmlns:p14="http://schemas.microsoft.com/office/powerpoint/2010/main" val="38183434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en-US" altLang="ja-JP" dirty="0">
                <a:latin typeface="Times"/>
                <a:cs typeface="Times"/>
              </a:rPr>
              <a:t>Introduction - Definitions</a:t>
            </a:r>
            <a:endParaRPr kumimoji="1" lang="ja-JP" altLang="en-US" dirty="0">
              <a:latin typeface="Times"/>
              <a:cs typeface="Times"/>
            </a:endParaRPr>
          </a:p>
        </p:txBody>
      </p:sp>
      <p:sp>
        <p:nvSpPr>
          <p:cNvPr id="3" name="コンテンツ プレースホルダー 2"/>
          <p:cNvSpPr>
            <a:spLocks noGrp="1"/>
          </p:cNvSpPr>
          <p:nvPr>
            <p:ph idx="1"/>
          </p:nvPr>
        </p:nvSpPr>
        <p:spPr/>
        <p:txBody>
          <a:bodyPr/>
          <a:lstStyle/>
          <a:p>
            <a:r>
              <a:rPr lang="en-US" altLang="ja-JP" dirty="0" smtClean="0">
                <a:latin typeface="Times"/>
                <a:cs typeface="Times"/>
              </a:rPr>
              <a:t>Resource matrix</a:t>
            </a:r>
          </a:p>
          <a:p>
            <a:pPr marL="0" indent="0">
              <a:buNone/>
            </a:pPr>
            <a:r>
              <a:rPr lang="en-US" altLang="ja-JP" dirty="0">
                <a:latin typeface="Times"/>
                <a:cs typeface="Times"/>
              </a:rPr>
              <a:t>    </a:t>
            </a:r>
            <a:r>
              <a:rPr lang="en-US" altLang="ja-JP" dirty="0" smtClean="0">
                <a:latin typeface="Times"/>
                <a:cs typeface="Times"/>
              </a:rPr>
              <a:t>- </a:t>
            </a:r>
            <a:r>
              <a:rPr lang="en-US" altLang="ja-JP" dirty="0">
                <a:latin typeface="Times"/>
                <a:cs typeface="Times"/>
              </a:rPr>
              <a:t>Plain text data</a:t>
            </a:r>
          </a:p>
          <a:p>
            <a:pPr marL="0" indent="0">
              <a:buNone/>
            </a:pPr>
            <a:r>
              <a:rPr lang="en-US" altLang="ja-JP" dirty="0">
                <a:latin typeface="Times"/>
                <a:cs typeface="Times"/>
              </a:rPr>
              <a:t>    - Matrix of all </a:t>
            </a:r>
            <a:r>
              <a:rPr lang="en-US" altLang="ja-JP" dirty="0" smtClean="0">
                <a:latin typeface="Times"/>
                <a:cs typeface="Times"/>
              </a:rPr>
              <a:t>testing resources</a:t>
            </a:r>
            <a:endParaRPr lang="en-US" altLang="ja-JP" dirty="0">
              <a:latin typeface="Times"/>
              <a:cs typeface="Times"/>
            </a:endParaRPr>
          </a:p>
          <a:p>
            <a:pPr marL="0" indent="0">
              <a:buNone/>
            </a:pPr>
            <a:r>
              <a:rPr lang="en-US" altLang="ja-JP" dirty="0">
                <a:latin typeface="Times"/>
                <a:cs typeface="Times"/>
              </a:rPr>
              <a:t>    - (</a:t>
            </a:r>
            <a:r>
              <a:rPr lang="en-US" altLang="ja-JP" dirty="0" err="1">
                <a:latin typeface="Times"/>
                <a:cs typeface="Times"/>
              </a:rPr>
              <a:t>i</a:t>
            </a:r>
            <a:r>
              <a:rPr lang="en-US" altLang="ja-JP" dirty="0">
                <a:latin typeface="Times"/>
                <a:cs typeface="Times"/>
              </a:rPr>
              <a:t>, j) element of the matrix represents the </a:t>
            </a:r>
          </a:p>
          <a:p>
            <a:pPr marL="0" indent="0">
              <a:buNone/>
            </a:pPr>
            <a:r>
              <a:rPr lang="en-US" altLang="ja-JP" dirty="0">
                <a:latin typeface="Times"/>
                <a:cs typeface="Times"/>
              </a:rPr>
              <a:t>      change cost from testing </a:t>
            </a:r>
            <a:r>
              <a:rPr lang="en-US" altLang="ja-JP" dirty="0" smtClean="0">
                <a:latin typeface="Times"/>
                <a:cs typeface="Times"/>
              </a:rPr>
              <a:t>resource </a:t>
            </a:r>
            <a:r>
              <a:rPr lang="en-US" altLang="ja-JP" dirty="0" err="1">
                <a:latin typeface="Times"/>
                <a:cs typeface="Times"/>
              </a:rPr>
              <a:t>i</a:t>
            </a:r>
            <a:r>
              <a:rPr lang="en-US" altLang="ja-JP" dirty="0">
                <a:latin typeface="Times"/>
                <a:cs typeface="Times"/>
              </a:rPr>
              <a:t> to j </a:t>
            </a:r>
          </a:p>
          <a:p>
            <a:pPr marL="0" indent="0">
              <a:buNone/>
            </a:pPr>
            <a:endParaRPr lang="en-US" altLang="ja-JP" dirty="0" smtClean="0">
              <a:latin typeface="Times"/>
              <a:cs typeface="Times"/>
            </a:endParaRPr>
          </a:p>
          <a:p>
            <a:endParaRPr lang="en-US" altLang="ja-JP" dirty="0" smtClean="0">
              <a:latin typeface="Times"/>
              <a:cs typeface="Times"/>
            </a:endParaRPr>
          </a:p>
        </p:txBody>
      </p:sp>
      <p:sp>
        <p:nvSpPr>
          <p:cNvPr id="4" name="スライド番号プレースホルダー 3"/>
          <p:cNvSpPr>
            <a:spLocks noGrp="1"/>
          </p:cNvSpPr>
          <p:nvPr>
            <p:ph type="sldNum" sz="quarter" idx="12"/>
          </p:nvPr>
        </p:nvSpPr>
        <p:spPr/>
        <p:txBody>
          <a:bodyPr/>
          <a:lstStyle/>
          <a:p>
            <a:fld id="{68E91D50-1F5A-C54F-88AE-98C3FAD25162}" type="slidenum">
              <a:rPr kumimoji="1" lang="ja-JP" altLang="en-US" smtClean="0"/>
              <a:t>9</a:t>
            </a:fld>
            <a:endParaRPr kumimoji="1" lang="ja-JP" altLang="en-US"/>
          </a:p>
        </p:txBody>
      </p:sp>
    </p:spTree>
    <p:extLst>
      <p:ext uri="{BB962C8B-B14F-4D97-AF65-F5344CB8AC3E}">
        <p14:creationId xmlns:p14="http://schemas.microsoft.com/office/powerpoint/2010/main" val="38183434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2755</TotalTime>
  <Words>1031</Words>
  <Application>Microsoft Macintosh PowerPoint</Application>
  <PresentationFormat>画面に合わせる (4:3)</PresentationFormat>
  <Paragraphs>245</Paragraphs>
  <Slides>22</Slides>
  <Notes>10</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ホワイト</vt:lpstr>
      <vt:lpstr>A Tool to Reduce Change Cost of Testing Resources</vt:lpstr>
      <vt:lpstr>Purpose</vt:lpstr>
      <vt:lpstr>Introduction - Definitions</vt:lpstr>
      <vt:lpstr>Example of Testing Cases</vt:lpstr>
      <vt:lpstr>Introduction - Definitions</vt:lpstr>
      <vt:lpstr>Example of Relationship among Resources</vt:lpstr>
      <vt:lpstr>Introduction</vt:lpstr>
      <vt:lpstr>Introduction - Definitions</vt:lpstr>
      <vt:lpstr>Introduction - Definitions</vt:lpstr>
      <vt:lpstr>Proposed Method - Flow Diagram</vt:lpstr>
      <vt:lpstr>Experiment</vt:lpstr>
      <vt:lpstr>Experiment</vt:lpstr>
      <vt:lpstr>Proposed Method</vt:lpstr>
      <vt:lpstr>Proposed Method</vt:lpstr>
      <vt:lpstr>Nearest Neighbor Algorithm</vt:lpstr>
      <vt:lpstr>Proposed Method</vt:lpstr>
      <vt:lpstr>Cheapest Link Algorithm</vt:lpstr>
      <vt:lpstr>Conclusion</vt:lpstr>
      <vt:lpstr>Conclusion</vt:lpstr>
      <vt:lpstr>Conclusion</vt:lpstr>
      <vt:lpstr>Further Issues</vt:lpstr>
      <vt:lpstr>PowerPoint プレゼンテーション</vt:lpstr>
    </vt:vector>
  </TitlesOfParts>
  <Company>Nagoya Univ.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to Reduce Change Cost of Testing Resources</dc:title>
  <dc:creator>Li Ruide</dc:creator>
  <cp:lastModifiedBy>Li Ruide</cp:lastModifiedBy>
  <cp:revision>65</cp:revision>
  <dcterms:created xsi:type="dcterms:W3CDTF">2017-02-13T02:31:21Z</dcterms:created>
  <dcterms:modified xsi:type="dcterms:W3CDTF">2017-02-15T01:55:33Z</dcterms:modified>
</cp:coreProperties>
</file>