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90" r:id="rId2"/>
    <p:sldId id="258" r:id="rId3"/>
    <p:sldId id="269" r:id="rId4"/>
    <p:sldId id="304" r:id="rId5"/>
    <p:sldId id="310" r:id="rId6"/>
    <p:sldId id="305" r:id="rId7"/>
    <p:sldId id="306" r:id="rId8"/>
    <p:sldId id="307" r:id="rId9"/>
    <p:sldId id="259" r:id="rId10"/>
    <p:sldId id="268" r:id="rId11"/>
    <p:sldId id="265" r:id="rId12"/>
    <p:sldId id="266" r:id="rId13"/>
    <p:sldId id="267" r:id="rId14"/>
    <p:sldId id="298" r:id="rId15"/>
    <p:sldId id="292" r:id="rId16"/>
    <p:sldId id="308" r:id="rId17"/>
    <p:sldId id="272" r:id="rId18"/>
    <p:sldId id="270" r:id="rId19"/>
    <p:sldId id="260" r:id="rId20"/>
    <p:sldId id="291" r:id="rId21"/>
    <p:sldId id="299" r:id="rId22"/>
    <p:sldId id="309" r:id="rId23"/>
    <p:sldId id="261" r:id="rId24"/>
    <p:sldId id="273" r:id="rId25"/>
    <p:sldId id="274" r:id="rId26"/>
    <p:sldId id="276" r:id="rId27"/>
    <p:sldId id="282" r:id="rId28"/>
    <p:sldId id="278" r:id="rId29"/>
    <p:sldId id="277" r:id="rId30"/>
    <p:sldId id="287" r:id="rId31"/>
    <p:sldId id="297" r:id="rId32"/>
    <p:sldId id="262"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0B4"/>
    <a:srgbClr val="FFE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8"/>
    <p:restoredTop sz="69522"/>
  </p:normalViewPr>
  <p:slideViewPr>
    <p:cSldViewPr snapToGrid="0" snapToObjects="1">
      <p:cViewPr varScale="1">
        <p:scale>
          <a:sx n="84" d="100"/>
          <a:sy n="84" d="100"/>
        </p:scale>
        <p:origin x="1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A0C99-8BF7-9F4F-8B1E-EBB19B9D65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A5-2</a:t>
            </a:r>
          </a:p>
        </p:txBody>
      </p:sp>
      <p:sp>
        <p:nvSpPr>
          <p:cNvPr id="3" name="Date Placeholder 2">
            <a:extLst>
              <a:ext uri="{FF2B5EF4-FFF2-40B4-BE49-F238E27FC236}">
                <a16:creationId xmlns:a16="http://schemas.microsoft.com/office/drawing/2014/main" id="{37B461C5-0BD9-984A-B86C-FA44D7C945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267671-897E-3240-B78F-56DB3E89C9FF}" type="datetimeFigureOut">
              <a:rPr lang="en-US" smtClean="0"/>
              <a:t>3/3/19</a:t>
            </a:fld>
            <a:endParaRPr lang="en-US"/>
          </a:p>
        </p:txBody>
      </p:sp>
      <p:sp>
        <p:nvSpPr>
          <p:cNvPr id="4" name="Footer Placeholder 3">
            <a:extLst>
              <a:ext uri="{FF2B5EF4-FFF2-40B4-BE49-F238E27FC236}">
                <a16:creationId xmlns:a16="http://schemas.microsoft.com/office/drawing/2014/main" id="{8F950F3F-02B2-6143-B565-79EB70A9D4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D3A4BB4-A990-5B43-AD21-7711DE5FF2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1F7B22-591D-3442-99F3-5A3909606EB9}" type="slidenum">
              <a:rPr lang="en-US" smtClean="0"/>
              <a:t>‹#›</a:t>
            </a:fld>
            <a:endParaRPr lang="en-US"/>
          </a:p>
        </p:txBody>
      </p:sp>
    </p:spTree>
    <p:extLst>
      <p:ext uri="{BB962C8B-B14F-4D97-AF65-F5344CB8AC3E}">
        <p14:creationId xmlns:p14="http://schemas.microsoft.com/office/powerpoint/2010/main" val="33684389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A5-2</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11AF2-94FF-E84D-AB92-D783C389D18F}" type="datetimeFigureOut">
              <a:rPr lang="en-US" smtClean="0"/>
              <a:t>3/3/19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333FF-17EC-024A-8E54-F2099A60325D}" type="slidenum">
              <a:rPr lang="en-US" smtClean="0"/>
              <a:t>‹#›</a:t>
            </a:fld>
            <a:endParaRPr lang="en-US"/>
          </a:p>
        </p:txBody>
      </p:sp>
    </p:spTree>
    <p:extLst>
      <p:ext uri="{BB962C8B-B14F-4D97-AF65-F5344CB8AC3E}">
        <p14:creationId xmlns:p14="http://schemas.microsoft.com/office/powerpoint/2010/main" val="427475657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Hello all. I am </a:t>
            </a:r>
            <a:r>
              <a:rPr lang="en-US" sz="1800" dirty="0" err="1"/>
              <a:t>Ruide</a:t>
            </a:r>
            <a:r>
              <a:rPr lang="en-US" sz="1800" dirty="0"/>
              <a:t> Li from Kyoto University. And I will give a presentation about our work. The title is called </a:t>
            </a:r>
            <a:r>
              <a:rPr lang="en" altLang="zh-CN" sz="1800" dirty="0">
                <a:ea typeface="Helvetica Neue" panose="02000503000000020004" pitchFamily="2" charset="0"/>
                <a:cs typeface="Helvetica Neue" panose="02000503000000020004" pitchFamily="2" charset="0"/>
              </a:rPr>
              <a:t>Find Target Data Fast! A Method and Its Behavior of Target Data Collection </a:t>
            </a:r>
            <a:r>
              <a:rPr lang="en-US" sz="1200" b="0" i="0" kern="1200" dirty="0">
                <a:solidFill>
                  <a:schemeClr val="tx1"/>
                </a:solidFill>
                <a:effectLst/>
                <a:latin typeface="+mn-lt"/>
                <a:ea typeface="+mn-ea"/>
                <a:cs typeface="+mn-cs"/>
              </a:rPr>
              <a:t>for Online Annotation using Machine Learning Method.</a:t>
            </a:r>
            <a:endParaRPr lang="en-US" sz="1800" dirty="0"/>
          </a:p>
        </p:txBody>
      </p:sp>
      <p:sp>
        <p:nvSpPr>
          <p:cNvPr id="4" name="Slide Number Placeholder 3"/>
          <p:cNvSpPr>
            <a:spLocks noGrp="1"/>
          </p:cNvSpPr>
          <p:nvPr>
            <p:ph type="sldNum" sz="quarter" idx="5"/>
          </p:nvPr>
        </p:nvSpPr>
        <p:spPr/>
        <p:txBody>
          <a:bodyPr/>
          <a:lstStyle/>
          <a:p>
            <a:fld id="{E8B333FF-17EC-024A-8E54-F2099A60325D}" type="slidenum">
              <a:rPr lang="en-US" smtClean="0"/>
              <a:t>1</a:t>
            </a:fld>
            <a:endParaRPr lang="en-US"/>
          </a:p>
        </p:txBody>
      </p:sp>
      <p:sp>
        <p:nvSpPr>
          <p:cNvPr id="5" name="Header Placeholder 4">
            <a:extLst>
              <a:ext uri="{FF2B5EF4-FFF2-40B4-BE49-F238E27FC236}">
                <a16:creationId xmlns:a16="http://schemas.microsoft.com/office/drawing/2014/main" id="{83CEA45F-18FE-794F-AA05-A0C99DFACAC5}"/>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2796858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we call it target extraction learning. In this problem, we presume that there is A fixed pool of unlabeled data. The purpose is to Extract target data faster with less human examination of non-target data. And from the previous scenario, there should be a two-phase method to handle this problem. At the human examination phase, The system should choose a data most likely to be a target, query for human examination, and use the results to train a model. And then switch to model prediction phase, in which the model should provide a ranking of target likelihood.</a:t>
            </a:r>
          </a:p>
        </p:txBody>
      </p:sp>
      <p:sp>
        <p:nvSpPr>
          <p:cNvPr id="4" name="Slide Number Placeholder 3"/>
          <p:cNvSpPr>
            <a:spLocks noGrp="1"/>
          </p:cNvSpPr>
          <p:nvPr>
            <p:ph type="sldNum" sz="quarter" idx="5"/>
          </p:nvPr>
        </p:nvSpPr>
        <p:spPr/>
        <p:txBody>
          <a:bodyPr/>
          <a:lstStyle/>
          <a:p>
            <a:fld id="{E8B333FF-17EC-024A-8E54-F2099A60325D}" type="slidenum">
              <a:rPr lang="en-US" smtClean="0"/>
              <a:t>10</a:t>
            </a:fld>
            <a:endParaRPr lang="en-US"/>
          </a:p>
        </p:txBody>
      </p:sp>
      <p:sp>
        <p:nvSpPr>
          <p:cNvPr id="5" name="Header Placeholder 4">
            <a:extLst>
              <a:ext uri="{FF2B5EF4-FFF2-40B4-BE49-F238E27FC236}">
                <a16:creationId xmlns:a16="http://schemas.microsoft.com/office/drawing/2014/main" id="{7170FA7B-C620-8548-903D-3EF6F879A3DC}"/>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100227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with the requirement in human examination phase, to evaluate any approach of this, we use the metric of positive coverage. It evaluates the proportion of labeled target data in all target data. For example, in this figure. The horizontal axis is the size of human examination, and the vertical axis is the value of positive coverage. well, the green curve is target extraction method, and the red curve is random sampling. so we can see that random sampling is giving a linear result as expected, and target extraction method is finding much more target data than random sampling.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8B333FF-17EC-024A-8E54-F2099A60325D}" type="slidenum">
              <a:rPr lang="en-US" smtClean="0"/>
              <a:t>11</a:t>
            </a:fld>
            <a:endParaRPr lang="en-US"/>
          </a:p>
        </p:txBody>
      </p:sp>
      <p:sp>
        <p:nvSpPr>
          <p:cNvPr id="5" name="Header Placeholder 4">
            <a:extLst>
              <a:ext uri="{FF2B5EF4-FFF2-40B4-BE49-F238E27FC236}">
                <a16:creationId xmlns:a16="http://schemas.microsoft.com/office/drawing/2014/main" id="{D5898AED-EE46-E649-9E01-034E07DD895E}"/>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1063806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for requirement in model prediction phase, to evaluate the prediction performance of obtained model, we use the metric of r-precision in this case, because we focus on the ranking as I mentioned.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So in this figure, random sampling is giving a better ranking than target extraction method at the early steps.</a:t>
            </a:r>
          </a:p>
        </p:txBody>
      </p:sp>
      <p:sp>
        <p:nvSpPr>
          <p:cNvPr id="4" name="Slide Number Placeholder 3"/>
          <p:cNvSpPr>
            <a:spLocks noGrp="1"/>
          </p:cNvSpPr>
          <p:nvPr>
            <p:ph type="sldNum" sz="quarter" idx="5"/>
          </p:nvPr>
        </p:nvSpPr>
        <p:spPr/>
        <p:txBody>
          <a:bodyPr/>
          <a:lstStyle/>
          <a:p>
            <a:fld id="{E8B333FF-17EC-024A-8E54-F2099A60325D}" type="slidenum">
              <a:rPr lang="en-US" smtClean="0"/>
              <a:t>12</a:t>
            </a:fld>
            <a:endParaRPr lang="en-US"/>
          </a:p>
        </p:txBody>
      </p:sp>
      <p:sp>
        <p:nvSpPr>
          <p:cNvPr id="5" name="Header Placeholder 4">
            <a:extLst>
              <a:ext uri="{FF2B5EF4-FFF2-40B4-BE49-F238E27FC236}">
                <a16:creationId xmlns:a16="http://schemas.microsoft.com/office/drawing/2014/main" id="{6CDB540D-3140-6E4F-B98D-741C38BBD420}"/>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713338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find out that here comes a dilemma between model performance and target data extraction. for the requirement in human examination, we will get a biased training set, but if we want to train a good model, we need a training set without bias.</a:t>
            </a:r>
          </a:p>
        </p:txBody>
      </p:sp>
      <p:sp>
        <p:nvSpPr>
          <p:cNvPr id="4" name="Slide Number Placeholder 3"/>
          <p:cNvSpPr>
            <a:spLocks noGrp="1"/>
          </p:cNvSpPr>
          <p:nvPr>
            <p:ph type="sldNum" sz="quarter" idx="5"/>
          </p:nvPr>
        </p:nvSpPr>
        <p:spPr/>
        <p:txBody>
          <a:bodyPr/>
          <a:lstStyle/>
          <a:p>
            <a:fld id="{E8B333FF-17EC-024A-8E54-F2099A60325D}" type="slidenum">
              <a:rPr lang="en-US" smtClean="0"/>
              <a:t>13</a:t>
            </a:fld>
            <a:endParaRPr lang="en-US"/>
          </a:p>
        </p:txBody>
      </p:sp>
      <p:sp>
        <p:nvSpPr>
          <p:cNvPr id="5" name="Header Placeholder 4">
            <a:extLst>
              <a:ext uri="{FF2B5EF4-FFF2-40B4-BE49-F238E27FC236}">
                <a16:creationId xmlns:a16="http://schemas.microsoft.com/office/drawing/2014/main" id="{1248E78D-513B-464E-B376-F273085B0E7F}"/>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2501787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 in the left figure, although the target extraction method is much better at finding target data than random sampling,  it shows a poor f1 score at the early steps in the right figure.</a:t>
            </a:r>
          </a:p>
        </p:txBody>
      </p:sp>
      <p:sp>
        <p:nvSpPr>
          <p:cNvPr id="4" name="Slide Number Placeholder 3"/>
          <p:cNvSpPr>
            <a:spLocks noGrp="1"/>
          </p:cNvSpPr>
          <p:nvPr>
            <p:ph type="sldNum" sz="quarter" idx="5"/>
          </p:nvPr>
        </p:nvSpPr>
        <p:spPr/>
        <p:txBody>
          <a:bodyPr/>
          <a:lstStyle/>
          <a:p>
            <a:fld id="{E8B333FF-17EC-024A-8E54-F2099A60325D}" type="slidenum">
              <a:rPr lang="en-US" smtClean="0"/>
              <a:t>14</a:t>
            </a:fld>
            <a:endParaRPr lang="en-US"/>
          </a:p>
        </p:txBody>
      </p:sp>
      <p:sp>
        <p:nvSpPr>
          <p:cNvPr id="5" name="Header Placeholder 4">
            <a:extLst>
              <a:ext uri="{FF2B5EF4-FFF2-40B4-BE49-F238E27FC236}">
                <a16:creationId xmlns:a16="http://schemas.microsoft.com/office/drawing/2014/main" id="{1D3B280E-DC60-164B-BDA7-D16EB7F1F575}"/>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47968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About existing related work, for the requirement in human examination phase, </a:t>
            </a:r>
            <a:r>
              <a:rPr lang="en-US" dirty="0" err="1"/>
              <a:t>Joger</a:t>
            </a:r>
            <a:r>
              <a:rPr lang="en-US" dirty="0"/>
              <a:t> et al. have proposed a method called Learning to Enumerate, trying to find target data faster. The idea is to select data with high confidence of target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for example, in linear model, we can pick up the farthest data to the decision boundary.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for the requirement in model prediction phase, Uncertainty sampling makes the model learn faster by feeding more difficult samples. The term difficult here is defined as samples with low confidence.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for example, we can pick up the nearest data to the decision boundary.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8B333FF-17EC-024A-8E54-F2099A60325D}" type="slidenum">
              <a:rPr lang="en-US" smtClean="0"/>
              <a:t>15</a:t>
            </a:fld>
            <a:endParaRPr lang="en-US"/>
          </a:p>
        </p:txBody>
      </p:sp>
      <p:sp>
        <p:nvSpPr>
          <p:cNvPr id="5" name="Header Placeholder 4">
            <a:extLst>
              <a:ext uri="{FF2B5EF4-FFF2-40B4-BE49-F238E27FC236}">
                <a16:creationId xmlns:a16="http://schemas.microsoft.com/office/drawing/2014/main" id="{E485ED4F-BEAE-F947-9D72-A7E25404177C}"/>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119074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problem is that when to switch to model prediction, and how to know whether the model is well-trained or not? Usually, there is no test set for evaluation in real application. An alternative is to split a part of labeled pool as test set. This is reasonable in random sampling. but when we extract more target-like data, the labeled pool is biased. And as a result, estimation becomes difficult.</a:t>
            </a:r>
          </a:p>
          <a:p>
            <a:endParaRPr lang="en-US" dirty="0"/>
          </a:p>
          <a:p>
            <a:r>
              <a:rPr lang="en-US" dirty="0"/>
              <a:t>[POINT] these are f1 score on a split test set of labeled pool on the left, and f1 score on a totally independent test set on the right. the one on the right is the real performance of the model, we try to use the left one to estimate the right one, but we can see that they are giving totally different results.</a:t>
            </a:r>
          </a:p>
        </p:txBody>
      </p:sp>
      <p:sp>
        <p:nvSpPr>
          <p:cNvPr id="4" name="Header Placeholder 3"/>
          <p:cNvSpPr>
            <a:spLocks noGrp="1"/>
          </p:cNvSpPr>
          <p:nvPr>
            <p:ph type="hdr" sz="quarter"/>
          </p:nvPr>
        </p:nvSpPr>
        <p:spPr/>
        <p:txBody>
          <a:bodyPr/>
          <a:lstStyle/>
          <a:p>
            <a:r>
              <a:rPr lang="en-US"/>
              <a:t>A5-2</a:t>
            </a:r>
          </a:p>
        </p:txBody>
      </p:sp>
      <p:sp>
        <p:nvSpPr>
          <p:cNvPr id="5" name="Slide Number Placeholder 4"/>
          <p:cNvSpPr>
            <a:spLocks noGrp="1"/>
          </p:cNvSpPr>
          <p:nvPr>
            <p:ph type="sldNum" sz="quarter" idx="5"/>
          </p:nvPr>
        </p:nvSpPr>
        <p:spPr/>
        <p:txBody>
          <a:bodyPr/>
          <a:lstStyle/>
          <a:p>
            <a:fld id="{E8B333FF-17EC-024A-8E54-F2099A60325D}" type="slidenum">
              <a:rPr lang="en-US" smtClean="0"/>
              <a:t>16</a:t>
            </a:fld>
            <a:endParaRPr lang="en-US"/>
          </a:p>
        </p:txBody>
      </p:sp>
    </p:spTree>
    <p:extLst>
      <p:ext uri="{BB962C8B-B14F-4D97-AF65-F5344CB8AC3E}">
        <p14:creationId xmlns:p14="http://schemas.microsoft.com/office/powerpoint/2010/main" val="662774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to evaluate the details in the process, we propose a simulation framework for research purpose. We define two new concepts in this framework. The first one is Oracle Test Set, this is A test set to evaluate the real performance of obtained model. This test set is without any bias, but not available in real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concept is called Current Test Set. This can be obtained as a split part of labeled pool. The purpose of current test set is to provide a Feedback of model performance in real application. Current test set is biased, but available in real application.</a:t>
            </a:r>
          </a:p>
        </p:txBody>
      </p:sp>
      <p:sp>
        <p:nvSpPr>
          <p:cNvPr id="4" name="Slide Number Placeholder 3"/>
          <p:cNvSpPr>
            <a:spLocks noGrp="1"/>
          </p:cNvSpPr>
          <p:nvPr>
            <p:ph type="sldNum" sz="quarter" idx="5"/>
          </p:nvPr>
        </p:nvSpPr>
        <p:spPr/>
        <p:txBody>
          <a:bodyPr/>
          <a:lstStyle/>
          <a:p>
            <a:fld id="{E8B333FF-17EC-024A-8E54-F2099A60325D}" type="slidenum">
              <a:rPr lang="en-US" smtClean="0"/>
              <a:t>17</a:t>
            </a:fld>
            <a:endParaRPr lang="en-US"/>
          </a:p>
        </p:txBody>
      </p:sp>
      <p:sp>
        <p:nvSpPr>
          <p:cNvPr id="5" name="Header Placeholder 4">
            <a:extLst>
              <a:ext uri="{FF2B5EF4-FFF2-40B4-BE49-F238E27FC236}">
                <a16:creationId xmlns:a16="http://schemas.microsoft.com/office/drawing/2014/main" id="{2617E118-468F-EC40-952F-92DE1278CC35}"/>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207594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 flow chart of simulation for research purpose. [POINT] For evaluation, we use the oracle test set, which is totally independent to this process. And the current test set is a split part of the labeled pool.</a:t>
            </a:r>
          </a:p>
        </p:txBody>
      </p:sp>
      <p:sp>
        <p:nvSpPr>
          <p:cNvPr id="4" name="Slide Number Placeholder 3"/>
          <p:cNvSpPr>
            <a:spLocks noGrp="1"/>
          </p:cNvSpPr>
          <p:nvPr>
            <p:ph type="sldNum" sz="quarter" idx="5"/>
          </p:nvPr>
        </p:nvSpPr>
        <p:spPr/>
        <p:txBody>
          <a:bodyPr/>
          <a:lstStyle/>
          <a:p>
            <a:fld id="{E8B333FF-17EC-024A-8E54-F2099A60325D}" type="slidenum">
              <a:rPr lang="en-US" smtClean="0"/>
              <a:t>18</a:t>
            </a:fld>
            <a:endParaRPr lang="en-US"/>
          </a:p>
        </p:txBody>
      </p:sp>
      <p:sp>
        <p:nvSpPr>
          <p:cNvPr id="5" name="Header Placeholder 4">
            <a:extLst>
              <a:ext uri="{FF2B5EF4-FFF2-40B4-BE49-F238E27FC236}">
                <a16:creationId xmlns:a16="http://schemas.microsoft.com/office/drawing/2014/main" id="{A6C6B97C-36A8-D542-B1DC-ADE3FA4C9DD4}"/>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1597699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continue to introduce our proposed approach.</a:t>
            </a:r>
          </a:p>
        </p:txBody>
      </p:sp>
      <p:sp>
        <p:nvSpPr>
          <p:cNvPr id="4" name="Slide Number Placeholder 3"/>
          <p:cNvSpPr>
            <a:spLocks noGrp="1"/>
          </p:cNvSpPr>
          <p:nvPr>
            <p:ph type="sldNum" sz="quarter" idx="5"/>
          </p:nvPr>
        </p:nvSpPr>
        <p:spPr/>
        <p:txBody>
          <a:bodyPr/>
          <a:lstStyle/>
          <a:p>
            <a:fld id="{E8B333FF-17EC-024A-8E54-F2099A60325D}" type="slidenum">
              <a:rPr lang="en-US" smtClean="0"/>
              <a:t>19</a:t>
            </a:fld>
            <a:endParaRPr lang="en-US"/>
          </a:p>
        </p:txBody>
      </p:sp>
      <p:sp>
        <p:nvSpPr>
          <p:cNvPr id="5" name="Header Placeholder 4">
            <a:extLst>
              <a:ext uri="{FF2B5EF4-FFF2-40B4-BE49-F238E27FC236}">
                <a16:creationId xmlns:a16="http://schemas.microsoft.com/office/drawing/2014/main" id="{0B4990BD-6043-3341-B385-14EF5471A515}"/>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03976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will begin from the introduction.</a:t>
            </a:r>
          </a:p>
        </p:txBody>
      </p:sp>
      <p:sp>
        <p:nvSpPr>
          <p:cNvPr id="4" name="Slide Number Placeholder 3"/>
          <p:cNvSpPr>
            <a:spLocks noGrp="1"/>
          </p:cNvSpPr>
          <p:nvPr>
            <p:ph type="sldNum" sz="quarter" idx="5"/>
          </p:nvPr>
        </p:nvSpPr>
        <p:spPr/>
        <p:txBody>
          <a:bodyPr/>
          <a:lstStyle/>
          <a:p>
            <a:fld id="{E8B333FF-17EC-024A-8E54-F2099A60325D}" type="slidenum">
              <a:rPr lang="en-US" smtClean="0"/>
              <a:t>2</a:t>
            </a:fld>
            <a:endParaRPr lang="en-US"/>
          </a:p>
        </p:txBody>
      </p:sp>
      <p:sp>
        <p:nvSpPr>
          <p:cNvPr id="5" name="Header Placeholder 4">
            <a:extLst>
              <a:ext uri="{FF2B5EF4-FFF2-40B4-BE49-F238E27FC236}">
                <a16:creationId xmlns:a16="http://schemas.microsoft.com/office/drawing/2014/main" id="{3224931A-792E-884E-B888-8319EEF2C8A9}"/>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1012083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problem of target performance dilemma, The key idea of this random starter method is to begin the human examination phase with a “warm” start of random sampling. However, This is not an improving approach, but a compromised one to balance the trade-off between model performance and target extraction.</a:t>
            </a:r>
          </a:p>
        </p:txBody>
      </p:sp>
      <p:sp>
        <p:nvSpPr>
          <p:cNvPr id="4" name="Slide Number Placeholder 3"/>
          <p:cNvSpPr>
            <a:spLocks noGrp="1"/>
          </p:cNvSpPr>
          <p:nvPr>
            <p:ph type="sldNum" sz="quarter" idx="5"/>
          </p:nvPr>
        </p:nvSpPr>
        <p:spPr/>
        <p:txBody>
          <a:bodyPr/>
          <a:lstStyle/>
          <a:p>
            <a:fld id="{E8B333FF-17EC-024A-8E54-F2099A60325D}" type="slidenum">
              <a:rPr lang="en-US" smtClean="0"/>
              <a:t>20</a:t>
            </a:fld>
            <a:endParaRPr lang="en-US"/>
          </a:p>
        </p:txBody>
      </p:sp>
      <p:sp>
        <p:nvSpPr>
          <p:cNvPr id="5" name="Header Placeholder 4">
            <a:extLst>
              <a:ext uri="{FF2B5EF4-FFF2-40B4-BE49-F238E27FC236}">
                <a16:creationId xmlns:a16="http://schemas.microsoft.com/office/drawing/2014/main" id="{8FAF0F49-3764-834B-972E-B6DDCB45E079}"/>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653257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flow chart of proposed random starter method. [POINT] At the start, we implement random sampling, and then switch to target extraction method.</a:t>
            </a:r>
          </a:p>
        </p:txBody>
      </p:sp>
      <p:sp>
        <p:nvSpPr>
          <p:cNvPr id="4" name="Slide Number Placeholder 3"/>
          <p:cNvSpPr>
            <a:spLocks noGrp="1"/>
          </p:cNvSpPr>
          <p:nvPr>
            <p:ph type="sldNum" sz="quarter" idx="5"/>
          </p:nvPr>
        </p:nvSpPr>
        <p:spPr/>
        <p:txBody>
          <a:bodyPr/>
          <a:lstStyle/>
          <a:p>
            <a:fld id="{E8B333FF-17EC-024A-8E54-F2099A60325D}" type="slidenum">
              <a:rPr lang="en-US" smtClean="0"/>
              <a:t>21</a:t>
            </a:fld>
            <a:endParaRPr lang="en-US"/>
          </a:p>
        </p:txBody>
      </p:sp>
      <p:sp>
        <p:nvSpPr>
          <p:cNvPr id="5" name="Header Placeholder 4">
            <a:extLst>
              <a:ext uri="{FF2B5EF4-FFF2-40B4-BE49-F238E27FC236}">
                <a16:creationId xmlns:a16="http://schemas.microsoft.com/office/drawing/2014/main" id="{F8B87233-A0F3-1B40-A2D1-C4E01C91EE4D}"/>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404954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the other problem of estimation difficulty, we propose to observe metric curves on current test set, and use a regular phenomena to estimate whether the model is well-trained or not. Because we use experimental results, details will be explained in the following experiment part.</a:t>
            </a:r>
          </a:p>
        </p:txBody>
      </p:sp>
      <p:sp>
        <p:nvSpPr>
          <p:cNvPr id="4" name="Header Placeholder 3"/>
          <p:cNvSpPr>
            <a:spLocks noGrp="1"/>
          </p:cNvSpPr>
          <p:nvPr>
            <p:ph type="hdr" sz="quarter"/>
          </p:nvPr>
        </p:nvSpPr>
        <p:spPr/>
        <p:txBody>
          <a:bodyPr/>
          <a:lstStyle/>
          <a:p>
            <a:r>
              <a:rPr lang="en-US"/>
              <a:t>A5-2</a:t>
            </a:r>
          </a:p>
        </p:txBody>
      </p:sp>
      <p:sp>
        <p:nvSpPr>
          <p:cNvPr id="5" name="Slide Number Placeholder 4"/>
          <p:cNvSpPr>
            <a:spLocks noGrp="1"/>
          </p:cNvSpPr>
          <p:nvPr>
            <p:ph type="sldNum" sz="quarter" idx="5"/>
          </p:nvPr>
        </p:nvSpPr>
        <p:spPr/>
        <p:txBody>
          <a:bodyPr/>
          <a:lstStyle/>
          <a:p>
            <a:fld id="{E8B333FF-17EC-024A-8E54-F2099A60325D}" type="slidenum">
              <a:rPr lang="en-US" smtClean="0"/>
              <a:t>22</a:t>
            </a:fld>
            <a:endParaRPr lang="en-US"/>
          </a:p>
        </p:txBody>
      </p:sp>
    </p:spTree>
    <p:extLst>
      <p:ext uri="{BB962C8B-B14F-4D97-AF65-F5344CB8AC3E}">
        <p14:creationId xmlns:p14="http://schemas.microsoft.com/office/powerpoint/2010/main" val="935695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will talk about our experiments.</a:t>
            </a:r>
          </a:p>
        </p:txBody>
      </p:sp>
      <p:sp>
        <p:nvSpPr>
          <p:cNvPr id="4" name="Slide Number Placeholder 3"/>
          <p:cNvSpPr>
            <a:spLocks noGrp="1"/>
          </p:cNvSpPr>
          <p:nvPr>
            <p:ph type="sldNum" sz="quarter" idx="5"/>
          </p:nvPr>
        </p:nvSpPr>
        <p:spPr/>
        <p:txBody>
          <a:bodyPr/>
          <a:lstStyle/>
          <a:p>
            <a:fld id="{E8B333FF-17EC-024A-8E54-F2099A60325D}" type="slidenum">
              <a:rPr lang="en-US" smtClean="0"/>
              <a:t>23</a:t>
            </a:fld>
            <a:endParaRPr lang="en-US"/>
          </a:p>
        </p:txBody>
      </p:sp>
      <p:sp>
        <p:nvSpPr>
          <p:cNvPr id="5" name="Header Placeholder 4">
            <a:extLst>
              <a:ext uri="{FF2B5EF4-FFF2-40B4-BE49-F238E27FC236}">
                <a16:creationId xmlns:a16="http://schemas.microsoft.com/office/drawing/2014/main" id="{127AFDBB-5A3F-5240-9A85-BD9101F1AA97}"/>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255448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datasets used in experiments, we mainly focus on Document classification tasks.  And to deal with the influence of data </a:t>
            </a:r>
            <a:r>
              <a:rPr lang="en-US" dirty="0" err="1"/>
              <a:t>balancy</a:t>
            </a:r>
            <a:r>
              <a:rPr lang="en-US" dirty="0"/>
              <a:t>, we compared balanced data and unbalanced data. The datasets are text messages and movie reviews.</a:t>
            </a:r>
          </a:p>
        </p:txBody>
      </p:sp>
      <p:sp>
        <p:nvSpPr>
          <p:cNvPr id="4" name="Slide Number Placeholder 3"/>
          <p:cNvSpPr>
            <a:spLocks noGrp="1"/>
          </p:cNvSpPr>
          <p:nvPr>
            <p:ph type="sldNum" sz="quarter" idx="5"/>
          </p:nvPr>
        </p:nvSpPr>
        <p:spPr/>
        <p:txBody>
          <a:bodyPr/>
          <a:lstStyle/>
          <a:p>
            <a:fld id="{E8B333FF-17EC-024A-8E54-F2099A60325D}" type="slidenum">
              <a:rPr lang="en-US" smtClean="0"/>
              <a:t>24</a:t>
            </a:fld>
            <a:endParaRPr lang="en-US"/>
          </a:p>
        </p:txBody>
      </p:sp>
      <p:sp>
        <p:nvSpPr>
          <p:cNvPr id="5" name="Header Placeholder 4">
            <a:extLst>
              <a:ext uri="{FF2B5EF4-FFF2-40B4-BE49-F238E27FC236}">
                <a16:creationId xmlns:a16="http://schemas.microsoft.com/office/drawing/2014/main" id="{59C14582-7FC2-054F-B258-7A6CC66CF842}"/>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2741886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machine learning model selection, we compared support vector machine, long short term memory, and random forest. We finally chose SVM since it gives sufficient performance, and it is much more efficient to train and also robust to hyper-parameters.</a:t>
            </a:r>
          </a:p>
        </p:txBody>
      </p:sp>
      <p:sp>
        <p:nvSpPr>
          <p:cNvPr id="4" name="Slide Number Placeholder 3"/>
          <p:cNvSpPr>
            <a:spLocks noGrp="1"/>
          </p:cNvSpPr>
          <p:nvPr>
            <p:ph type="sldNum" sz="quarter" idx="5"/>
          </p:nvPr>
        </p:nvSpPr>
        <p:spPr/>
        <p:txBody>
          <a:bodyPr/>
          <a:lstStyle/>
          <a:p>
            <a:fld id="{E8B333FF-17EC-024A-8E54-F2099A60325D}" type="slidenum">
              <a:rPr lang="en-US" smtClean="0"/>
              <a:t>25</a:t>
            </a:fld>
            <a:endParaRPr lang="en-US"/>
          </a:p>
        </p:txBody>
      </p:sp>
      <p:sp>
        <p:nvSpPr>
          <p:cNvPr id="5" name="Header Placeholder 4">
            <a:extLst>
              <a:ext uri="{FF2B5EF4-FFF2-40B4-BE49-F238E27FC236}">
                <a16:creationId xmlns:a16="http://schemas.microsoft.com/office/drawing/2014/main" id="{5A589D19-F699-194F-B74F-874DD741798A}"/>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333198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discuss the results on dataset 1 at first. This is a balanced dataset.</a:t>
            </a:r>
          </a:p>
        </p:txBody>
      </p:sp>
      <p:sp>
        <p:nvSpPr>
          <p:cNvPr id="4" name="Slide Number Placeholder 3"/>
          <p:cNvSpPr>
            <a:spLocks noGrp="1"/>
          </p:cNvSpPr>
          <p:nvPr>
            <p:ph type="sldNum" sz="quarter" idx="5"/>
          </p:nvPr>
        </p:nvSpPr>
        <p:spPr/>
        <p:txBody>
          <a:bodyPr/>
          <a:lstStyle/>
          <a:p>
            <a:fld id="{E8B333FF-17EC-024A-8E54-F2099A60325D}" type="slidenum">
              <a:rPr lang="en-US" smtClean="0"/>
              <a:t>26</a:t>
            </a:fld>
            <a:endParaRPr lang="en-US"/>
          </a:p>
        </p:txBody>
      </p:sp>
      <p:sp>
        <p:nvSpPr>
          <p:cNvPr id="5" name="Header Placeholder 4">
            <a:extLst>
              <a:ext uri="{FF2B5EF4-FFF2-40B4-BE49-F238E27FC236}">
                <a16:creationId xmlns:a16="http://schemas.microsoft.com/office/drawing/2014/main" id="{95A00A55-4E95-DF47-8D92-BFA613D9175C}"/>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203531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aspect the target-performance dilemma. In these results, we can see that the random starter method in blue curve is giving a compromised behavior [POINT]. Although it cannot find target data as fast as the pure method, it gives a sufficient ranking performance.</a:t>
            </a:r>
          </a:p>
        </p:txBody>
      </p:sp>
      <p:sp>
        <p:nvSpPr>
          <p:cNvPr id="4" name="Slide Number Placeholder 3"/>
          <p:cNvSpPr>
            <a:spLocks noGrp="1"/>
          </p:cNvSpPr>
          <p:nvPr>
            <p:ph type="sldNum" sz="quarter" idx="5"/>
          </p:nvPr>
        </p:nvSpPr>
        <p:spPr/>
        <p:txBody>
          <a:bodyPr/>
          <a:lstStyle/>
          <a:p>
            <a:fld id="{E8B333FF-17EC-024A-8E54-F2099A60325D}" type="slidenum">
              <a:rPr lang="en-US" smtClean="0"/>
              <a:t>27</a:t>
            </a:fld>
            <a:endParaRPr lang="en-US"/>
          </a:p>
        </p:txBody>
      </p:sp>
      <p:sp>
        <p:nvSpPr>
          <p:cNvPr id="5" name="Header Placeholder 4">
            <a:extLst>
              <a:ext uri="{FF2B5EF4-FFF2-40B4-BE49-F238E27FC236}">
                <a16:creationId xmlns:a16="http://schemas.microsoft.com/office/drawing/2014/main" id="{C0464C29-1278-B04C-AAC0-2D61BE34C5AF}"/>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1062216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about estimation difficulty, The figure in red box [POINT] is the f1-score on oracle test set, which is the real performance. And on the top [POINT] are f1 score and precision on current test set. We try to use these to estimate the real performance. We can see an obvious pit in precision on current test set. Although f1-score on current test set and oracle test set goes different at the early steps, they converge after striding over the pit. So when we observe this pit in real application, it is reasonable to use current f1-score to evaluate the model. </a:t>
            </a:r>
          </a:p>
          <a:p>
            <a:endParaRPr lang="en-US" dirty="0"/>
          </a:p>
          <a:p>
            <a:r>
              <a:rPr lang="en-US" dirty="0"/>
              <a:t>The reason of this current precision pit is because that after finding most target data, the system will pick up more non-target data, and the labeled pool, which is our training set, is able to get rid of the influence of bias and begin to learn the classification task.</a:t>
            </a:r>
          </a:p>
        </p:txBody>
      </p:sp>
      <p:sp>
        <p:nvSpPr>
          <p:cNvPr id="4" name="Slide Number Placeholder 3"/>
          <p:cNvSpPr>
            <a:spLocks noGrp="1"/>
          </p:cNvSpPr>
          <p:nvPr>
            <p:ph type="sldNum" sz="quarter" idx="5"/>
          </p:nvPr>
        </p:nvSpPr>
        <p:spPr/>
        <p:txBody>
          <a:bodyPr/>
          <a:lstStyle/>
          <a:p>
            <a:fld id="{E8B333FF-17EC-024A-8E54-F2099A60325D}" type="slidenum">
              <a:rPr lang="en-US" smtClean="0"/>
              <a:t>28</a:t>
            </a:fld>
            <a:endParaRPr lang="en-US"/>
          </a:p>
        </p:txBody>
      </p:sp>
      <p:sp>
        <p:nvSpPr>
          <p:cNvPr id="5" name="Header Placeholder 4">
            <a:extLst>
              <a:ext uri="{FF2B5EF4-FFF2-40B4-BE49-F238E27FC236}">
                <a16:creationId xmlns:a16="http://schemas.microsoft.com/office/drawing/2014/main" id="{85AE7DFD-F4B4-9F4B-96AA-5E2C4538C4EF}"/>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038440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continue to the results on dataset 2, which is an unbalanced dataset.</a:t>
            </a:r>
          </a:p>
        </p:txBody>
      </p:sp>
      <p:sp>
        <p:nvSpPr>
          <p:cNvPr id="4" name="Slide Number Placeholder 3"/>
          <p:cNvSpPr>
            <a:spLocks noGrp="1"/>
          </p:cNvSpPr>
          <p:nvPr>
            <p:ph type="sldNum" sz="quarter" idx="5"/>
          </p:nvPr>
        </p:nvSpPr>
        <p:spPr/>
        <p:txBody>
          <a:bodyPr/>
          <a:lstStyle/>
          <a:p>
            <a:fld id="{E8B333FF-17EC-024A-8E54-F2099A60325D}" type="slidenum">
              <a:rPr lang="en-US" smtClean="0"/>
              <a:t>29</a:t>
            </a:fld>
            <a:endParaRPr lang="en-US"/>
          </a:p>
        </p:txBody>
      </p:sp>
      <p:sp>
        <p:nvSpPr>
          <p:cNvPr id="5" name="Header Placeholder 4">
            <a:extLst>
              <a:ext uri="{FF2B5EF4-FFF2-40B4-BE49-F238E27FC236}">
                <a16:creationId xmlns:a16="http://schemas.microsoft.com/office/drawing/2014/main" id="{30FC70CD-A20F-FC4A-BEB9-383E4DDB3F07}"/>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180944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let’s imagine a scenario like this. There is a Twitter mining task for rescue information in natural disaster. We call these tweets related to disaster information as target data. People may want to find as many target tweets as possible, but do not care that much about tweets of other topics. So there should be a two-phase process to handle this situation.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At the early phase, we call human examination phase, The system should pick up a data and let human examine whether the data is target or not. Non-target examination will be a waste of time and human resources during this urgent situation, so the system should </a:t>
            </a:r>
            <a:r>
              <a:rPr lang="en-US" sz="1200" dirty="0"/>
              <a:t>try to select data most likely to be a target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And at the later phase, which we call it model prediction phase, like its literal meaning, we train a machine learning model and use the model to predict the remaining data, since the results of human examination can be used as labels.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Rather than just giving a decision boundary, This classifier should also provide a ranking of target likelihood of the unlabeled data, in order to help rescue teams to make rescue plans.</a:t>
            </a:r>
          </a:p>
        </p:txBody>
      </p:sp>
      <p:sp>
        <p:nvSpPr>
          <p:cNvPr id="4" name="Slide Number Placeholder 3"/>
          <p:cNvSpPr>
            <a:spLocks noGrp="1"/>
          </p:cNvSpPr>
          <p:nvPr>
            <p:ph type="sldNum" sz="quarter" idx="5"/>
          </p:nvPr>
        </p:nvSpPr>
        <p:spPr/>
        <p:txBody>
          <a:bodyPr/>
          <a:lstStyle/>
          <a:p>
            <a:fld id="{E8B333FF-17EC-024A-8E54-F2099A60325D}" type="slidenum">
              <a:rPr lang="en-US" smtClean="0"/>
              <a:t>3</a:t>
            </a:fld>
            <a:endParaRPr lang="en-US"/>
          </a:p>
        </p:txBody>
      </p:sp>
      <p:sp>
        <p:nvSpPr>
          <p:cNvPr id="5" name="Header Placeholder 4">
            <a:extLst>
              <a:ext uri="{FF2B5EF4-FFF2-40B4-BE49-F238E27FC236}">
                <a16:creationId xmlns:a16="http://schemas.microsoft.com/office/drawing/2014/main" id="{586CE7CB-D49F-4C4F-B809-778687C7C818}"/>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586660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aspect of target-performance dilemma. We can see that in R-Precision, it is opposite on the balanced data and unbalanced data, this time target extraction gives better model, because obviously, the labeled pool is more balanced at the early steps.[POINT] </a:t>
            </a:r>
          </a:p>
          <a:p>
            <a:endParaRPr lang="en-US" dirty="0"/>
          </a:p>
          <a:p>
            <a:r>
              <a:rPr lang="en-US" dirty="0"/>
              <a:t>And the random starter method is able to provide a stable compromised result, no matter the data is balanced or not.</a:t>
            </a:r>
          </a:p>
        </p:txBody>
      </p:sp>
      <p:sp>
        <p:nvSpPr>
          <p:cNvPr id="4" name="Slide Number Placeholder 3"/>
          <p:cNvSpPr>
            <a:spLocks noGrp="1"/>
          </p:cNvSpPr>
          <p:nvPr>
            <p:ph type="sldNum" sz="quarter" idx="5"/>
          </p:nvPr>
        </p:nvSpPr>
        <p:spPr/>
        <p:txBody>
          <a:bodyPr/>
          <a:lstStyle/>
          <a:p>
            <a:fld id="{E8B333FF-17EC-024A-8E54-F2099A60325D}" type="slidenum">
              <a:rPr lang="en-US" smtClean="0"/>
              <a:t>30</a:t>
            </a:fld>
            <a:endParaRPr lang="en-US"/>
          </a:p>
        </p:txBody>
      </p:sp>
      <p:sp>
        <p:nvSpPr>
          <p:cNvPr id="5" name="Header Placeholder 4">
            <a:extLst>
              <a:ext uri="{FF2B5EF4-FFF2-40B4-BE49-F238E27FC236}">
                <a16:creationId xmlns:a16="http://schemas.microsoft.com/office/drawing/2014/main" id="{EC2329E5-5354-F94D-BD80-D0330BDCADDC}"/>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702513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about estimation difficulty, similarly, we use current f1 score and precision to estimate oracle f1 score.</a:t>
            </a:r>
          </a:p>
          <a:p>
            <a:endParaRPr lang="en-US" dirty="0"/>
          </a:p>
          <a:p>
            <a:r>
              <a:rPr lang="en-US" dirty="0"/>
              <a:t>[POINT] we can see that the there is a pit in current precision, too.</a:t>
            </a:r>
          </a:p>
          <a:p>
            <a:endParaRPr lang="en-US" dirty="0"/>
          </a:p>
          <a:p>
            <a:r>
              <a:rPr lang="en-US" dirty="0"/>
              <a:t>So the current precision pit is a signal that the model is being properly trained, and we can switch to model prediction after striding over the pit.</a:t>
            </a:r>
          </a:p>
        </p:txBody>
      </p:sp>
      <p:sp>
        <p:nvSpPr>
          <p:cNvPr id="4" name="Slide Number Placeholder 3"/>
          <p:cNvSpPr>
            <a:spLocks noGrp="1"/>
          </p:cNvSpPr>
          <p:nvPr>
            <p:ph type="sldNum" sz="quarter" idx="5"/>
          </p:nvPr>
        </p:nvSpPr>
        <p:spPr/>
        <p:txBody>
          <a:bodyPr/>
          <a:lstStyle/>
          <a:p>
            <a:fld id="{E8B333FF-17EC-024A-8E54-F2099A60325D}" type="slidenum">
              <a:rPr lang="en-US" smtClean="0"/>
              <a:t>31</a:t>
            </a:fld>
            <a:endParaRPr lang="en-US"/>
          </a:p>
        </p:txBody>
      </p:sp>
      <p:sp>
        <p:nvSpPr>
          <p:cNvPr id="5" name="Header Placeholder 4">
            <a:extLst>
              <a:ext uri="{FF2B5EF4-FFF2-40B4-BE49-F238E27FC236}">
                <a16:creationId xmlns:a16="http://schemas.microsoft.com/office/drawing/2014/main" id="{46FEEE85-72FA-1746-BE81-9B7537B51732}"/>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234282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will discuss about the conclusion from this research.</a:t>
            </a:r>
          </a:p>
        </p:txBody>
      </p:sp>
      <p:sp>
        <p:nvSpPr>
          <p:cNvPr id="4" name="Slide Number Placeholder 3"/>
          <p:cNvSpPr>
            <a:spLocks noGrp="1"/>
          </p:cNvSpPr>
          <p:nvPr>
            <p:ph type="sldNum" sz="quarter" idx="5"/>
          </p:nvPr>
        </p:nvSpPr>
        <p:spPr/>
        <p:txBody>
          <a:bodyPr/>
          <a:lstStyle/>
          <a:p>
            <a:fld id="{E8B333FF-17EC-024A-8E54-F2099A60325D}" type="slidenum">
              <a:rPr lang="en-US" smtClean="0"/>
              <a:t>32</a:t>
            </a:fld>
            <a:endParaRPr lang="en-US"/>
          </a:p>
        </p:txBody>
      </p:sp>
      <p:sp>
        <p:nvSpPr>
          <p:cNvPr id="5" name="Header Placeholder 4">
            <a:extLst>
              <a:ext uri="{FF2B5EF4-FFF2-40B4-BE49-F238E27FC236}">
                <a16:creationId xmlns:a16="http://schemas.microsoft.com/office/drawing/2014/main" id="{19B9AC20-9F87-AE43-8EA8-8DF70BFC18EB}"/>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905808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defined a new problem called Target Extraction Learning. The purpose is to Extract target data faster, and we propose a two-phase approach. At human examination phase, the system should Query more target-like data for examination, and at model prediction prediction phase, we Switch from human examination to model prediction. We also analyze the Dilemma between target data extraction and model performance due to the Bias towards target data. And we Try to estimate the performance with experimental phenomena. We can observe A “pit” in precision curve on current test set, and we are able to estimate the model performance since the results on current test set and oracle test set begin to converge after striding over the pit. Finally, we proposed a trade-off approach with a warm start of random sampling, and it gives compromised results, both on balanced and unbalanced data.</a:t>
            </a:r>
          </a:p>
        </p:txBody>
      </p:sp>
      <p:sp>
        <p:nvSpPr>
          <p:cNvPr id="4" name="Slide Number Placeholder 3"/>
          <p:cNvSpPr>
            <a:spLocks noGrp="1"/>
          </p:cNvSpPr>
          <p:nvPr>
            <p:ph type="sldNum" sz="quarter" idx="5"/>
          </p:nvPr>
        </p:nvSpPr>
        <p:spPr/>
        <p:txBody>
          <a:bodyPr/>
          <a:lstStyle/>
          <a:p>
            <a:fld id="{E8B333FF-17EC-024A-8E54-F2099A60325D}" type="slidenum">
              <a:rPr lang="en-US" smtClean="0"/>
              <a:t>33</a:t>
            </a:fld>
            <a:endParaRPr lang="en-US"/>
          </a:p>
        </p:txBody>
      </p:sp>
      <p:sp>
        <p:nvSpPr>
          <p:cNvPr id="5" name="Header Placeholder 4">
            <a:extLst>
              <a:ext uri="{FF2B5EF4-FFF2-40B4-BE49-F238E27FC236}">
                <a16:creationId xmlns:a16="http://schemas.microsoft.com/office/drawing/2014/main" id="{112FFF0C-07CB-A541-BC04-EA53A6C92F51}"/>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72569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 flow chart of the process. First we begin with human examination phase. Well, this is an iterative process. [POINT] at each step, according to a selecting policy, the system pick up a data from unlabeled data pool for human examination. And we can use this labeled pool to train a supervised machine learning model. Also, the model may update the selecting policy backward.</a:t>
            </a:r>
          </a:p>
        </p:txBody>
      </p:sp>
      <p:sp>
        <p:nvSpPr>
          <p:cNvPr id="4" name="Slide Number Placeholder 3"/>
          <p:cNvSpPr>
            <a:spLocks noGrp="1"/>
          </p:cNvSpPr>
          <p:nvPr>
            <p:ph type="sldNum" sz="quarter" idx="5"/>
          </p:nvPr>
        </p:nvSpPr>
        <p:spPr/>
        <p:txBody>
          <a:bodyPr/>
          <a:lstStyle/>
          <a:p>
            <a:fld id="{E8B333FF-17EC-024A-8E54-F2099A60325D}" type="slidenum">
              <a:rPr lang="en-US" smtClean="0"/>
              <a:t>4</a:t>
            </a:fld>
            <a:endParaRPr lang="en-US"/>
          </a:p>
        </p:txBody>
      </p:sp>
      <p:sp>
        <p:nvSpPr>
          <p:cNvPr id="5" name="Header Placeholder 4">
            <a:extLst>
              <a:ext uri="{FF2B5EF4-FFF2-40B4-BE49-F238E27FC236}">
                <a16:creationId xmlns:a16="http://schemas.microsoft.com/office/drawing/2014/main" id="{C02E269D-0115-874E-9F5C-1FA70B97ED39}"/>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210881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the model is well trained, we switch to model prediction phase, in which we use the obtained model to predict the remaining unlabeled data</a:t>
            </a:r>
          </a:p>
        </p:txBody>
      </p:sp>
      <p:sp>
        <p:nvSpPr>
          <p:cNvPr id="4" name="Header Placeholder 3"/>
          <p:cNvSpPr>
            <a:spLocks noGrp="1"/>
          </p:cNvSpPr>
          <p:nvPr>
            <p:ph type="hdr" sz="quarter"/>
          </p:nvPr>
        </p:nvSpPr>
        <p:spPr/>
        <p:txBody>
          <a:bodyPr/>
          <a:lstStyle/>
          <a:p>
            <a:r>
              <a:rPr lang="en-US"/>
              <a:t>A5-2</a:t>
            </a:r>
          </a:p>
        </p:txBody>
      </p:sp>
      <p:sp>
        <p:nvSpPr>
          <p:cNvPr id="5" name="Slide Number Placeholder 4"/>
          <p:cNvSpPr>
            <a:spLocks noGrp="1"/>
          </p:cNvSpPr>
          <p:nvPr>
            <p:ph type="sldNum" sz="quarter" idx="5"/>
          </p:nvPr>
        </p:nvSpPr>
        <p:spPr/>
        <p:txBody>
          <a:bodyPr/>
          <a:lstStyle/>
          <a:p>
            <a:fld id="{E8B333FF-17EC-024A-8E54-F2099A60325D}" type="slidenum">
              <a:rPr lang="en-US" smtClean="0"/>
              <a:t>5</a:t>
            </a:fld>
            <a:endParaRPr lang="en-US"/>
          </a:p>
        </p:txBody>
      </p:sp>
    </p:spTree>
    <p:extLst>
      <p:ext uri="{BB962C8B-B14F-4D97-AF65-F5344CB8AC3E}">
        <p14:creationId xmlns:p14="http://schemas.microsoft.com/office/powerpoint/2010/main" val="1951505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let’s check the details in human examination phase. [POINT] this orange box means target data, and green box means non-target data. </a:t>
            </a:r>
          </a:p>
          <a:p>
            <a:endParaRPr lang="en-US" dirty="0"/>
          </a:p>
          <a:p>
            <a:r>
              <a:rPr lang="en-US" dirty="0"/>
              <a:t>And if we suppose that there are equal target and non-target data in the whole dataset, then at the early steps [POINT]</a:t>
            </a:r>
          </a:p>
          <a:p>
            <a:endParaRPr lang="en-US" dirty="0"/>
          </a:p>
          <a:p>
            <a:r>
              <a:rPr lang="en-US" dirty="0"/>
              <a:t>, the system is finding more target-like data, and as a result, the labeled pool is extremely biased towards target data [POINT].</a:t>
            </a:r>
          </a:p>
        </p:txBody>
      </p:sp>
      <p:sp>
        <p:nvSpPr>
          <p:cNvPr id="4" name="Slide Number Placeholder 3"/>
          <p:cNvSpPr>
            <a:spLocks noGrp="1"/>
          </p:cNvSpPr>
          <p:nvPr>
            <p:ph type="sldNum" sz="quarter" idx="5"/>
          </p:nvPr>
        </p:nvSpPr>
        <p:spPr/>
        <p:txBody>
          <a:bodyPr/>
          <a:lstStyle/>
          <a:p>
            <a:fld id="{E8B333FF-17EC-024A-8E54-F2099A60325D}" type="slidenum">
              <a:rPr lang="en-US" smtClean="0"/>
              <a:t>6</a:t>
            </a:fld>
            <a:endParaRPr lang="en-US"/>
          </a:p>
        </p:txBody>
      </p:sp>
      <p:sp>
        <p:nvSpPr>
          <p:cNvPr id="5" name="Header Placeholder 4">
            <a:extLst>
              <a:ext uri="{FF2B5EF4-FFF2-40B4-BE49-F238E27FC236}">
                <a16:creationId xmlns:a16="http://schemas.microsoft.com/office/drawing/2014/main" id="{59D601FF-A105-504C-A62E-1C04075769D0}"/>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84801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as target data become less and less in the unlabeled pool, [POINT]</a:t>
            </a:r>
          </a:p>
          <a:p>
            <a:endParaRPr lang="en-US" dirty="0"/>
          </a:p>
          <a:p>
            <a:r>
              <a:rPr lang="en-US" dirty="0"/>
              <a:t>the system will pick up more non-target data.</a:t>
            </a:r>
          </a:p>
        </p:txBody>
      </p:sp>
      <p:sp>
        <p:nvSpPr>
          <p:cNvPr id="4" name="Slide Number Placeholder 3"/>
          <p:cNvSpPr>
            <a:spLocks noGrp="1"/>
          </p:cNvSpPr>
          <p:nvPr>
            <p:ph type="sldNum" sz="quarter" idx="5"/>
          </p:nvPr>
        </p:nvSpPr>
        <p:spPr/>
        <p:txBody>
          <a:bodyPr/>
          <a:lstStyle/>
          <a:p>
            <a:fld id="{E8B333FF-17EC-024A-8E54-F2099A60325D}" type="slidenum">
              <a:rPr lang="en-US" smtClean="0"/>
              <a:t>7</a:t>
            </a:fld>
            <a:endParaRPr lang="en-US"/>
          </a:p>
        </p:txBody>
      </p:sp>
      <p:sp>
        <p:nvSpPr>
          <p:cNvPr id="5" name="Header Placeholder 4">
            <a:extLst>
              <a:ext uri="{FF2B5EF4-FFF2-40B4-BE49-F238E27FC236}">
                <a16:creationId xmlns:a16="http://schemas.microsoft.com/office/drawing/2014/main" id="{411AC1B8-91FC-1346-80F4-089E6FAF2813}"/>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3589705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labeled pool is able to gradually get rid of the bias [POINT],</a:t>
            </a:r>
          </a:p>
          <a:p>
            <a:endParaRPr lang="en-US" dirty="0"/>
          </a:p>
          <a:p>
            <a:r>
              <a:rPr lang="en-US" dirty="0"/>
              <a:t>and we can train a model with better performance, so that we can switch to model prediction phase.</a:t>
            </a:r>
          </a:p>
        </p:txBody>
      </p:sp>
      <p:sp>
        <p:nvSpPr>
          <p:cNvPr id="4" name="Slide Number Placeholder 3"/>
          <p:cNvSpPr>
            <a:spLocks noGrp="1"/>
          </p:cNvSpPr>
          <p:nvPr>
            <p:ph type="sldNum" sz="quarter" idx="5"/>
          </p:nvPr>
        </p:nvSpPr>
        <p:spPr/>
        <p:txBody>
          <a:bodyPr/>
          <a:lstStyle/>
          <a:p>
            <a:fld id="{E8B333FF-17EC-024A-8E54-F2099A60325D}" type="slidenum">
              <a:rPr lang="en-US" smtClean="0"/>
              <a:t>8</a:t>
            </a:fld>
            <a:endParaRPr lang="en-US"/>
          </a:p>
        </p:txBody>
      </p:sp>
      <p:sp>
        <p:nvSpPr>
          <p:cNvPr id="5" name="Header Placeholder 4">
            <a:extLst>
              <a:ext uri="{FF2B5EF4-FFF2-40B4-BE49-F238E27FC236}">
                <a16:creationId xmlns:a16="http://schemas.microsoft.com/office/drawing/2014/main" id="{EF28A655-6627-DB41-88F4-B906D0EFEBE0}"/>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1423139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we define a new kind of problem,</a:t>
            </a:r>
          </a:p>
        </p:txBody>
      </p:sp>
      <p:sp>
        <p:nvSpPr>
          <p:cNvPr id="4" name="Slide Number Placeholder 3"/>
          <p:cNvSpPr>
            <a:spLocks noGrp="1"/>
          </p:cNvSpPr>
          <p:nvPr>
            <p:ph type="sldNum" sz="quarter" idx="5"/>
          </p:nvPr>
        </p:nvSpPr>
        <p:spPr/>
        <p:txBody>
          <a:bodyPr/>
          <a:lstStyle/>
          <a:p>
            <a:fld id="{E8B333FF-17EC-024A-8E54-F2099A60325D}" type="slidenum">
              <a:rPr lang="en-US" smtClean="0"/>
              <a:t>9</a:t>
            </a:fld>
            <a:endParaRPr lang="en-US"/>
          </a:p>
        </p:txBody>
      </p:sp>
      <p:sp>
        <p:nvSpPr>
          <p:cNvPr id="5" name="Header Placeholder 4">
            <a:extLst>
              <a:ext uri="{FF2B5EF4-FFF2-40B4-BE49-F238E27FC236}">
                <a16:creationId xmlns:a16="http://schemas.microsoft.com/office/drawing/2014/main" id="{75AFB1EB-C895-3C48-AE42-5CDA25D9E5F5}"/>
              </a:ext>
            </a:extLst>
          </p:cNvPr>
          <p:cNvSpPr>
            <a:spLocks noGrp="1"/>
          </p:cNvSpPr>
          <p:nvPr>
            <p:ph type="hdr" sz="quarter"/>
          </p:nvPr>
        </p:nvSpPr>
        <p:spPr/>
        <p:txBody>
          <a:bodyPr/>
          <a:lstStyle/>
          <a:p>
            <a:r>
              <a:rPr lang="en-US"/>
              <a:t>A5-2</a:t>
            </a:r>
          </a:p>
        </p:txBody>
      </p:sp>
    </p:spTree>
    <p:extLst>
      <p:ext uri="{BB962C8B-B14F-4D97-AF65-F5344CB8AC3E}">
        <p14:creationId xmlns:p14="http://schemas.microsoft.com/office/powerpoint/2010/main" val="669499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55B9-E513-3A48-BAEC-7930AA9640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A89F71-8554-8D46-9467-C3EA760EA1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1DA42A-68BB-7E49-95EB-994580CF0C2D}"/>
              </a:ext>
            </a:extLst>
          </p:cNvPr>
          <p:cNvSpPr>
            <a:spLocks noGrp="1"/>
          </p:cNvSpPr>
          <p:nvPr>
            <p:ph type="dt" sz="half" idx="10"/>
          </p:nvPr>
        </p:nvSpPr>
        <p:spPr>
          <a:xfrm>
            <a:off x="838200" y="6356350"/>
            <a:ext cx="2743200" cy="365125"/>
          </a:xfrm>
          <a:prstGeom prst="rect">
            <a:avLst/>
          </a:prstGeom>
        </p:spPr>
        <p:txBody>
          <a:bodyPr/>
          <a:lstStyle/>
          <a:p>
            <a:fld id="{BF0BABEA-174B-0A42-BF49-8500DCC89814}" type="datetime1">
              <a:rPr lang="en-US" smtClean="0"/>
              <a:t>3/3/19</a:t>
            </a:fld>
            <a:endParaRPr lang="en-US" dirty="0"/>
          </a:p>
        </p:txBody>
      </p:sp>
      <p:sp>
        <p:nvSpPr>
          <p:cNvPr id="6" name="Slide Number Placeholder 5">
            <a:extLst>
              <a:ext uri="{FF2B5EF4-FFF2-40B4-BE49-F238E27FC236}">
                <a16:creationId xmlns:a16="http://schemas.microsoft.com/office/drawing/2014/main" id="{C56FDC86-0C9B-3A43-8E1F-07EBAF4D2C3C}"/>
              </a:ext>
            </a:extLst>
          </p:cNvPr>
          <p:cNvSpPr>
            <a:spLocks noGrp="1"/>
          </p:cNvSpPr>
          <p:nvPr>
            <p:ph type="sldNum" sz="quarter" idx="12"/>
          </p:nvPr>
        </p:nvSpPr>
        <p:spPr/>
        <p:txBody>
          <a:bodyPr/>
          <a:lstStyle>
            <a:lvl1pPr>
              <a:defRPr sz="1600">
                <a:solidFill>
                  <a:schemeClr val="tx1"/>
                </a:solidFill>
                <a:latin typeface="+mn-lt"/>
              </a:defRPr>
            </a:lvl1pPr>
          </a:lstStyle>
          <a:p>
            <a:fld id="{40E30518-5A54-9B45-9775-C8DE7A39EFE9}" type="slidenum">
              <a:rPr lang="en-US" smtClean="0"/>
              <a:pPr/>
              <a:t>‹#›</a:t>
            </a:fld>
            <a:endParaRPr lang="en-US" dirty="0"/>
          </a:p>
        </p:txBody>
      </p:sp>
      <p:sp>
        <p:nvSpPr>
          <p:cNvPr id="8" name="Footer Placeholder 4">
            <a:extLst>
              <a:ext uri="{FF2B5EF4-FFF2-40B4-BE49-F238E27FC236}">
                <a16:creationId xmlns:a16="http://schemas.microsoft.com/office/drawing/2014/main" id="{EDB76D85-059F-6946-8B25-88997D3FFCDE}"/>
              </a:ext>
            </a:extLst>
          </p:cNvPr>
          <p:cNvSpPr>
            <a:spLocks noGrp="1"/>
          </p:cNvSpPr>
          <p:nvPr>
            <p:ph type="ftr" sz="quarter" idx="3"/>
          </p:nvPr>
        </p:nvSpPr>
        <p:spPr>
          <a:xfrm>
            <a:off x="838200" y="6356350"/>
            <a:ext cx="2328746" cy="365125"/>
          </a:xfrm>
          <a:prstGeom prst="rect">
            <a:avLst/>
          </a:prstGeom>
        </p:spPr>
        <p:txBody>
          <a:bodyPr vert="horz" lIns="91440" tIns="45720" rIns="91440" bIns="45720" rtlCol="0" anchor="ctr"/>
          <a:lstStyle>
            <a:lvl1pPr algn="ctr">
              <a:defRPr sz="1600">
                <a:solidFill>
                  <a:schemeClr val="tx1"/>
                </a:solidFill>
              </a:defRPr>
            </a:lvl1pPr>
          </a:lstStyle>
          <a:p>
            <a:r>
              <a:rPr lang="en-US"/>
              <a:t>DEIM Forum 2019 A5-2</a:t>
            </a:r>
            <a:endParaRPr lang="en-US" dirty="0"/>
          </a:p>
        </p:txBody>
      </p:sp>
    </p:spTree>
    <p:extLst>
      <p:ext uri="{BB962C8B-B14F-4D97-AF65-F5344CB8AC3E}">
        <p14:creationId xmlns:p14="http://schemas.microsoft.com/office/powerpoint/2010/main" val="799094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EB7E-FD30-C54F-B7DF-D6E70552D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DDAC3-1DAB-9143-ACF5-BE50E76E68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4AB8D-5891-DE49-A5EB-06A08C916E2E}"/>
              </a:ext>
            </a:extLst>
          </p:cNvPr>
          <p:cNvSpPr>
            <a:spLocks noGrp="1"/>
          </p:cNvSpPr>
          <p:nvPr>
            <p:ph type="dt" sz="half" idx="10"/>
          </p:nvPr>
        </p:nvSpPr>
        <p:spPr>
          <a:xfrm>
            <a:off x="838200" y="6356350"/>
            <a:ext cx="2743200" cy="365125"/>
          </a:xfrm>
          <a:prstGeom prst="rect">
            <a:avLst/>
          </a:prstGeom>
        </p:spPr>
        <p:txBody>
          <a:bodyPr/>
          <a:lstStyle/>
          <a:p>
            <a:fld id="{4972FBF3-C15F-1548-B59F-F14CAA9C5FBE}" type="datetime1">
              <a:rPr lang="en-US" smtClean="0"/>
              <a:t>3/3/19</a:t>
            </a:fld>
            <a:endParaRPr lang="en-US"/>
          </a:p>
        </p:txBody>
      </p:sp>
      <p:sp>
        <p:nvSpPr>
          <p:cNvPr id="5" name="Footer Placeholder 4">
            <a:extLst>
              <a:ext uri="{FF2B5EF4-FFF2-40B4-BE49-F238E27FC236}">
                <a16:creationId xmlns:a16="http://schemas.microsoft.com/office/drawing/2014/main" id="{6EF3FE31-7D7E-7943-BACB-D6B3B40084B7}"/>
              </a:ext>
            </a:extLst>
          </p:cNvPr>
          <p:cNvSpPr>
            <a:spLocks noGrp="1"/>
          </p:cNvSpPr>
          <p:nvPr>
            <p:ph type="ftr" sz="quarter" idx="11"/>
          </p:nvPr>
        </p:nvSpPr>
        <p:spPr/>
        <p:txBody>
          <a:bodyPr/>
          <a:lstStyle/>
          <a:p>
            <a:r>
              <a:rPr lang="en-US"/>
              <a:t>DEIM Forum 2019 A5-2</a:t>
            </a:r>
          </a:p>
        </p:txBody>
      </p:sp>
      <p:sp>
        <p:nvSpPr>
          <p:cNvPr id="6" name="Slide Number Placeholder 5">
            <a:extLst>
              <a:ext uri="{FF2B5EF4-FFF2-40B4-BE49-F238E27FC236}">
                <a16:creationId xmlns:a16="http://schemas.microsoft.com/office/drawing/2014/main" id="{2882BE8F-B32D-F945-A305-E8D7C1DD297F}"/>
              </a:ext>
            </a:extLst>
          </p:cNvPr>
          <p:cNvSpPr>
            <a:spLocks noGrp="1"/>
          </p:cNvSpPr>
          <p:nvPr>
            <p:ph type="sldNum" sz="quarter" idx="12"/>
          </p:nvPr>
        </p:nvSpPr>
        <p:spPr/>
        <p:txBody>
          <a:bodyPr/>
          <a:lstStyle/>
          <a:p>
            <a:fld id="{40E30518-5A54-9B45-9775-C8DE7A39EFE9}" type="slidenum">
              <a:rPr lang="en-US" smtClean="0"/>
              <a:t>‹#›</a:t>
            </a:fld>
            <a:endParaRPr lang="en-US"/>
          </a:p>
        </p:txBody>
      </p:sp>
    </p:spTree>
    <p:extLst>
      <p:ext uri="{BB962C8B-B14F-4D97-AF65-F5344CB8AC3E}">
        <p14:creationId xmlns:p14="http://schemas.microsoft.com/office/powerpoint/2010/main" val="27655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EC173-B5BB-4441-B9CB-B4BC702DB9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C99F76-A135-4441-914F-26385F1785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1048F-C70E-E847-9A80-B1A10F3909B2}"/>
              </a:ext>
            </a:extLst>
          </p:cNvPr>
          <p:cNvSpPr>
            <a:spLocks noGrp="1"/>
          </p:cNvSpPr>
          <p:nvPr>
            <p:ph type="dt" sz="half" idx="10"/>
          </p:nvPr>
        </p:nvSpPr>
        <p:spPr>
          <a:xfrm>
            <a:off x="838200" y="6356350"/>
            <a:ext cx="2743200" cy="365125"/>
          </a:xfrm>
          <a:prstGeom prst="rect">
            <a:avLst/>
          </a:prstGeom>
        </p:spPr>
        <p:txBody>
          <a:bodyPr/>
          <a:lstStyle/>
          <a:p>
            <a:fld id="{DA8DA8FC-0F22-9149-BBAA-3FFE46EBE434}" type="datetime1">
              <a:rPr lang="en-US" smtClean="0"/>
              <a:t>3/3/19</a:t>
            </a:fld>
            <a:endParaRPr lang="en-US"/>
          </a:p>
        </p:txBody>
      </p:sp>
      <p:sp>
        <p:nvSpPr>
          <p:cNvPr id="5" name="Footer Placeholder 4">
            <a:extLst>
              <a:ext uri="{FF2B5EF4-FFF2-40B4-BE49-F238E27FC236}">
                <a16:creationId xmlns:a16="http://schemas.microsoft.com/office/drawing/2014/main" id="{6714CA8A-4F9D-C04B-AF82-E042C0D271D2}"/>
              </a:ext>
            </a:extLst>
          </p:cNvPr>
          <p:cNvSpPr>
            <a:spLocks noGrp="1"/>
          </p:cNvSpPr>
          <p:nvPr>
            <p:ph type="ftr" sz="quarter" idx="11"/>
          </p:nvPr>
        </p:nvSpPr>
        <p:spPr/>
        <p:txBody>
          <a:bodyPr/>
          <a:lstStyle/>
          <a:p>
            <a:r>
              <a:rPr lang="en-US"/>
              <a:t>DEIM Forum 2019 A5-2</a:t>
            </a:r>
          </a:p>
        </p:txBody>
      </p:sp>
      <p:sp>
        <p:nvSpPr>
          <p:cNvPr id="6" name="Slide Number Placeholder 5">
            <a:extLst>
              <a:ext uri="{FF2B5EF4-FFF2-40B4-BE49-F238E27FC236}">
                <a16:creationId xmlns:a16="http://schemas.microsoft.com/office/drawing/2014/main" id="{80848807-E465-FA4C-8930-6F8ABAF58B07}"/>
              </a:ext>
            </a:extLst>
          </p:cNvPr>
          <p:cNvSpPr>
            <a:spLocks noGrp="1"/>
          </p:cNvSpPr>
          <p:nvPr>
            <p:ph type="sldNum" sz="quarter" idx="12"/>
          </p:nvPr>
        </p:nvSpPr>
        <p:spPr/>
        <p:txBody>
          <a:bodyPr/>
          <a:lstStyle/>
          <a:p>
            <a:fld id="{40E30518-5A54-9B45-9775-C8DE7A39EFE9}" type="slidenum">
              <a:rPr lang="en-US" smtClean="0"/>
              <a:t>‹#›</a:t>
            </a:fld>
            <a:endParaRPr lang="en-US"/>
          </a:p>
        </p:txBody>
      </p:sp>
    </p:spTree>
    <p:extLst>
      <p:ext uri="{BB962C8B-B14F-4D97-AF65-F5344CB8AC3E}">
        <p14:creationId xmlns:p14="http://schemas.microsoft.com/office/powerpoint/2010/main" val="142017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B453-CF65-0D4F-B8AA-41755CCF36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DF3D82-6984-414C-A776-4EE92A235D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DE57F-ADE8-9946-8FFA-3E9280FEC6BF}"/>
              </a:ext>
            </a:extLst>
          </p:cNvPr>
          <p:cNvSpPr>
            <a:spLocks noGrp="1"/>
          </p:cNvSpPr>
          <p:nvPr>
            <p:ph type="dt" sz="half" idx="10"/>
          </p:nvPr>
        </p:nvSpPr>
        <p:spPr>
          <a:xfrm>
            <a:off x="838200" y="6356350"/>
            <a:ext cx="2743200" cy="365125"/>
          </a:xfrm>
          <a:prstGeom prst="rect">
            <a:avLst/>
          </a:prstGeom>
        </p:spPr>
        <p:txBody>
          <a:bodyPr/>
          <a:lstStyle/>
          <a:p>
            <a:fld id="{AD1DF522-E3F1-4D4F-AA13-A2967D8523CF}" type="datetime1">
              <a:rPr lang="en-US" smtClean="0"/>
              <a:t>3/3/19</a:t>
            </a:fld>
            <a:endParaRPr lang="en-US"/>
          </a:p>
        </p:txBody>
      </p:sp>
      <p:sp>
        <p:nvSpPr>
          <p:cNvPr id="5" name="Footer Placeholder 4">
            <a:extLst>
              <a:ext uri="{FF2B5EF4-FFF2-40B4-BE49-F238E27FC236}">
                <a16:creationId xmlns:a16="http://schemas.microsoft.com/office/drawing/2014/main" id="{DB02DE13-8162-A043-BEA3-E178B37728B6}"/>
              </a:ext>
            </a:extLst>
          </p:cNvPr>
          <p:cNvSpPr>
            <a:spLocks noGrp="1"/>
          </p:cNvSpPr>
          <p:nvPr>
            <p:ph type="ftr" sz="quarter" idx="11"/>
          </p:nvPr>
        </p:nvSpPr>
        <p:spPr/>
        <p:txBody>
          <a:bodyPr/>
          <a:lstStyle/>
          <a:p>
            <a:r>
              <a:rPr lang="en-US"/>
              <a:t>DEIM Forum 2019 A5-2</a:t>
            </a:r>
          </a:p>
        </p:txBody>
      </p:sp>
      <p:sp>
        <p:nvSpPr>
          <p:cNvPr id="6" name="Slide Number Placeholder 5">
            <a:extLst>
              <a:ext uri="{FF2B5EF4-FFF2-40B4-BE49-F238E27FC236}">
                <a16:creationId xmlns:a16="http://schemas.microsoft.com/office/drawing/2014/main" id="{F3795A2B-6009-4945-8DD9-F480BC1ED993}"/>
              </a:ext>
            </a:extLst>
          </p:cNvPr>
          <p:cNvSpPr>
            <a:spLocks noGrp="1"/>
          </p:cNvSpPr>
          <p:nvPr>
            <p:ph type="sldNum" sz="quarter" idx="12"/>
          </p:nvPr>
        </p:nvSpPr>
        <p:spPr/>
        <p:txBody>
          <a:bodyPr/>
          <a:lstStyle/>
          <a:p>
            <a:fld id="{40E30518-5A54-9B45-9775-C8DE7A39EFE9}" type="slidenum">
              <a:rPr lang="en-US" smtClean="0"/>
              <a:t>‹#›</a:t>
            </a:fld>
            <a:endParaRPr lang="en-US"/>
          </a:p>
        </p:txBody>
      </p:sp>
    </p:spTree>
    <p:extLst>
      <p:ext uri="{BB962C8B-B14F-4D97-AF65-F5344CB8AC3E}">
        <p14:creationId xmlns:p14="http://schemas.microsoft.com/office/powerpoint/2010/main" val="15662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B740-CDB1-814E-94CF-DCB23896F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FD9767-3AB3-4442-8BC0-1553BFCBEE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55BCCC-F5C8-7E43-B14D-A26E1AEAFA42}"/>
              </a:ext>
            </a:extLst>
          </p:cNvPr>
          <p:cNvSpPr>
            <a:spLocks noGrp="1"/>
          </p:cNvSpPr>
          <p:nvPr>
            <p:ph type="dt" sz="half" idx="10"/>
          </p:nvPr>
        </p:nvSpPr>
        <p:spPr>
          <a:xfrm>
            <a:off x="838200" y="6356350"/>
            <a:ext cx="2743200" cy="365125"/>
          </a:xfrm>
          <a:prstGeom prst="rect">
            <a:avLst/>
          </a:prstGeom>
        </p:spPr>
        <p:txBody>
          <a:bodyPr/>
          <a:lstStyle/>
          <a:p>
            <a:fld id="{F050CDD9-31AE-6C43-9E61-C7C0DA0A54BB}" type="datetime1">
              <a:rPr lang="en-US" smtClean="0"/>
              <a:t>3/3/19</a:t>
            </a:fld>
            <a:endParaRPr lang="en-US"/>
          </a:p>
        </p:txBody>
      </p:sp>
      <p:sp>
        <p:nvSpPr>
          <p:cNvPr id="5" name="Footer Placeholder 4">
            <a:extLst>
              <a:ext uri="{FF2B5EF4-FFF2-40B4-BE49-F238E27FC236}">
                <a16:creationId xmlns:a16="http://schemas.microsoft.com/office/drawing/2014/main" id="{883B488F-6FA9-654E-B163-80812921AAD6}"/>
              </a:ext>
            </a:extLst>
          </p:cNvPr>
          <p:cNvSpPr>
            <a:spLocks noGrp="1"/>
          </p:cNvSpPr>
          <p:nvPr>
            <p:ph type="ftr" sz="quarter" idx="11"/>
          </p:nvPr>
        </p:nvSpPr>
        <p:spPr/>
        <p:txBody>
          <a:bodyPr/>
          <a:lstStyle/>
          <a:p>
            <a:r>
              <a:rPr lang="en-US"/>
              <a:t>DEIM Forum 2019 A5-2</a:t>
            </a:r>
          </a:p>
        </p:txBody>
      </p:sp>
      <p:sp>
        <p:nvSpPr>
          <p:cNvPr id="6" name="Slide Number Placeholder 5">
            <a:extLst>
              <a:ext uri="{FF2B5EF4-FFF2-40B4-BE49-F238E27FC236}">
                <a16:creationId xmlns:a16="http://schemas.microsoft.com/office/drawing/2014/main" id="{FC4E07ED-77A4-5A41-829A-A3C45AD40B55}"/>
              </a:ext>
            </a:extLst>
          </p:cNvPr>
          <p:cNvSpPr>
            <a:spLocks noGrp="1"/>
          </p:cNvSpPr>
          <p:nvPr>
            <p:ph type="sldNum" sz="quarter" idx="12"/>
          </p:nvPr>
        </p:nvSpPr>
        <p:spPr/>
        <p:txBody>
          <a:bodyPr/>
          <a:lstStyle/>
          <a:p>
            <a:fld id="{40E30518-5A54-9B45-9775-C8DE7A39EFE9}" type="slidenum">
              <a:rPr lang="en-US" smtClean="0"/>
              <a:t>‹#›</a:t>
            </a:fld>
            <a:endParaRPr lang="en-US"/>
          </a:p>
        </p:txBody>
      </p:sp>
    </p:spTree>
    <p:extLst>
      <p:ext uri="{BB962C8B-B14F-4D97-AF65-F5344CB8AC3E}">
        <p14:creationId xmlns:p14="http://schemas.microsoft.com/office/powerpoint/2010/main" val="159897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59C0-21BC-AA49-8D4A-29D2EE756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FB8769-51F9-6B42-9363-F71979D1675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8DEC1E-606B-3548-AD0D-F3EAE3F390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5DB65-E192-9048-A87B-3FB1941E825E}"/>
              </a:ext>
            </a:extLst>
          </p:cNvPr>
          <p:cNvSpPr>
            <a:spLocks noGrp="1"/>
          </p:cNvSpPr>
          <p:nvPr>
            <p:ph type="dt" sz="half" idx="10"/>
          </p:nvPr>
        </p:nvSpPr>
        <p:spPr>
          <a:xfrm>
            <a:off x="838200" y="6356350"/>
            <a:ext cx="2743200" cy="365125"/>
          </a:xfrm>
          <a:prstGeom prst="rect">
            <a:avLst/>
          </a:prstGeom>
        </p:spPr>
        <p:txBody>
          <a:bodyPr/>
          <a:lstStyle/>
          <a:p>
            <a:fld id="{04CF5A0C-C448-B448-9C56-D101B13C069E}" type="datetime1">
              <a:rPr lang="en-US" smtClean="0"/>
              <a:t>3/3/19</a:t>
            </a:fld>
            <a:endParaRPr lang="en-US"/>
          </a:p>
        </p:txBody>
      </p:sp>
      <p:sp>
        <p:nvSpPr>
          <p:cNvPr id="6" name="Footer Placeholder 5">
            <a:extLst>
              <a:ext uri="{FF2B5EF4-FFF2-40B4-BE49-F238E27FC236}">
                <a16:creationId xmlns:a16="http://schemas.microsoft.com/office/drawing/2014/main" id="{AD4C020A-1750-2442-8FE6-D47251E1288E}"/>
              </a:ext>
            </a:extLst>
          </p:cNvPr>
          <p:cNvSpPr>
            <a:spLocks noGrp="1"/>
          </p:cNvSpPr>
          <p:nvPr>
            <p:ph type="ftr" sz="quarter" idx="11"/>
          </p:nvPr>
        </p:nvSpPr>
        <p:spPr/>
        <p:txBody>
          <a:bodyPr/>
          <a:lstStyle/>
          <a:p>
            <a:r>
              <a:rPr lang="en-US"/>
              <a:t>DEIM Forum 2019 A5-2</a:t>
            </a:r>
          </a:p>
        </p:txBody>
      </p:sp>
      <p:sp>
        <p:nvSpPr>
          <p:cNvPr id="7" name="Slide Number Placeholder 6">
            <a:extLst>
              <a:ext uri="{FF2B5EF4-FFF2-40B4-BE49-F238E27FC236}">
                <a16:creationId xmlns:a16="http://schemas.microsoft.com/office/drawing/2014/main" id="{40E0574F-AABF-644C-B7FC-73711A8C51D3}"/>
              </a:ext>
            </a:extLst>
          </p:cNvPr>
          <p:cNvSpPr>
            <a:spLocks noGrp="1"/>
          </p:cNvSpPr>
          <p:nvPr>
            <p:ph type="sldNum" sz="quarter" idx="12"/>
          </p:nvPr>
        </p:nvSpPr>
        <p:spPr/>
        <p:txBody>
          <a:bodyPr/>
          <a:lstStyle/>
          <a:p>
            <a:fld id="{40E30518-5A54-9B45-9775-C8DE7A39EFE9}" type="slidenum">
              <a:rPr lang="en-US" smtClean="0"/>
              <a:t>‹#›</a:t>
            </a:fld>
            <a:endParaRPr lang="en-US"/>
          </a:p>
        </p:txBody>
      </p:sp>
    </p:spTree>
    <p:extLst>
      <p:ext uri="{BB962C8B-B14F-4D97-AF65-F5344CB8AC3E}">
        <p14:creationId xmlns:p14="http://schemas.microsoft.com/office/powerpoint/2010/main" val="365744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9A45-E435-6C40-95BA-78FF6D961D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3AC285-C1DD-114E-B457-93B13E13F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F7DDAA-E606-7D4E-B548-DB76289F7B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147271-0B58-CA40-AC36-8F5AE037A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2FFAB5-355F-AE43-BF12-65734FFD21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4FCA05-4882-CC45-910C-8BA02BE1BA90}"/>
              </a:ext>
            </a:extLst>
          </p:cNvPr>
          <p:cNvSpPr>
            <a:spLocks noGrp="1"/>
          </p:cNvSpPr>
          <p:nvPr>
            <p:ph type="dt" sz="half" idx="10"/>
          </p:nvPr>
        </p:nvSpPr>
        <p:spPr>
          <a:xfrm>
            <a:off x="838200" y="6356350"/>
            <a:ext cx="2743200" cy="365125"/>
          </a:xfrm>
          <a:prstGeom prst="rect">
            <a:avLst/>
          </a:prstGeom>
        </p:spPr>
        <p:txBody>
          <a:bodyPr/>
          <a:lstStyle/>
          <a:p>
            <a:fld id="{1B1051E2-640C-5342-9524-6956C3FF595C}" type="datetime1">
              <a:rPr lang="en-US" smtClean="0"/>
              <a:t>3/3/19</a:t>
            </a:fld>
            <a:endParaRPr lang="en-US"/>
          </a:p>
        </p:txBody>
      </p:sp>
      <p:sp>
        <p:nvSpPr>
          <p:cNvPr id="8" name="Footer Placeholder 7">
            <a:extLst>
              <a:ext uri="{FF2B5EF4-FFF2-40B4-BE49-F238E27FC236}">
                <a16:creationId xmlns:a16="http://schemas.microsoft.com/office/drawing/2014/main" id="{7046CF53-0DEF-034D-8EC0-110C13036C42}"/>
              </a:ext>
            </a:extLst>
          </p:cNvPr>
          <p:cNvSpPr>
            <a:spLocks noGrp="1"/>
          </p:cNvSpPr>
          <p:nvPr>
            <p:ph type="ftr" sz="quarter" idx="11"/>
          </p:nvPr>
        </p:nvSpPr>
        <p:spPr/>
        <p:txBody>
          <a:bodyPr/>
          <a:lstStyle/>
          <a:p>
            <a:r>
              <a:rPr lang="en-US"/>
              <a:t>DEIM Forum 2019 A5-2</a:t>
            </a:r>
          </a:p>
        </p:txBody>
      </p:sp>
      <p:sp>
        <p:nvSpPr>
          <p:cNvPr id="9" name="Slide Number Placeholder 8">
            <a:extLst>
              <a:ext uri="{FF2B5EF4-FFF2-40B4-BE49-F238E27FC236}">
                <a16:creationId xmlns:a16="http://schemas.microsoft.com/office/drawing/2014/main" id="{B639186B-E317-9A4F-AAC0-46077B3DBEC2}"/>
              </a:ext>
            </a:extLst>
          </p:cNvPr>
          <p:cNvSpPr>
            <a:spLocks noGrp="1"/>
          </p:cNvSpPr>
          <p:nvPr>
            <p:ph type="sldNum" sz="quarter" idx="12"/>
          </p:nvPr>
        </p:nvSpPr>
        <p:spPr/>
        <p:txBody>
          <a:bodyPr/>
          <a:lstStyle/>
          <a:p>
            <a:fld id="{40E30518-5A54-9B45-9775-C8DE7A39EFE9}" type="slidenum">
              <a:rPr lang="en-US" smtClean="0"/>
              <a:t>‹#›</a:t>
            </a:fld>
            <a:endParaRPr lang="en-US"/>
          </a:p>
        </p:txBody>
      </p:sp>
    </p:spTree>
    <p:extLst>
      <p:ext uri="{BB962C8B-B14F-4D97-AF65-F5344CB8AC3E}">
        <p14:creationId xmlns:p14="http://schemas.microsoft.com/office/powerpoint/2010/main" val="394437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CAA0-A59C-E949-B47A-510E7538A3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A6C41-AF27-8A4B-A2AF-E4B61CE94C12}"/>
              </a:ext>
            </a:extLst>
          </p:cNvPr>
          <p:cNvSpPr>
            <a:spLocks noGrp="1"/>
          </p:cNvSpPr>
          <p:nvPr>
            <p:ph type="dt" sz="half" idx="10"/>
          </p:nvPr>
        </p:nvSpPr>
        <p:spPr>
          <a:xfrm>
            <a:off x="838200" y="6356350"/>
            <a:ext cx="2743200" cy="365125"/>
          </a:xfrm>
          <a:prstGeom prst="rect">
            <a:avLst/>
          </a:prstGeom>
        </p:spPr>
        <p:txBody>
          <a:bodyPr/>
          <a:lstStyle/>
          <a:p>
            <a:fld id="{3D1D19C7-C020-2E44-9B10-E2C17E1B5F0A}" type="datetime1">
              <a:rPr lang="en-US" smtClean="0"/>
              <a:t>3/3/19</a:t>
            </a:fld>
            <a:endParaRPr lang="en-US"/>
          </a:p>
        </p:txBody>
      </p:sp>
      <p:sp>
        <p:nvSpPr>
          <p:cNvPr id="4" name="Footer Placeholder 3">
            <a:extLst>
              <a:ext uri="{FF2B5EF4-FFF2-40B4-BE49-F238E27FC236}">
                <a16:creationId xmlns:a16="http://schemas.microsoft.com/office/drawing/2014/main" id="{0A7E73F8-6125-A14A-BB9E-2A498278D5E8}"/>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5251C182-F6E1-8040-ABD1-D981187DAE6D}"/>
              </a:ext>
            </a:extLst>
          </p:cNvPr>
          <p:cNvSpPr>
            <a:spLocks noGrp="1"/>
          </p:cNvSpPr>
          <p:nvPr>
            <p:ph type="sldNum" sz="quarter" idx="12"/>
          </p:nvPr>
        </p:nvSpPr>
        <p:spPr/>
        <p:txBody>
          <a:bodyPr/>
          <a:lstStyle/>
          <a:p>
            <a:fld id="{40E30518-5A54-9B45-9775-C8DE7A39EFE9}" type="slidenum">
              <a:rPr lang="en-US" smtClean="0"/>
              <a:t>‹#›</a:t>
            </a:fld>
            <a:endParaRPr lang="en-US"/>
          </a:p>
        </p:txBody>
      </p:sp>
    </p:spTree>
    <p:extLst>
      <p:ext uri="{BB962C8B-B14F-4D97-AF65-F5344CB8AC3E}">
        <p14:creationId xmlns:p14="http://schemas.microsoft.com/office/powerpoint/2010/main" val="314364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AF1F72-4535-2842-9EAA-C6A130ED99F9}"/>
              </a:ext>
            </a:extLst>
          </p:cNvPr>
          <p:cNvSpPr>
            <a:spLocks noGrp="1"/>
          </p:cNvSpPr>
          <p:nvPr>
            <p:ph type="dt" sz="half" idx="10"/>
          </p:nvPr>
        </p:nvSpPr>
        <p:spPr>
          <a:xfrm>
            <a:off x="838200" y="6356350"/>
            <a:ext cx="2743200" cy="365125"/>
          </a:xfrm>
          <a:prstGeom prst="rect">
            <a:avLst/>
          </a:prstGeom>
        </p:spPr>
        <p:txBody>
          <a:bodyPr/>
          <a:lstStyle/>
          <a:p>
            <a:fld id="{08AABBCD-EB24-2F4F-ABC0-DD79EA77A680}" type="datetime1">
              <a:rPr lang="en-US" smtClean="0"/>
              <a:t>3/3/19</a:t>
            </a:fld>
            <a:endParaRPr lang="en-US"/>
          </a:p>
        </p:txBody>
      </p:sp>
      <p:sp>
        <p:nvSpPr>
          <p:cNvPr id="3" name="Footer Placeholder 2">
            <a:extLst>
              <a:ext uri="{FF2B5EF4-FFF2-40B4-BE49-F238E27FC236}">
                <a16:creationId xmlns:a16="http://schemas.microsoft.com/office/drawing/2014/main" id="{79D77D2C-49AB-A440-A6D1-B44DA65E7CD8}"/>
              </a:ext>
            </a:extLst>
          </p:cNvPr>
          <p:cNvSpPr>
            <a:spLocks noGrp="1"/>
          </p:cNvSpPr>
          <p:nvPr>
            <p:ph type="ftr" sz="quarter" idx="11"/>
          </p:nvPr>
        </p:nvSpPr>
        <p:spPr/>
        <p:txBody>
          <a:bodyPr/>
          <a:lstStyle/>
          <a:p>
            <a:r>
              <a:rPr lang="en-US"/>
              <a:t>DEIM Forum 2019 A5-2</a:t>
            </a:r>
          </a:p>
        </p:txBody>
      </p:sp>
      <p:sp>
        <p:nvSpPr>
          <p:cNvPr id="4" name="Slide Number Placeholder 3">
            <a:extLst>
              <a:ext uri="{FF2B5EF4-FFF2-40B4-BE49-F238E27FC236}">
                <a16:creationId xmlns:a16="http://schemas.microsoft.com/office/drawing/2014/main" id="{B5ADCC09-8E42-DE48-A6FD-D62FA77892C2}"/>
              </a:ext>
            </a:extLst>
          </p:cNvPr>
          <p:cNvSpPr>
            <a:spLocks noGrp="1"/>
          </p:cNvSpPr>
          <p:nvPr>
            <p:ph type="sldNum" sz="quarter" idx="12"/>
          </p:nvPr>
        </p:nvSpPr>
        <p:spPr/>
        <p:txBody>
          <a:bodyPr/>
          <a:lstStyle/>
          <a:p>
            <a:fld id="{40E30518-5A54-9B45-9775-C8DE7A39EFE9}" type="slidenum">
              <a:rPr lang="en-US" smtClean="0"/>
              <a:t>‹#›</a:t>
            </a:fld>
            <a:endParaRPr lang="en-US"/>
          </a:p>
        </p:txBody>
      </p:sp>
    </p:spTree>
    <p:extLst>
      <p:ext uri="{BB962C8B-B14F-4D97-AF65-F5344CB8AC3E}">
        <p14:creationId xmlns:p14="http://schemas.microsoft.com/office/powerpoint/2010/main" val="3087371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BEFA-235F-9C43-A6B4-E641C285C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EE043-B161-1246-8EF7-87BA139421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6A7E6A-3736-904C-BA3D-DDF208EF4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735620-C2E9-FD4B-A296-26BFEF955661}"/>
              </a:ext>
            </a:extLst>
          </p:cNvPr>
          <p:cNvSpPr>
            <a:spLocks noGrp="1"/>
          </p:cNvSpPr>
          <p:nvPr>
            <p:ph type="dt" sz="half" idx="10"/>
          </p:nvPr>
        </p:nvSpPr>
        <p:spPr>
          <a:xfrm>
            <a:off x="838200" y="6356350"/>
            <a:ext cx="2743200" cy="365125"/>
          </a:xfrm>
          <a:prstGeom prst="rect">
            <a:avLst/>
          </a:prstGeom>
        </p:spPr>
        <p:txBody>
          <a:bodyPr/>
          <a:lstStyle/>
          <a:p>
            <a:fld id="{B098B215-C495-3244-A8D2-F5A8C7A8863F}" type="datetime1">
              <a:rPr lang="en-US" smtClean="0"/>
              <a:t>3/3/19</a:t>
            </a:fld>
            <a:endParaRPr lang="en-US"/>
          </a:p>
        </p:txBody>
      </p:sp>
      <p:sp>
        <p:nvSpPr>
          <p:cNvPr id="6" name="Footer Placeholder 5">
            <a:extLst>
              <a:ext uri="{FF2B5EF4-FFF2-40B4-BE49-F238E27FC236}">
                <a16:creationId xmlns:a16="http://schemas.microsoft.com/office/drawing/2014/main" id="{4E3CCF2F-FD4F-164F-B0D1-D6416FBC8996}"/>
              </a:ext>
            </a:extLst>
          </p:cNvPr>
          <p:cNvSpPr>
            <a:spLocks noGrp="1"/>
          </p:cNvSpPr>
          <p:nvPr>
            <p:ph type="ftr" sz="quarter" idx="11"/>
          </p:nvPr>
        </p:nvSpPr>
        <p:spPr/>
        <p:txBody>
          <a:bodyPr/>
          <a:lstStyle/>
          <a:p>
            <a:r>
              <a:rPr lang="en-US"/>
              <a:t>DEIM Forum 2019 A5-2</a:t>
            </a:r>
          </a:p>
        </p:txBody>
      </p:sp>
      <p:sp>
        <p:nvSpPr>
          <p:cNvPr id="7" name="Slide Number Placeholder 6">
            <a:extLst>
              <a:ext uri="{FF2B5EF4-FFF2-40B4-BE49-F238E27FC236}">
                <a16:creationId xmlns:a16="http://schemas.microsoft.com/office/drawing/2014/main" id="{A10206B5-8FA3-9942-9B06-9363ABEAEDD1}"/>
              </a:ext>
            </a:extLst>
          </p:cNvPr>
          <p:cNvSpPr>
            <a:spLocks noGrp="1"/>
          </p:cNvSpPr>
          <p:nvPr>
            <p:ph type="sldNum" sz="quarter" idx="12"/>
          </p:nvPr>
        </p:nvSpPr>
        <p:spPr/>
        <p:txBody>
          <a:bodyPr/>
          <a:lstStyle/>
          <a:p>
            <a:fld id="{40E30518-5A54-9B45-9775-C8DE7A39EFE9}" type="slidenum">
              <a:rPr lang="en-US" smtClean="0"/>
              <a:t>‹#›</a:t>
            </a:fld>
            <a:endParaRPr lang="en-US"/>
          </a:p>
        </p:txBody>
      </p:sp>
    </p:spTree>
    <p:extLst>
      <p:ext uri="{BB962C8B-B14F-4D97-AF65-F5344CB8AC3E}">
        <p14:creationId xmlns:p14="http://schemas.microsoft.com/office/powerpoint/2010/main" val="38270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C8B-6F8C-5941-BD92-AF242B98C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2767A2-9A30-354E-B93B-9A46B09DA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AD3C0-DD70-604F-87C0-A52D57FBD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8B0D80-D264-2C49-962F-44DE0A5251D0}"/>
              </a:ext>
            </a:extLst>
          </p:cNvPr>
          <p:cNvSpPr>
            <a:spLocks noGrp="1"/>
          </p:cNvSpPr>
          <p:nvPr>
            <p:ph type="dt" sz="half" idx="10"/>
          </p:nvPr>
        </p:nvSpPr>
        <p:spPr>
          <a:xfrm>
            <a:off x="838200" y="6356350"/>
            <a:ext cx="2743200" cy="365125"/>
          </a:xfrm>
          <a:prstGeom prst="rect">
            <a:avLst/>
          </a:prstGeom>
        </p:spPr>
        <p:txBody>
          <a:bodyPr/>
          <a:lstStyle/>
          <a:p>
            <a:fld id="{E7C01C9F-C7D8-CB45-A3EF-3964D4A0AEA8}" type="datetime1">
              <a:rPr lang="en-US" smtClean="0"/>
              <a:t>3/3/19</a:t>
            </a:fld>
            <a:endParaRPr lang="en-US"/>
          </a:p>
        </p:txBody>
      </p:sp>
      <p:sp>
        <p:nvSpPr>
          <p:cNvPr id="6" name="Footer Placeholder 5">
            <a:extLst>
              <a:ext uri="{FF2B5EF4-FFF2-40B4-BE49-F238E27FC236}">
                <a16:creationId xmlns:a16="http://schemas.microsoft.com/office/drawing/2014/main" id="{15030F23-02FE-084D-B5EC-BCBEB3900F04}"/>
              </a:ext>
            </a:extLst>
          </p:cNvPr>
          <p:cNvSpPr>
            <a:spLocks noGrp="1"/>
          </p:cNvSpPr>
          <p:nvPr>
            <p:ph type="ftr" sz="quarter" idx="11"/>
          </p:nvPr>
        </p:nvSpPr>
        <p:spPr/>
        <p:txBody>
          <a:bodyPr/>
          <a:lstStyle/>
          <a:p>
            <a:r>
              <a:rPr lang="en-US"/>
              <a:t>DEIM Forum 2019 A5-2</a:t>
            </a:r>
          </a:p>
        </p:txBody>
      </p:sp>
      <p:sp>
        <p:nvSpPr>
          <p:cNvPr id="7" name="Slide Number Placeholder 6">
            <a:extLst>
              <a:ext uri="{FF2B5EF4-FFF2-40B4-BE49-F238E27FC236}">
                <a16:creationId xmlns:a16="http://schemas.microsoft.com/office/drawing/2014/main" id="{1263BF8A-31A0-9348-8383-664C5D4D67BE}"/>
              </a:ext>
            </a:extLst>
          </p:cNvPr>
          <p:cNvSpPr>
            <a:spLocks noGrp="1"/>
          </p:cNvSpPr>
          <p:nvPr>
            <p:ph type="sldNum" sz="quarter" idx="12"/>
          </p:nvPr>
        </p:nvSpPr>
        <p:spPr/>
        <p:txBody>
          <a:bodyPr/>
          <a:lstStyle/>
          <a:p>
            <a:fld id="{40E30518-5A54-9B45-9775-C8DE7A39EFE9}" type="slidenum">
              <a:rPr lang="en-US" smtClean="0"/>
              <a:t>‹#›</a:t>
            </a:fld>
            <a:endParaRPr lang="en-US"/>
          </a:p>
        </p:txBody>
      </p:sp>
    </p:spTree>
    <p:extLst>
      <p:ext uri="{BB962C8B-B14F-4D97-AF65-F5344CB8AC3E}">
        <p14:creationId xmlns:p14="http://schemas.microsoft.com/office/powerpoint/2010/main" val="805579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A129D1-2562-6042-AEA9-6E97C92EE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7AF6662-FFD0-F140-A02E-E9156DB381DC}"/>
              </a:ext>
            </a:extLst>
          </p:cNvPr>
          <p:cNvSpPr>
            <a:spLocks noGrp="1"/>
          </p:cNvSpPr>
          <p:nvPr>
            <p:ph type="body" idx="1"/>
          </p:nvPr>
        </p:nvSpPr>
        <p:spPr>
          <a:xfrm>
            <a:off x="838200" y="16906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04A9BBC6-CF22-E245-A78B-61D6CFA7997D}"/>
              </a:ext>
            </a:extLst>
          </p:cNvPr>
          <p:cNvSpPr>
            <a:spLocks noGrp="1"/>
          </p:cNvSpPr>
          <p:nvPr>
            <p:ph type="ftr" sz="quarter" idx="3"/>
          </p:nvPr>
        </p:nvSpPr>
        <p:spPr>
          <a:xfrm>
            <a:off x="838200" y="6356350"/>
            <a:ext cx="2328746" cy="365125"/>
          </a:xfrm>
          <a:prstGeom prst="rect">
            <a:avLst/>
          </a:prstGeom>
        </p:spPr>
        <p:txBody>
          <a:bodyPr vert="horz" lIns="91440" tIns="45720" rIns="91440" bIns="45720" rtlCol="0" anchor="ctr"/>
          <a:lstStyle>
            <a:lvl1pPr algn="ctr">
              <a:defRPr sz="1600">
                <a:solidFill>
                  <a:schemeClr val="tx1"/>
                </a:solidFill>
              </a:defRPr>
            </a:lvl1pPr>
          </a:lstStyle>
          <a:p>
            <a:r>
              <a:rPr lang="en-US"/>
              <a:t>DEIM Forum 2019 A5-2</a:t>
            </a:r>
            <a:endParaRPr lang="en-US" dirty="0"/>
          </a:p>
        </p:txBody>
      </p:sp>
      <p:sp>
        <p:nvSpPr>
          <p:cNvPr id="6" name="Slide Number Placeholder 5">
            <a:extLst>
              <a:ext uri="{FF2B5EF4-FFF2-40B4-BE49-F238E27FC236}">
                <a16:creationId xmlns:a16="http://schemas.microsoft.com/office/drawing/2014/main" id="{9281EB5F-E512-684E-979A-1E79F831E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40E30518-5A54-9B45-9775-C8DE7A39EFE9}" type="slidenum">
              <a:rPr lang="en-US" smtClean="0"/>
              <a:pPr/>
              <a:t>‹#›</a:t>
            </a:fld>
            <a:endParaRPr lang="en-US" dirty="0"/>
          </a:p>
        </p:txBody>
      </p:sp>
    </p:spTree>
    <p:extLst>
      <p:ext uri="{BB962C8B-B14F-4D97-AF65-F5344CB8AC3E}">
        <p14:creationId xmlns:p14="http://schemas.microsoft.com/office/powerpoint/2010/main" val="1749311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v"/>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DA0F-5E09-2241-804E-FEB8AA36C60E}"/>
              </a:ext>
            </a:extLst>
          </p:cNvPr>
          <p:cNvSpPr>
            <a:spLocks noGrp="1"/>
          </p:cNvSpPr>
          <p:nvPr>
            <p:ph type="ctrTitle"/>
          </p:nvPr>
        </p:nvSpPr>
        <p:spPr/>
        <p:txBody>
          <a:bodyPr>
            <a:normAutofit/>
          </a:bodyPr>
          <a:lstStyle/>
          <a:p>
            <a:r>
              <a:rPr lang="en" sz="4000" dirty="0">
                <a:ea typeface="Helvetica Neue" panose="02000503000000020004" pitchFamily="2" charset="0"/>
                <a:cs typeface="Helvetica Neue" panose="02000503000000020004" pitchFamily="2" charset="0"/>
              </a:rPr>
              <a:t>Find Target Data Fast! A Method and Its Behavior of Target Data Collection </a:t>
            </a:r>
            <a:br>
              <a:rPr lang="en-US" sz="4000" dirty="0">
                <a:ea typeface="Helvetica Neue" panose="02000503000000020004" pitchFamily="2" charset="0"/>
                <a:cs typeface="Helvetica Neue" panose="02000503000000020004" pitchFamily="2" charset="0"/>
              </a:rPr>
            </a:br>
            <a:r>
              <a:rPr lang="en-US" sz="4000" dirty="0">
                <a:ea typeface="Helvetica Neue" panose="02000503000000020004" pitchFamily="2" charset="0"/>
                <a:cs typeface="Helvetica Neue" panose="02000503000000020004" pitchFamily="2" charset="0"/>
              </a:rPr>
              <a:t>for Online Annotation </a:t>
            </a:r>
            <a:br>
              <a:rPr lang="en-US" sz="4000" dirty="0">
                <a:ea typeface="Helvetica Neue" panose="02000503000000020004" pitchFamily="2" charset="0"/>
                <a:cs typeface="Helvetica Neue" panose="02000503000000020004" pitchFamily="2" charset="0"/>
              </a:rPr>
            </a:br>
            <a:r>
              <a:rPr lang="en-US" sz="4000" dirty="0">
                <a:ea typeface="Helvetica Neue" panose="02000503000000020004" pitchFamily="2" charset="0"/>
                <a:cs typeface="Helvetica Neue" panose="02000503000000020004" pitchFamily="2" charset="0"/>
              </a:rPr>
              <a:t>using Machine Learning Method</a:t>
            </a:r>
            <a:endParaRPr lang="en-US" sz="4000" dirty="0"/>
          </a:p>
        </p:txBody>
      </p:sp>
      <p:sp>
        <p:nvSpPr>
          <p:cNvPr id="3" name="Subtitle 2">
            <a:extLst>
              <a:ext uri="{FF2B5EF4-FFF2-40B4-BE49-F238E27FC236}">
                <a16:creationId xmlns:a16="http://schemas.microsoft.com/office/drawing/2014/main" id="{55D7CA16-97E4-464D-A16F-2F60E71A09B8}"/>
              </a:ext>
            </a:extLst>
          </p:cNvPr>
          <p:cNvSpPr>
            <a:spLocks noGrp="1"/>
          </p:cNvSpPr>
          <p:nvPr>
            <p:ph type="subTitle" idx="1"/>
          </p:nvPr>
        </p:nvSpPr>
        <p:spPr/>
        <p:txBody>
          <a:bodyPr>
            <a:normAutofit/>
          </a:bodyPr>
          <a:lstStyle/>
          <a:p>
            <a:r>
              <a:rPr kumimoji="1" lang="en-US" altLang="zh-CN" dirty="0" err="1"/>
              <a:t>Ruide</a:t>
            </a:r>
            <a:r>
              <a:rPr kumimoji="1" lang="en-US" altLang="zh-CN" dirty="0"/>
              <a:t> LI *, Yoko YAMAKATA ** and </a:t>
            </a:r>
            <a:r>
              <a:rPr kumimoji="1" lang="en-US" altLang="zh-CN" dirty="0" err="1"/>
              <a:t>Keishi</a:t>
            </a:r>
            <a:r>
              <a:rPr kumimoji="1" lang="en-US" altLang="zh-CN" dirty="0"/>
              <a:t> TAJIMA *,</a:t>
            </a:r>
            <a:endParaRPr lang="en-US" dirty="0"/>
          </a:p>
          <a:p>
            <a:r>
              <a:rPr lang="en-US" sz="1800" dirty="0"/>
              <a:t>* Graduate School of Informatics, Kyoto University</a:t>
            </a:r>
          </a:p>
          <a:p>
            <a:r>
              <a:rPr lang="en-US" sz="1800" dirty="0"/>
              <a:t>** Graduate School of Information Science and Technology, The University of Tokyo</a:t>
            </a:r>
          </a:p>
          <a:p>
            <a:endParaRPr lang="en-US" dirty="0"/>
          </a:p>
        </p:txBody>
      </p:sp>
      <p:sp>
        <p:nvSpPr>
          <p:cNvPr id="4" name="Footer Placeholder 3">
            <a:extLst>
              <a:ext uri="{FF2B5EF4-FFF2-40B4-BE49-F238E27FC236}">
                <a16:creationId xmlns:a16="http://schemas.microsoft.com/office/drawing/2014/main" id="{A6A51FCF-66F6-7043-8A18-661006235EFD}"/>
              </a:ext>
            </a:extLst>
          </p:cNvPr>
          <p:cNvSpPr>
            <a:spLocks noGrp="1"/>
          </p:cNvSpPr>
          <p:nvPr>
            <p:ph type="ftr" sz="quarter" idx="3"/>
          </p:nvPr>
        </p:nvSpPr>
        <p:spPr/>
        <p:txBody>
          <a:bodyPr/>
          <a:lstStyle/>
          <a:p>
            <a:r>
              <a:rPr lang="en-US"/>
              <a:t>DEIM Forum 2019 A5-2</a:t>
            </a:r>
            <a:endParaRPr lang="en-US" dirty="0"/>
          </a:p>
        </p:txBody>
      </p:sp>
      <p:sp>
        <p:nvSpPr>
          <p:cNvPr id="5" name="Slide Number Placeholder 4">
            <a:extLst>
              <a:ext uri="{FF2B5EF4-FFF2-40B4-BE49-F238E27FC236}">
                <a16:creationId xmlns:a16="http://schemas.microsoft.com/office/drawing/2014/main" id="{6A7B5BB8-55C3-304E-B604-B33EF68880E6}"/>
              </a:ext>
            </a:extLst>
          </p:cNvPr>
          <p:cNvSpPr>
            <a:spLocks noGrp="1"/>
          </p:cNvSpPr>
          <p:nvPr>
            <p:ph type="sldNum" sz="quarter" idx="12"/>
          </p:nvPr>
        </p:nvSpPr>
        <p:spPr/>
        <p:txBody>
          <a:bodyPr/>
          <a:lstStyle/>
          <a:p>
            <a:fld id="{40E30518-5A54-9B45-9775-C8DE7A39EFE9}" type="slidenum">
              <a:rPr lang="en-US" smtClean="0"/>
              <a:pPr/>
              <a:t>1</a:t>
            </a:fld>
            <a:endParaRPr lang="en-US" dirty="0"/>
          </a:p>
        </p:txBody>
      </p:sp>
    </p:spTree>
    <p:extLst>
      <p:ext uri="{BB962C8B-B14F-4D97-AF65-F5344CB8AC3E}">
        <p14:creationId xmlns:p14="http://schemas.microsoft.com/office/powerpoint/2010/main" val="217489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4A5D-99E4-4941-82DE-A69DFFEADDCA}"/>
              </a:ext>
            </a:extLst>
          </p:cNvPr>
          <p:cNvSpPr>
            <a:spLocks noGrp="1"/>
          </p:cNvSpPr>
          <p:nvPr>
            <p:ph type="title"/>
          </p:nvPr>
        </p:nvSpPr>
        <p:spPr/>
        <p:txBody>
          <a:bodyPr/>
          <a:lstStyle/>
          <a:p>
            <a:r>
              <a:rPr lang="en-US" dirty="0"/>
              <a:t>Target Extraction Learning</a:t>
            </a:r>
          </a:p>
        </p:txBody>
      </p:sp>
      <p:sp>
        <p:nvSpPr>
          <p:cNvPr id="3" name="Content Placeholder 2">
            <a:extLst>
              <a:ext uri="{FF2B5EF4-FFF2-40B4-BE49-F238E27FC236}">
                <a16:creationId xmlns:a16="http://schemas.microsoft.com/office/drawing/2014/main" id="{50874010-4851-8740-A758-A389EA3BDA8F}"/>
              </a:ext>
            </a:extLst>
          </p:cNvPr>
          <p:cNvSpPr>
            <a:spLocks noGrp="1"/>
          </p:cNvSpPr>
          <p:nvPr>
            <p:ph idx="1"/>
          </p:nvPr>
        </p:nvSpPr>
        <p:spPr>
          <a:xfrm>
            <a:off x="838199" y="1825625"/>
            <a:ext cx="10892883" cy="4351338"/>
          </a:xfrm>
        </p:spPr>
        <p:txBody>
          <a:bodyPr/>
          <a:lstStyle/>
          <a:p>
            <a:r>
              <a:rPr lang="en-US" dirty="0"/>
              <a:t>Presumption: A fixed pool of unlabeled data</a:t>
            </a:r>
          </a:p>
          <a:p>
            <a:r>
              <a:rPr lang="en-US" dirty="0"/>
              <a:t>Purpose: Extracting target data faster with less human examination of non-target data</a:t>
            </a:r>
          </a:p>
          <a:p>
            <a:r>
              <a:rPr lang="en-US" dirty="0"/>
              <a:t>Approach: A two-phase method</a:t>
            </a:r>
          </a:p>
          <a:p>
            <a:pPr lvl="1"/>
            <a:r>
              <a:rPr lang="en-US" dirty="0"/>
              <a:t>Human Examination Phase (Early Phase): The system chooses a data most likely to be target, query for human examinations, and use the results also to train a model</a:t>
            </a:r>
          </a:p>
          <a:p>
            <a:pPr lvl="1"/>
            <a:r>
              <a:rPr lang="en-US" dirty="0"/>
              <a:t>Model Prediction Phase (Later Phase): Switch to model prediction from human examination, by providing a ranking of target likelihood</a:t>
            </a:r>
          </a:p>
        </p:txBody>
      </p:sp>
      <p:sp>
        <p:nvSpPr>
          <p:cNvPr id="4" name="Footer Placeholder 3">
            <a:extLst>
              <a:ext uri="{FF2B5EF4-FFF2-40B4-BE49-F238E27FC236}">
                <a16:creationId xmlns:a16="http://schemas.microsoft.com/office/drawing/2014/main" id="{276D8591-53DA-4C46-A855-2FCAA601E1A5}"/>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0DBE697C-6A4F-6046-884E-368DF28C6B35}"/>
              </a:ext>
            </a:extLst>
          </p:cNvPr>
          <p:cNvSpPr>
            <a:spLocks noGrp="1"/>
          </p:cNvSpPr>
          <p:nvPr>
            <p:ph type="sldNum" sz="quarter" idx="12"/>
          </p:nvPr>
        </p:nvSpPr>
        <p:spPr/>
        <p:txBody>
          <a:bodyPr/>
          <a:lstStyle/>
          <a:p>
            <a:fld id="{40E30518-5A54-9B45-9775-C8DE7A39EFE9}" type="slidenum">
              <a:rPr lang="en-US" smtClean="0"/>
              <a:t>10</a:t>
            </a:fld>
            <a:endParaRPr lang="en-US"/>
          </a:p>
        </p:txBody>
      </p:sp>
    </p:spTree>
    <p:extLst>
      <p:ext uri="{BB962C8B-B14F-4D97-AF65-F5344CB8AC3E}">
        <p14:creationId xmlns:p14="http://schemas.microsoft.com/office/powerpoint/2010/main" val="118351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BF7FD4-CFC0-1141-8B31-53E4172ED1B3}"/>
              </a:ext>
            </a:extLst>
          </p:cNvPr>
          <p:cNvPicPr>
            <a:picLocks noChangeAspect="1"/>
          </p:cNvPicPr>
          <p:nvPr/>
        </p:nvPicPr>
        <p:blipFill>
          <a:blip r:embed="rId3"/>
          <a:stretch>
            <a:fillRect/>
          </a:stretch>
        </p:blipFill>
        <p:spPr>
          <a:xfrm>
            <a:off x="6512647" y="2263141"/>
            <a:ext cx="5567678" cy="4175760"/>
          </a:xfrm>
          <a:prstGeom prst="rect">
            <a:avLst/>
          </a:prstGeom>
        </p:spPr>
      </p:pic>
      <p:sp>
        <p:nvSpPr>
          <p:cNvPr id="2" name="Title 1">
            <a:extLst>
              <a:ext uri="{FF2B5EF4-FFF2-40B4-BE49-F238E27FC236}">
                <a16:creationId xmlns:a16="http://schemas.microsoft.com/office/drawing/2014/main" id="{2F0AA4BF-67A3-B648-8451-862B066088A6}"/>
              </a:ext>
            </a:extLst>
          </p:cNvPr>
          <p:cNvSpPr>
            <a:spLocks noGrp="1"/>
          </p:cNvSpPr>
          <p:nvPr>
            <p:ph type="title"/>
          </p:nvPr>
        </p:nvSpPr>
        <p:spPr/>
        <p:txBody>
          <a:bodyPr>
            <a:normAutofit/>
          </a:bodyPr>
          <a:lstStyle/>
          <a:p>
            <a:r>
              <a:rPr lang="en-US" sz="4000" dirty="0"/>
              <a:t>Requirement in Human Examination Phase</a:t>
            </a:r>
          </a:p>
        </p:txBody>
      </p:sp>
      <p:sp>
        <p:nvSpPr>
          <p:cNvPr id="3" name="Content Placeholder 2">
            <a:extLst>
              <a:ext uri="{FF2B5EF4-FFF2-40B4-BE49-F238E27FC236}">
                <a16:creationId xmlns:a16="http://schemas.microsoft.com/office/drawing/2014/main" id="{53077923-F4C7-D64D-B182-1B04DEA805E8}"/>
              </a:ext>
            </a:extLst>
          </p:cNvPr>
          <p:cNvSpPr>
            <a:spLocks noGrp="1"/>
          </p:cNvSpPr>
          <p:nvPr>
            <p:ph idx="1"/>
          </p:nvPr>
        </p:nvSpPr>
        <p:spPr/>
        <p:txBody>
          <a:bodyPr>
            <a:normAutofit/>
          </a:bodyPr>
          <a:lstStyle/>
          <a:p>
            <a:r>
              <a:rPr lang="en-US" dirty="0"/>
              <a:t>Should examine as less non-target data as possible</a:t>
            </a:r>
          </a:p>
          <a:p>
            <a:r>
              <a:rPr lang="en-US" dirty="0"/>
              <a:t>Choose data that are most likely to belong to the target class</a:t>
            </a:r>
          </a:p>
          <a:p>
            <a:pPr lvl="1"/>
            <a:r>
              <a:rPr lang="en-US" dirty="0"/>
              <a:t>“Target extraction methods”</a:t>
            </a:r>
          </a:p>
          <a:p>
            <a:r>
              <a:rPr lang="en-US" dirty="0"/>
              <a:t>Evaluation metric</a:t>
            </a:r>
          </a:p>
          <a:p>
            <a:pPr lvl="1"/>
            <a:r>
              <a:rPr lang="en-US" dirty="0"/>
              <a:t>Positive Coverage: </a:t>
            </a:r>
          </a:p>
          <a:p>
            <a:pPr marL="457200" lvl="1" indent="0">
              <a:buNone/>
            </a:pPr>
            <a:r>
              <a:rPr lang="en-US" dirty="0"/>
              <a:t>The “found” proportion of target data</a:t>
            </a:r>
          </a:p>
          <a:p>
            <a:endParaRPr lang="en-US" dirty="0"/>
          </a:p>
        </p:txBody>
      </p:sp>
      <p:sp>
        <p:nvSpPr>
          <p:cNvPr id="4" name="Footer Placeholder 3">
            <a:extLst>
              <a:ext uri="{FF2B5EF4-FFF2-40B4-BE49-F238E27FC236}">
                <a16:creationId xmlns:a16="http://schemas.microsoft.com/office/drawing/2014/main" id="{031CC09B-783F-A14F-85AD-F9325A1F77C4}"/>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2246D151-DF35-BB44-90FC-DDDA0F56753B}"/>
              </a:ext>
            </a:extLst>
          </p:cNvPr>
          <p:cNvSpPr>
            <a:spLocks noGrp="1"/>
          </p:cNvSpPr>
          <p:nvPr>
            <p:ph type="sldNum" sz="quarter" idx="12"/>
          </p:nvPr>
        </p:nvSpPr>
        <p:spPr/>
        <p:txBody>
          <a:bodyPr/>
          <a:lstStyle/>
          <a:p>
            <a:fld id="{40E30518-5A54-9B45-9775-C8DE7A39EFE9}" type="slidenum">
              <a:rPr lang="en-US" smtClean="0"/>
              <a:t>11</a:t>
            </a:fld>
            <a:endParaRPr lang="en-US"/>
          </a:p>
        </p:txBody>
      </p:sp>
    </p:spTree>
    <p:extLst>
      <p:ext uri="{BB962C8B-B14F-4D97-AF65-F5344CB8AC3E}">
        <p14:creationId xmlns:p14="http://schemas.microsoft.com/office/powerpoint/2010/main" val="200694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332D830-FEEB-4842-9C03-952B3DCF0BC2}"/>
              </a:ext>
            </a:extLst>
          </p:cNvPr>
          <p:cNvPicPr>
            <a:picLocks noChangeAspect="1"/>
          </p:cNvPicPr>
          <p:nvPr/>
        </p:nvPicPr>
        <p:blipFill>
          <a:blip r:embed="rId3"/>
          <a:stretch>
            <a:fillRect/>
          </a:stretch>
        </p:blipFill>
        <p:spPr>
          <a:xfrm>
            <a:off x="6830361" y="2332355"/>
            <a:ext cx="5547361" cy="4160520"/>
          </a:xfrm>
          <a:prstGeom prst="rect">
            <a:avLst/>
          </a:prstGeom>
        </p:spPr>
      </p:pic>
      <p:sp>
        <p:nvSpPr>
          <p:cNvPr id="2" name="Title 1">
            <a:extLst>
              <a:ext uri="{FF2B5EF4-FFF2-40B4-BE49-F238E27FC236}">
                <a16:creationId xmlns:a16="http://schemas.microsoft.com/office/drawing/2014/main" id="{45EF14F9-32DE-714B-9203-4BE8D499FD8B}"/>
              </a:ext>
            </a:extLst>
          </p:cNvPr>
          <p:cNvSpPr>
            <a:spLocks noGrp="1"/>
          </p:cNvSpPr>
          <p:nvPr>
            <p:ph type="title"/>
          </p:nvPr>
        </p:nvSpPr>
        <p:spPr/>
        <p:txBody>
          <a:bodyPr/>
          <a:lstStyle/>
          <a:p>
            <a:r>
              <a:rPr lang="en-US" dirty="0"/>
              <a:t>Requirement in Model Prediction Phase</a:t>
            </a:r>
          </a:p>
        </p:txBody>
      </p:sp>
      <p:sp>
        <p:nvSpPr>
          <p:cNvPr id="3" name="Content Placeholder 2">
            <a:extLst>
              <a:ext uri="{FF2B5EF4-FFF2-40B4-BE49-F238E27FC236}">
                <a16:creationId xmlns:a16="http://schemas.microsoft.com/office/drawing/2014/main" id="{25005145-C026-9648-96A9-A3FA234FD986}"/>
              </a:ext>
            </a:extLst>
          </p:cNvPr>
          <p:cNvSpPr>
            <a:spLocks noGrp="1"/>
          </p:cNvSpPr>
          <p:nvPr>
            <p:ph idx="1"/>
          </p:nvPr>
        </p:nvSpPr>
        <p:spPr/>
        <p:txBody>
          <a:bodyPr/>
          <a:lstStyle/>
          <a:p>
            <a:r>
              <a:rPr lang="en-US" dirty="0"/>
              <a:t>Use labeled data to train a machine learning model</a:t>
            </a:r>
          </a:p>
          <a:p>
            <a:r>
              <a:rPr lang="en-US" dirty="0"/>
              <a:t>The model should predict a target likelihood of the remaining unlabeled data</a:t>
            </a:r>
          </a:p>
          <a:p>
            <a:r>
              <a:rPr lang="en-US" dirty="0"/>
              <a:t>Evaluation metric</a:t>
            </a:r>
          </a:p>
          <a:p>
            <a:pPr lvl="1"/>
            <a:r>
              <a:rPr lang="en-US" dirty="0"/>
              <a:t>R-precision: </a:t>
            </a:r>
          </a:p>
          <a:p>
            <a:pPr marL="457200" lvl="1" indent="0">
              <a:buNone/>
            </a:pPr>
            <a:r>
              <a:rPr lang="en-US" dirty="0"/>
              <a:t>Evaluate the ranking of target likelihood</a:t>
            </a:r>
          </a:p>
        </p:txBody>
      </p:sp>
      <p:sp>
        <p:nvSpPr>
          <p:cNvPr id="4" name="Footer Placeholder 3">
            <a:extLst>
              <a:ext uri="{FF2B5EF4-FFF2-40B4-BE49-F238E27FC236}">
                <a16:creationId xmlns:a16="http://schemas.microsoft.com/office/drawing/2014/main" id="{F25E6D07-8768-744F-B407-D5DABED04B4C}"/>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2459EAAA-A517-0744-A45E-CAA18721B633}"/>
              </a:ext>
            </a:extLst>
          </p:cNvPr>
          <p:cNvSpPr>
            <a:spLocks noGrp="1"/>
          </p:cNvSpPr>
          <p:nvPr>
            <p:ph type="sldNum" sz="quarter" idx="12"/>
          </p:nvPr>
        </p:nvSpPr>
        <p:spPr/>
        <p:txBody>
          <a:bodyPr/>
          <a:lstStyle/>
          <a:p>
            <a:fld id="{40E30518-5A54-9B45-9775-C8DE7A39EFE9}" type="slidenum">
              <a:rPr lang="en-US" smtClean="0"/>
              <a:t>12</a:t>
            </a:fld>
            <a:endParaRPr lang="en-US"/>
          </a:p>
        </p:txBody>
      </p:sp>
    </p:spTree>
    <p:extLst>
      <p:ext uri="{BB962C8B-B14F-4D97-AF65-F5344CB8AC3E}">
        <p14:creationId xmlns:p14="http://schemas.microsoft.com/office/powerpoint/2010/main" val="429295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5ED3-47DD-DE48-836B-49F16447AC05}"/>
              </a:ext>
            </a:extLst>
          </p:cNvPr>
          <p:cNvSpPr>
            <a:spLocks noGrp="1"/>
          </p:cNvSpPr>
          <p:nvPr>
            <p:ph type="title"/>
          </p:nvPr>
        </p:nvSpPr>
        <p:spPr/>
        <p:txBody>
          <a:bodyPr/>
          <a:lstStyle/>
          <a:p>
            <a:r>
              <a:rPr lang="en-US" dirty="0"/>
              <a:t>Problem 1: Target-Performance Dilemma</a:t>
            </a:r>
          </a:p>
        </p:txBody>
      </p:sp>
      <p:sp>
        <p:nvSpPr>
          <p:cNvPr id="3" name="Content Placeholder 2">
            <a:extLst>
              <a:ext uri="{FF2B5EF4-FFF2-40B4-BE49-F238E27FC236}">
                <a16:creationId xmlns:a16="http://schemas.microsoft.com/office/drawing/2014/main" id="{7927D9E5-5859-3847-9447-26BEB5D1C40F}"/>
              </a:ext>
            </a:extLst>
          </p:cNvPr>
          <p:cNvSpPr>
            <a:spLocks noGrp="1"/>
          </p:cNvSpPr>
          <p:nvPr>
            <p:ph idx="1"/>
          </p:nvPr>
        </p:nvSpPr>
        <p:spPr/>
        <p:txBody>
          <a:bodyPr/>
          <a:lstStyle/>
          <a:p>
            <a:r>
              <a:rPr lang="en-US" dirty="0"/>
              <a:t>For the requirement in human examination phase</a:t>
            </a:r>
          </a:p>
          <a:p>
            <a:pPr lvl="1"/>
            <a:r>
              <a:rPr lang="en-US" dirty="0"/>
              <a:t>We find more target-like data, the labeled data is biased towards target data</a:t>
            </a:r>
          </a:p>
          <a:p>
            <a:pPr lvl="1"/>
            <a:r>
              <a:rPr lang="en-US" dirty="0"/>
              <a:t>Training becomes difficult due to the biased training set</a:t>
            </a:r>
          </a:p>
          <a:p>
            <a:r>
              <a:rPr lang="en-US" dirty="0"/>
              <a:t>For the requirement in model prediction phase</a:t>
            </a:r>
          </a:p>
          <a:p>
            <a:pPr lvl="1"/>
            <a:r>
              <a:rPr lang="en-US" dirty="0"/>
              <a:t>To train a good model, we need a training set without bias</a:t>
            </a:r>
          </a:p>
          <a:p>
            <a:endParaRPr lang="en-US" dirty="0"/>
          </a:p>
          <a:p>
            <a:endParaRPr lang="en-US" dirty="0"/>
          </a:p>
        </p:txBody>
      </p:sp>
      <p:sp>
        <p:nvSpPr>
          <p:cNvPr id="4" name="Footer Placeholder 3">
            <a:extLst>
              <a:ext uri="{FF2B5EF4-FFF2-40B4-BE49-F238E27FC236}">
                <a16:creationId xmlns:a16="http://schemas.microsoft.com/office/drawing/2014/main" id="{191AC2AF-1D96-874C-83B6-5AA83CFFF7BB}"/>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650AEE2B-EBB2-9D40-A33E-D3BCEFFF9FD1}"/>
              </a:ext>
            </a:extLst>
          </p:cNvPr>
          <p:cNvSpPr>
            <a:spLocks noGrp="1"/>
          </p:cNvSpPr>
          <p:nvPr>
            <p:ph type="sldNum" sz="quarter" idx="12"/>
          </p:nvPr>
        </p:nvSpPr>
        <p:spPr/>
        <p:txBody>
          <a:bodyPr/>
          <a:lstStyle/>
          <a:p>
            <a:fld id="{40E30518-5A54-9B45-9775-C8DE7A39EFE9}" type="slidenum">
              <a:rPr lang="en-US" smtClean="0"/>
              <a:t>13</a:t>
            </a:fld>
            <a:endParaRPr lang="en-US"/>
          </a:p>
        </p:txBody>
      </p:sp>
    </p:spTree>
    <p:extLst>
      <p:ext uri="{BB962C8B-B14F-4D97-AF65-F5344CB8AC3E}">
        <p14:creationId xmlns:p14="http://schemas.microsoft.com/office/powerpoint/2010/main" val="298226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5082-E3BD-A841-AB1D-05EE873322A0}"/>
              </a:ext>
            </a:extLst>
          </p:cNvPr>
          <p:cNvSpPr>
            <a:spLocks noGrp="1"/>
          </p:cNvSpPr>
          <p:nvPr>
            <p:ph type="title"/>
          </p:nvPr>
        </p:nvSpPr>
        <p:spPr/>
        <p:txBody>
          <a:bodyPr/>
          <a:lstStyle/>
          <a:p>
            <a:r>
              <a:rPr lang="en-US" dirty="0"/>
              <a:t>Problem 1: Performance-Target Dilemma</a:t>
            </a:r>
          </a:p>
        </p:txBody>
      </p:sp>
      <p:sp>
        <p:nvSpPr>
          <p:cNvPr id="3" name="TextBox 2">
            <a:extLst>
              <a:ext uri="{FF2B5EF4-FFF2-40B4-BE49-F238E27FC236}">
                <a16:creationId xmlns:a16="http://schemas.microsoft.com/office/drawing/2014/main" id="{EB3FEDF5-7AC9-1E48-9D28-B22E08CC8FE7}"/>
              </a:ext>
            </a:extLst>
          </p:cNvPr>
          <p:cNvSpPr txBox="1"/>
          <p:nvPr/>
        </p:nvSpPr>
        <p:spPr>
          <a:xfrm>
            <a:off x="838200" y="1690688"/>
            <a:ext cx="10650673"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The model will not learn well if only focusing on target extraction</a:t>
            </a:r>
          </a:p>
          <a:p>
            <a:pPr marL="285750" indent="-285750">
              <a:buFont typeface="Arial" panose="020B0604020202020204" pitchFamily="34" charset="0"/>
              <a:buChar char="•"/>
            </a:pPr>
            <a:r>
              <a:rPr lang="en-US" sz="2800" dirty="0"/>
              <a:t>The reason is that labeled pool is biased towards target data</a:t>
            </a:r>
          </a:p>
        </p:txBody>
      </p:sp>
      <p:pic>
        <p:nvPicPr>
          <p:cNvPr id="9" name="Picture 8">
            <a:extLst>
              <a:ext uri="{FF2B5EF4-FFF2-40B4-BE49-F238E27FC236}">
                <a16:creationId xmlns:a16="http://schemas.microsoft.com/office/drawing/2014/main" id="{37A8345A-252B-4D4F-8F13-1EA2C2106711}"/>
              </a:ext>
            </a:extLst>
          </p:cNvPr>
          <p:cNvPicPr>
            <a:picLocks noChangeAspect="1"/>
          </p:cNvPicPr>
          <p:nvPr/>
        </p:nvPicPr>
        <p:blipFill>
          <a:blip r:embed="rId3"/>
          <a:stretch>
            <a:fillRect/>
          </a:stretch>
        </p:blipFill>
        <p:spPr>
          <a:xfrm>
            <a:off x="1309818" y="2903239"/>
            <a:ext cx="4786181" cy="3589636"/>
          </a:xfrm>
          <a:prstGeom prst="rect">
            <a:avLst/>
          </a:prstGeom>
        </p:spPr>
      </p:pic>
      <p:pic>
        <p:nvPicPr>
          <p:cNvPr id="20" name="Content Placeholder 19">
            <a:extLst>
              <a:ext uri="{FF2B5EF4-FFF2-40B4-BE49-F238E27FC236}">
                <a16:creationId xmlns:a16="http://schemas.microsoft.com/office/drawing/2014/main" id="{37D2D971-35B0-9E4F-AB12-8493518C02FA}"/>
              </a:ext>
            </a:extLst>
          </p:cNvPr>
          <p:cNvPicPr>
            <a:picLocks noGrp="1" noChangeAspect="1"/>
          </p:cNvPicPr>
          <p:nvPr>
            <p:ph idx="1"/>
          </p:nvPr>
        </p:nvPicPr>
        <p:blipFill>
          <a:blip r:embed="rId4"/>
          <a:stretch>
            <a:fillRect/>
          </a:stretch>
        </p:blipFill>
        <p:spPr>
          <a:xfrm>
            <a:off x="6095998" y="2903239"/>
            <a:ext cx="4786181" cy="3589636"/>
          </a:xfrm>
        </p:spPr>
      </p:pic>
      <p:sp>
        <p:nvSpPr>
          <p:cNvPr id="4" name="Footer Placeholder 3">
            <a:extLst>
              <a:ext uri="{FF2B5EF4-FFF2-40B4-BE49-F238E27FC236}">
                <a16:creationId xmlns:a16="http://schemas.microsoft.com/office/drawing/2014/main" id="{074DEFB1-B2A3-E240-8522-0117C067E7DB}"/>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BED68AD1-2B96-054F-8085-EDB2F0010446}"/>
              </a:ext>
            </a:extLst>
          </p:cNvPr>
          <p:cNvSpPr>
            <a:spLocks noGrp="1"/>
          </p:cNvSpPr>
          <p:nvPr>
            <p:ph type="sldNum" sz="quarter" idx="12"/>
          </p:nvPr>
        </p:nvSpPr>
        <p:spPr/>
        <p:txBody>
          <a:bodyPr/>
          <a:lstStyle/>
          <a:p>
            <a:fld id="{40E30518-5A54-9B45-9775-C8DE7A39EFE9}" type="slidenum">
              <a:rPr lang="en-US" smtClean="0"/>
              <a:t>14</a:t>
            </a:fld>
            <a:endParaRPr lang="en-US"/>
          </a:p>
        </p:txBody>
      </p:sp>
    </p:spTree>
    <p:extLst>
      <p:ext uri="{BB962C8B-B14F-4D97-AF65-F5344CB8AC3E}">
        <p14:creationId xmlns:p14="http://schemas.microsoft.com/office/powerpoint/2010/main" val="343987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3EDB-50B9-7C48-A77A-6F6DA2E623D1}"/>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47CDC788-0CE7-8344-968C-70875BE5E664}"/>
              </a:ext>
            </a:extLst>
          </p:cNvPr>
          <p:cNvSpPr>
            <a:spLocks noGrp="1"/>
          </p:cNvSpPr>
          <p:nvPr>
            <p:ph idx="1"/>
          </p:nvPr>
        </p:nvSpPr>
        <p:spPr>
          <a:xfrm>
            <a:off x="838200" y="1689736"/>
            <a:ext cx="10515600" cy="4351338"/>
          </a:xfrm>
        </p:spPr>
        <p:txBody>
          <a:bodyPr/>
          <a:lstStyle/>
          <a:p>
            <a:r>
              <a:rPr lang="en-US" dirty="0"/>
              <a:t>For the requirement in human examination phase, “Learning to Enumerate” [</a:t>
            </a:r>
            <a:r>
              <a:rPr lang="en-US" dirty="0" err="1"/>
              <a:t>Joger</a:t>
            </a:r>
            <a:r>
              <a:rPr lang="en-US" dirty="0"/>
              <a:t> et al., 2016] tries to find target data faster</a:t>
            </a:r>
          </a:p>
          <a:p>
            <a:pPr lvl="1"/>
            <a:r>
              <a:rPr lang="en-US" dirty="0"/>
              <a:t>Select samples with high confidence of target class</a:t>
            </a:r>
          </a:p>
          <a:p>
            <a:r>
              <a:rPr lang="en-US" dirty="0"/>
              <a:t>For the requirement in model prediction phase, uncertainty sampling makes the model learn faster by feeding more difficult samples (low confidence)</a:t>
            </a:r>
          </a:p>
          <a:p>
            <a:pPr lvl="1"/>
            <a:r>
              <a:rPr lang="en-US" dirty="0"/>
              <a:t>In binary classification, 0.5 confidence given by current model</a:t>
            </a:r>
          </a:p>
          <a:p>
            <a:endParaRPr lang="en-US" dirty="0"/>
          </a:p>
        </p:txBody>
      </p:sp>
      <p:pic>
        <p:nvPicPr>
          <p:cNvPr id="8" name="Picture 7" descr="A close up of a map&#10;&#10;Description automatically generated">
            <a:extLst>
              <a:ext uri="{FF2B5EF4-FFF2-40B4-BE49-F238E27FC236}">
                <a16:creationId xmlns:a16="http://schemas.microsoft.com/office/drawing/2014/main" id="{E292F69C-F38F-E344-AF44-6236F512E398}"/>
              </a:ext>
            </a:extLst>
          </p:cNvPr>
          <p:cNvPicPr>
            <a:picLocks noChangeAspect="1"/>
          </p:cNvPicPr>
          <p:nvPr/>
        </p:nvPicPr>
        <p:blipFill>
          <a:blip r:embed="rId3"/>
          <a:stretch>
            <a:fillRect/>
          </a:stretch>
        </p:blipFill>
        <p:spPr>
          <a:xfrm>
            <a:off x="6571281" y="4943062"/>
            <a:ext cx="3404335" cy="1914938"/>
          </a:xfrm>
          <a:prstGeom prst="rect">
            <a:avLst/>
          </a:prstGeom>
        </p:spPr>
      </p:pic>
      <p:pic>
        <p:nvPicPr>
          <p:cNvPr id="10" name="Picture 9" descr="A picture containing sky&#10;&#10;Description automatically generated">
            <a:extLst>
              <a:ext uri="{FF2B5EF4-FFF2-40B4-BE49-F238E27FC236}">
                <a16:creationId xmlns:a16="http://schemas.microsoft.com/office/drawing/2014/main" id="{CE8507FD-6519-6F4B-B79B-A3E576A2BFD9}"/>
              </a:ext>
            </a:extLst>
          </p:cNvPr>
          <p:cNvPicPr>
            <a:picLocks noChangeAspect="1"/>
          </p:cNvPicPr>
          <p:nvPr/>
        </p:nvPicPr>
        <p:blipFill>
          <a:blip r:embed="rId4"/>
          <a:stretch>
            <a:fillRect/>
          </a:stretch>
        </p:blipFill>
        <p:spPr>
          <a:xfrm>
            <a:off x="3166946" y="4943062"/>
            <a:ext cx="3404335" cy="1914938"/>
          </a:xfrm>
          <a:prstGeom prst="rect">
            <a:avLst/>
          </a:prstGeom>
        </p:spPr>
      </p:pic>
      <p:sp>
        <p:nvSpPr>
          <p:cNvPr id="4" name="Footer Placeholder 3">
            <a:extLst>
              <a:ext uri="{FF2B5EF4-FFF2-40B4-BE49-F238E27FC236}">
                <a16:creationId xmlns:a16="http://schemas.microsoft.com/office/drawing/2014/main" id="{DBC7DDC0-C8D2-8D47-B2C0-C2B6EF0BE948}"/>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7997DC23-835C-284F-B780-5B2B8A7D38A6}"/>
              </a:ext>
            </a:extLst>
          </p:cNvPr>
          <p:cNvSpPr>
            <a:spLocks noGrp="1"/>
          </p:cNvSpPr>
          <p:nvPr>
            <p:ph type="sldNum" sz="quarter" idx="12"/>
          </p:nvPr>
        </p:nvSpPr>
        <p:spPr/>
        <p:txBody>
          <a:bodyPr/>
          <a:lstStyle/>
          <a:p>
            <a:fld id="{40E30518-5A54-9B45-9775-C8DE7A39EFE9}" type="slidenum">
              <a:rPr lang="en-US" smtClean="0"/>
              <a:t>15</a:t>
            </a:fld>
            <a:endParaRPr lang="en-US"/>
          </a:p>
        </p:txBody>
      </p:sp>
    </p:spTree>
    <p:extLst>
      <p:ext uri="{BB962C8B-B14F-4D97-AF65-F5344CB8AC3E}">
        <p14:creationId xmlns:p14="http://schemas.microsoft.com/office/powerpoint/2010/main" val="105957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74D452-FE2E-4D43-9E45-8251009EB890}"/>
              </a:ext>
            </a:extLst>
          </p:cNvPr>
          <p:cNvPicPr>
            <a:picLocks noChangeAspect="1"/>
          </p:cNvPicPr>
          <p:nvPr/>
        </p:nvPicPr>
        <p:blipFill>
          <a:blip r:embed="rId3"/>
          <a:stretch>
            <a:fillRect/>
          </a:stretch>
        </p:blipFill>
        <p:spPr>
          <a:xfrm>
            <a:off x="3614204" y="3815080"/>
            <a:ext cx="4008120" cy="3006090"/>
          </a:xfrm>
          <a:prstGeom prst="rect">
            <a:avLst/>
          </a:prstGeom>
        </p:spPr>
      </p:pic>
      <p:pic>
        <p:nvPicPr>
          <p:cNvPr id="9" name="Picture 8">
            <a:extLst>
              <a:ext uri="{FF2B5EF4-FFF2-40B4-BE49-F238E27FC236}">
                <a16:creationId xmlns:a16="http://schemas.microsoft.com/office/drawing/2014/main" id="{6F627738-8B65-6A4A-871C-126FFE342A04}"/>
              </a:ext>
            </a:extLst>
          </p:cNvPr>
          <p:cNvPicPr>
            <a:picLocks noChangeAspect="1"/>
          </p:cNvPicPr>
          <p:nvPr/>
        </p:nvPicPr>
        <p:blipFill>
          <a:blip r:embed="rId4"/>
          <a:stretch>
            <a:fillRect/>
          </a:stretch>
        </p:blipFill>
        <p:spPr>
          <a:xfrm>
            <a:off x="7345680" y="3815080"/>
            <a:ext cx="4008120" cy="3006090"/>
          </a:xfrm>
          <a:prstGeom prst="rect">
            <a:avLst/>
          </a:prstGeom>
        </p:spPr>
      </p:pic>
      <p:sp>
        <p:nvSpPr>
          <p:cNvPr id="2" name="Title 1">
            <a:extLst>
              <a:ext uri="{FF2B5EF4-FFF2-40B4-BE49-F238E27FC236}">
                <a16:creationId xmlns:a16="http://schemas.microsoft.com/office/drawing/2014/main" id="{4E24C440-25EF-DE49-93FA-75E357B18FF8}"/>
              </a:ext>
            </a:extLst>
          </p:cNvPr>
          <p:cNvSpPr>
            <a:spLocks noGrp="1"/>
          </p:cNvSpPr>
          <p:nvPr>
            <p:ph type="title"/>
          </p:nvPr>
        </p:nvSpPr>
        <p:spPr/>
        <p:txBody>
          <a:bodyPr/>
          <a:lstStyle/>
          <a:p>
            <a:r>
              <a:rPr lang="en-US" dirty="0"/>
              <a:t>Problem 2: Difficulty in Estimation</a:t>
            </a:r>
          </a:p>
        </p:txBody>
      </p:sp>
      <p:sp>
        <p:nvSpPr>
          <p:cNvPr id="3" name="Content Placeholder 2">
            <a:extLst>
              <a:ext uri="{FF2B5EF4-FFF2-40B4-BE49-F238E27FC236}">
                <a16:creationId xmlns:a16="http://schemas.microsoft.com/office/drawing/2014/main" id="{DD9DE8D5-83FA-C841-820F-B639EADEF35D}"/>
              </a:ext>
            </a:extLst>
          </p:cNvPr>
          <p:cNvSpPr>
            <a:spLocks noGrp="1"/>
          </p:cNvSpPr>
          <p:nvPr>
            <p:ph idx="1"/>
          </p:nvPr>
        </p:nvSpPr>
        <p:spPr/>
        <p:txBody>
          <a:bodyPr/>
          <a:lstStyle/>
          <a:p>
            <a:r>
              <a:rPr lang="en-US" dirty="0"/>
              <a:t>We want to switch to model prediction phase, but how to know whether the model is well-trained or not?</a:t>
            </a:r>
          </a:p>
          <a:p>
            <a:r>
              <a:rPr lang="en-US" dirty="0"/>
              <a:t>Usually, there is no test set for evaluation in real application</a:t>
            </a:r>
          </a:p>
          <a:p>
            <a:r>
              <a:rPr lang="en-US" dirty="0"/>
              <a:t>It is possible to split a part of labeled data as test set</a:t>
            </a:r>
          </a:p>
          <a:p>
            <a:r>
              <a:rPr lang="en-US" dirty="0"/>
              <a:t>Estimation becomes difficult due to the bias from original real world distribution</a:t>
            </a:r>
          </a:p>
          <a:p>
            <a:endParaRPr lang="en-US" dirty="0"/>
          </a:p>
        </p:txBody>
      </p:sp>
      <p:sp>
        <p:nvSpPr>
          <p:cNvPr id="4" name="Footer Placeholder 3">
            <a:extLst>
              <a:ext uri="{FF2B5EF4-FFF2-40B4-BE49-F238E27FC236}">
                <a16:creationId xmlns:a16="http://schemas.microsoft.com/office/drawing/2014/main" id="{9B77C92D-9AE5-6844-99C8-2425C73289FB}"/>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75DA85FE-62E9-E649-9DD9-4D6335E9C68C}"/>
              </a:ext>
            </a:extLst>
          </p:cNvPr>
          <p:cNvSpPr>
            <a:spLocks noGrp="1"/>
          </p:cNvSpPr>
          <p:nvPr>
            <p:ph type="sldNum" sz="quarter" idx="12"/>
          </p:nvPr>
        </p:nvSpPr>
        <p:spPr/>
        <p:txBody>
          <a:bodyPr/>
          <a:lstStyle/>
          <a:p>
            <a:fld id="{40E30518-5A54-9B45-9775-C8DE7A39EFE9}" type="slidenum">
              <a:rPr lang="en-US" smtClean="0"/>
              <a:t>16</a:t>
            </a:fld>
            <a:endParaRPr lang="en-US"/>
          </a:p>
        </p:txBody>
      </p:sp>
      <p:sp>
        <p:nvSpPr>
          <p:cNvPr id="10" name="TextBox 9">
            <a:extLst>
              <a:ext uri="{FF2B5EF4-FFF2-40B4-BE49-F238E27FC236}">
                <a16:creationId xmlns:a16="http://schemas.microsoft.com/office/drawing/2014/main" id="{8AAF95A0-8DBD-2441-8184-6CEF7A5CCA39}"/>
              </a:ext>
            </a:extLst>
          </p:cNvPr>
          <p:cNvSpPr txBox="1"/>
          <p:nvPr/>
        </p:nvSpPr>
        <p:spPr>
          <a:xfrm>
            <a:off x="4119381" y="5496798"/>
            <a:ext cx="3172728" cy="369332"/>
          </a:xfrm>
          <a:prstGeom prst="rect">
            <a:avLst/>
          </a:prstGeom>
          <a:noFill/>
        </p:spPr>
        <p:txBody>
          <a:bodyPr wrap="none" rtlCol="0">
            <a:spAutoFit/>
          </a:bodyPr>
          <a:lstStyle/>
          <a:p>
            <a:r>
              <a:rPr lang="en-US" dirty="0"/>
              <a:t>A split test set of labeled pool</a:t>
            </a:r>
          </a:p>
        </p:txBody>
      </p:sp>
      <p:sp>
        <p:nvSpPr>
          <p:cNvPr id="11" name="TextBox 10">
            <a:extLst>
              <a:ext uri="{FF2B5EF4-FFF2-40B4-BE49-F238E27FC236}">
                <a16:creationId xmlns:a16="http://schemas.microsoft.com/office/drawing/2014/main" id="{7CA3F19D-FC5E-184E-B2E0-E1CE698D5CA1}"/>
              </a:ext>
            </a:extLst>
          </p:cNvPr>
          <p:cNvSpPr txBox="1"/>
          <p:nvPr/>
        </p:nvSpPr>
        <p:spPr>
          <a:xfrm>
            <a:off x="8183859" y="5483979"/>
            <a:ext cx="2608406" cy="369332"/>
          </a:xfrm>
          <a:prstGeom prst="rect">
            <a:avLst/>
          </a:prstGeom>
          <a:noFill/>
        </p:spPr>
        <p:txBody>
          <a:bodyPr wrap="none" rtlCol="0">
            <a:spAutoFit/>
          </a:bodyPr>
          <a:lstStyle/>
          <a:p>
            <a:r>
              <a:rPr lang="en-US" dirty="0"/>
              <a:t>An independent test set</a:t>
            </a:r>
          </a:p>
        </p:txBody>
      </p:sp>
    </p:spTree>
    <p:extLst>
      <p:ext uri="{BB962C8B-B14F-4D97-AF65-F5344CB8AC3E}">
        <p14:creationId xmlns:p14="http://schemas.microsoft.com/office/powerpoint/2010/main" val="129883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4A5D-99E4-4941-82DE-A69DFFEADDCA}"/>
              </a:ext>
            </a:extLst>
          </p:cNvPr>
          <p:cNvSpPr>
            <a:spLocks noGrp="1"/>
          </p:cNvSpPr>
          <p:nvPr>
            <p:ph type="title"/>
          </p:nvPr>
        </p:nvSpPr>
        <p:spPr/>
        <p:txBody>
          <a:bodyPr/>
          <a:lstStyle/>
          <a:p>
            <a:r>
              <a:rPr lang="en-US" dirty="0"/>
              <a:t>Simulation for Research Purpose</a:t>
            </a:r>
          </a:p>
        </p:txBody>
      </p:sp>
      <p:sp>
        <p:nvSpPr>
          <p:cNvPr id="3" name="Content Placeholder 2">
            <a:extLst>
              <a:ext uri="{FF2B5EF4-FFF2-40B4-BE49-F238E27FC236}">
                <a16:creationId xmlns:a16="http://schemas.microsoft.com/office/drawing/2014/main" id="{50874010-4851-8740-A758-A389EA3BDA8F}"/>
              </a:ext>
            </a:extLst>
          </p:cNvPr>
          <p:cNvSpPr>
            <a:spLocks noGrp="1"/>
          </p:cNvSpPr>
          <p:nvPr>
            <p:ph idx="1"/>
          </p:nvPr>
        </p:nvSpPr>
        <p:spPr/>
        <p:txBody>
          <a:bodyPr/>
          <a:lstStyle/>
          <a:p>
            <a:r>
              <a:rPr lang="en-US" dirty="0"/>
              <a:t>Oracle Test Set: An independent test set to evaluate the real performance of obtained model</a:t>
            </a:r>
          </a:p>
          <a:p>
            <a:pPr lvl="1"/>
            <a:r>
              <a:rPr lang="en-US" dirty="0"/>
              <a:t>Without bias</a:t>
            </a:r>
          </a:p>
          <a:p>
            <a:pPr lvl="1"/>
            <a:r>
              <a:rPr lang="en-US" dirty="0"/>
              <a:t>Not available in real application</a:t>
            </a:r>
          </a:p>
          <a:p>
            <a:r>
              <a:rPr lang="en-US" dirty="0"/>
              <a:t>Current Test Set: A split part of labeled data, to give feedback</a:t>
            </a:r>
          </a:p>
          <a:p>
            <a:pPr lvl="1"/>
            <a:r>
              <a:rPr lang="en-US" dirty="0"/>
              <a:t>Biased towards target data</a:t>
            </a:r>
          </a:p>
          <a:p>
            <a:pPr lvl="1"/>
            <a:r>
              <a:rPr lang="en-US" dirty="0"/>
              <a:t>Available in real application</a:t>
            </a:r>
          </a:p>
        </p:txBody>
      </p:sp>
      <p:sp>
        <p:nvSpPr>
          <p:cNvPr id="4" name="Footer Placeholder 3">
            <a:extLst>
              <a:ext uri="{FF2B5EF4-FFF2-40B4-BE49-F238E27FC236}">
                <a16:creationId xmlns:a16="http://schemas.microsoft.com/office/drawing/2014/main" id="{A587671C-801A-C940-A789-B043CE71F852}"/>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E3E639F9-01EC-1E4C-9E8A-2DE53EE1764F}"/>
              </a:ext>
            </a:extLst>
          </p:cNvPr>
          <p:cNvSpPr>
            <a:spLocks noGrp="1"/>
          </p:cNvSpPr>
          <p:nvPr>
            <p:ph type="sldNum" sz="quarter" idx="12"/>
          </p:nvPr>
        </p:nvSpPr>
        <p:spPr/>
        <p:txBody>
          <a:bodyPr/>
          <a:lstStyle/>
          <a:p>
            <a:fld id="{40E30518-5A54-9B45-9775-C8DE7A39EFE9}" type="slidenum">
              <a:rPr lang="en-US" smtClean="0"/>
              <a:t>17</a:t>
            </a:fld>
            <a:endParaRPr lang="en-US"/>
          </a:p>
        </p:txBody>
      </p:sp>
    </p:spTree>
    <p:extLst>
      <p:ext uri="{BB962C8B-B14F-4D97-AF65-F5344CB8AC3E}">
        <p14:creationId xmlns:p14="http://schemas.microsoft.com/office/powerpoint/2010/main" val="421239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37" descr="A screenshot of a cell phone&#10;&#10;Description automatically generated">
            <a:extLst>
              <a:ext uri="{FF2B5EF4-FFF2-40B4-BE49-F238E27FC236}">
                <a16:creationId xmlns:a16="http://schemas.microsoft.com/office/drawing/2014/main" id="{A33E1544-20B9-9C42-AF2E-79657A234B48}"/>
              </a:ext>
            </a:extLst>
          </p:cNvPr>
          <p:cNvPicPr>
            <a:picLocks noGrp="1" noChangeAspect="1"/>
          </p:cNvPicPr>
          <p:nvPr>
            <p:ph idx="1"/>
          </p:nvPr>
        </p:nvPicPr>
        <p:blipFill>
          <a:blip r:embed="rId3"/>
          <a:stretch>
            <a:fillRect/>
          </a:stretch>
        </p:blipFill>
        <p:spPr>
          <a:xfrm>
            <a:off x="1502834" y="1554163"/>
            <a:ext cx="9186332" cy="5167312"/>
          </a:xfrm>
        </p:spPr>
      </p:pic>
      <p:sp>
        <p:nvSpPr>
          <p:cNvPr id="2" name="Title 1">
            <a:extLst>
              <a:ext uri="{FF2B5EF4-FFF2-40B4-BE49-F238E27FC236}">
                <a16:creationId xmlns:a16="http://schemas.microsoft.com/office/drawing/2014/main" id="{EC873FAE-AF71-8445-9924-34E366EB5BDF}"/>
              </a:ext>
            </a:extLst>
          </p:cNvPr>
          <p:cNvSpPr>
            <a:spLocks noGrp="1"/>
          </p:cNvSpPr>
          <p:nvPr>
            <p:ph type="title"/>
          </p:nvPr>
        </p:nvSpPr>
        <p:spPr/>
        <p:txBody>
          <a:bodyPr/>
          <a:lstStyle/>
          <a:p>
            <a:r>
              <a:rPr lang="en-US" dirty="0"/>
              <a:t>Simulation for Research Purpose</a:t>
            </a:r>
          </a:p>
        </p:txBody>
      </p:sp>
      <p:sp>
        <p:nvSpPr>
          <p:cNvPr id="3" name="Footer Placeholder 2">
            <a:extLst>
              <a:ext uri="{FF2B5EF4-FFF2-40B4-BE49-F238E27FC236}">
                <a16:creationId xmlns:a16="http://schemas.microsoft.com/office/drawing/2014/main" id="{BF947591-FFA0-B547-89A4-2A1DBF6E0456}"/>
              </a:ext>
            </a:extLst>
          </p:cNvPr>
          <p:cNvSpPr>
            <a:spLocks noGrp="1"/>
          </p:cNvSpPr>
          <p:nvPr>
            <p:ph type="ftr" sz="quarter" idx="11"/>
          </p:nvPr>
        </p:nvSpPr>
        <p:spPr/>
        <p:txBody>
          <a:bodyPr/>
          <a:lstStyle/>
          <a:p>
            <a:r>
              <a:rPr lang="en-US"/>
              <a:t>DEIM Forum 2019 A5-2</a:t>
            </a:r>
          </a:p>
        </p:txBody>
      </p:sp>
      <p:sp>
        <p:nvSpPr>
          <p:cNvPr id="4" name="Slide Number Placeholder 3">
            <a:extLst>
              <a:ext uri="{FF2B5EF4-FFF2-40B4-BE49-F238E27FC236}">
                <a16:creationId xmlns:a16="http://schemas.microsoft.com/office/drawing/2014/main" id="{DF9A77A3-23D7-DB49-AEB5-11FAFB49FD0A}"/>
              </a:ext>
            </a:extLst>
          </p:cNvPr>
          <p:cNvSpPr>
            <a:spLocks noGrp="1"/>
          </p:cNvSpPr>
          <p:nvPr>
            <p:ph type="sldNum" sz="quarter" idx="12"/>
          </p:nvPr>
        </p:nvSpPr>
        <p:spPr/>
        <p:txBody>
          <a:bodyPr/>
          <a:lstStyle/>
          <a:p>
            <a:fld id="{40E30518-5A54-9B45-9775-C8DE7A39EFE9}" type="slidenum">
              <a:rPr lang="en-US" smtClean="0"/>
              <a:t>18</a:t>
            </a:fld>
            <a:endParaRPr lang="en-US"/>
          </a:p>
        </p:txBody>
      </p:sp>
    </p:spTree>
    <p:extLst>
      <p:ext uri="{BB962C8B-B14F-4D97-AF65-F5344CB8AC3E}">
        <p14:creationId xmlns:p14="http://schemas.microsoft.com/office/powerpoint/2010/main" val="256837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3E6D-EA22-9C49-AE52-12D7D9F9760B}"/>
              </a:ext>
            </a:extLst>
          </p:cNvPr>
          <p:cNvSpPr>
            <a:spLocks noGrp="1"/>
          </p:cNvSpPr>
          <p:nvPr>
            <p:ph type="title"/>
          </p:nvPr>
        </p:nvSpPr>
        <p:spPr/>
        <p:txBody>
          <a:bodyPr/>
          <a:lstStyle/>
          <a:p>
            <a:r>
              <a:rPr lang="en-US" dirty="0"/>
              <a:t>Proposed Approach</a:t>
            </a:r>
          </a:p>
        </p:txBody>
      </p:sp>
      <p:sp>
        <p:nvSpPr>
          <p:cNvPr id="3" name="Text Placeholder 2">
            <a:extLst>
              <a:ext uri="{FF2B5EF4-FFF2-40B4-BE49-F238E27FC236}">
                <a16:creationId xmlns:a16="http://schemas.microsoft.com/office/drawing/2014/main" id="{AD8F610A-B0C5-734B-B2F7-B92A7A9FA59C}"/>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FC4B04D6-2BDD-E043-AB3A-0BF41F0FFFB0}"/>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2705136B-DDF9-5E48-97CA-E40567A2DA66}"/>
              </a:ext>
            </a:extLst>
          </p:cNvPr>
          <p:cNvSpPr>
            <a:spLocks noGrp="1"/>
          </p:cNvSpPr>
          <p:nvPr>
            <p:ph type="sldNum" sz="quarter" idx="12"/>
          </p:nvPr>
        </p:nvSpPr>
        <p:spPr/>
        <p:txBody>
          <a:bodyPr/>
          <a:lstStyle/>
          <a:p>
            <a:fld id="{40E30518-5A54-9B45-9775-C8DE7A39EFE9}" type="slidenum">
              <a:rPr lang="en-US" smtClean="0"/>
              <a:t>19</a:t>
            </a:fld>
            <a:endParaRPr lang="en-US"/>
          </a:p>
        </p:txBody>
      </p:sp>
    </p:spTree>
    <p:extLst>
      <p:ext uri="{BB962C8B-B14F-4D97-AF65-F5344CB8AC3E}">
        <p14:creationId xmlns:p14="http://schemas.microsoft.com/office/powerpoint/2010/main" val="133029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3E6D-EA22-9C49-AE52-12D7D9F9760B}"/>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AD8F610A-B0C5-734B-B2F7-B92A7A9FA59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62B8DA8-82C5-EA46-9F83-772C51408051}"/>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6148C34A-92B8-B048-BFF0-14AD25F879AE}"/>
              </a:ext>
            </a:extLst>
          </p:cNvPr>
          <p:cNvSpPr>
            <a:spLocks noGrp="1"/>
          </p:cNvSpPr>
          <p:nvPr>
            <p:ph type="sldNum" sz="quarter" idx="12"/>
          </p:nvPr>
        </p:nvSpPr>
        <p:spPr/>
        <p:txBody>
          <a:bodyPr/>
          <a:lstStyle/>
          <a:p>
            <a:fld id="{40E30518-5A54-9B45-9775-C8DE7A39EFE9}" type="slidenum">
              <a:rPr lang="en-US" smtClean="0"/>
              <a:t>2</a:t>
            </a:fld>
            <a:endParaRPr lang="en-US"/>
          </a:p>
        </p:txBody>
      </p:sp>
    </p:spTree>
    <p:extLst>
      <p:ext uri="{BB962C8B-B14F-4D97-AF65-F5344CB8AC3E}">
        <p14:creationId xmlns:p14="http://schemas.microsoft.com/office/powerpoint/2010/main" val="513944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FCF9-0C63-4543-8E03-7156776D5E42}"/>
              </a:ext>
            </a:extLst>
          </p:cNvPr>
          <p:cNvSpPr>
            <a:spLocks noGrp="1"/>
          </p:cNvSpPr>
          <p:nvPr>
            <p:ph type="title"/>
          </p:nvPr>
        </p:nvSpPr>
        <p:spPr/>
        <p:txBody>
          <a:bodyPr/>
          <a:lstStyle/>
          <a:p>
            <a:r>
              <a:rPr lang="en-US" dirty="0"/>
              <a:t>Random Starter Method (for Problem 1)</a:t>
            </a:r>
          </a:p>
        </p:txBody>
      </p:sp>
      <p:sp>
        <p:nvSpPr>
          <p:cNvPr id="3" name="Content Placeholder 2">
            <a:extLst>
              <a:ext uri="{FF2B5EF4-FFF2-40B4-BE49-F238E27FC236}">
                <a16:creationId xmlns:a16="http://schemas.microsoft.com/office/drawing/2014/main" id="{AB037327-1DA0-E24B-B22D-6BCAC9031C62}"/>
              </a:ext>
            </a:extLst>
          </p:cNvPr>
          <p:cNvSpPr>
            <a:spLocks noGrp="1"/>
          </p:cNvSpPr>
          <p:nvPr>
            <p:ph idx="1"/>
          </p:nvPr>
        </p:nvSpPr>
        <p:spPr/>
        <p:txBody>
          <a:bodyPr/>
          <a:lstStyle/>
          <a:p>
            <a:r>
              <a:rPr lang="en-US" dirty="0"/>
              <a:t>We give the human examination phase with a “warm” start of random sampling</a:t>
            </a:r>
          </a:p>
          <a:p>
            <a:pPr lvl="1"/>
            <a:r>
              <a:rPr lang="en-US" dirty="0"/>
              <a:t>10% random sampling at start, and then implement target extraction method</a:t>
            </a:r>
          </a:p>
          <a:p>
            <a:r>
              <a:rPr lang="en-US" dirty="0"/>
              <a:t>This is not an improving approach, but a compromised one to balance the trade-off between model performance and target extraction</a:t>
            </a:r>
          </a:p>
        </p:txBody>
      </p:sp>
      <p:sp>
        <p:nvSpPr>
          <p:cNvPr id="4" name="Footer Placeholder 3">
            <a:extLst>
              <a:ext uri="{FF2B5EF4-FFF2-40B4-BE49-F238E27FC236}">
                <a16:creationId xmlns:a16="http://schemas.microsoft.com/office/drawing/2014/main" id="{5C0F5416-30BF-5A4F-8E12-68691D8A9E3C}"/>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EE3F2412-46A3-2944-B42F-8C31848DCF8D}"/>
              </a:ext>
            </a:extLst>
          </p:cNvPr>
          <p:cNvSpPr>
            <a:spLocks noGrp="1"/>
          </p:cNvSpPr>
          <p:nvPr>
            <p:ph type="sldNum" sz="quarter" idx="12"/>
          </p:nvPr>
        </p:nvSpPr>
        <p:spPr/>
        <p:txBody>
          <a:bodyPr/>
          <a:lstStyle/>
          <a:p>
            <a:fld id="{40E30518-5A54-9B45-9775-C8DE7A39EFE9}" type="slidenum">
              <a:rPr lang="en-US" smtClean="0"/>
              <a:t>20</a:t>
            </a:fld>
            <a:endParaRPr lang="en-US"/>
          </a:p>
        </p:txBody>
      </p:sp>
    </p:spTree>
    <p:extLst>
      <p:ext uri="{BB962C8B-B14F-4D97-AF65-F5344CB8AC3E}">
        <p14:creationId xmlns:p14="http://schemas.microsoft.com/office/powerpoint/2010/main" val="3454304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Content Placeholder 37" descr="A screenshot of a cell phone&#10;&#10;Description automatically generated">
            <a:extLst>
              <a:ext uri="{FF2B5EF4-FFF2-40B4-BE49-F238E27FC236}">
                <a16:creationId xmlns:a16="http://schemas.microsoft.com/office/drawing/2014/main" id="{3F00CCDE-208E-1C41-8928-D37A61BEF9E9}"/>
              </a:ext>
            </a:extLst>
          </p:cNvPr>
          <p:cNvPicPr>
            <a:picLocks noGrp="1" noChangeAspect="1"/>
          </p:cNvPicPr>
          <p:nvPr>
            <p:ph idx="1"/>
          </p:nvPr>
        </p:nvPicPr>
        <p:blipFill>
          <a:blip r:embed="rId3"/>
          <a:stretch>
            <a:fillRect/>
          </a:stretch>
        </p:blipFill>
        <p:spPr>
          <a:xfrm>
            <a:off x="1502834" y="1554163"/>
            <a:ext cx="9186332" cy="5167312"/>
          </a:xfrm>
        </p:spPr>
      </p:pic>
      <p:sp>
        <p:nvSpPr>
          <p:cNvPr id="2" name="Title 1">
            <a:extLst>
              <a:ext uri="{FF2B5EF4-FFF2-40B4-BE49-F238E27FC236}">
                <a16:creationId xmlns:a16="http://schemas.microsoft.com/office/drawing/2014/main" id="{F4E9F350-CB2F-DF41-A8E5-19E59929D93A}"/>
              </a:ext>
            </a:extLst>
          </p:cNvPr>
          <p:cNvSpPr>
            <a:spLocks noGrp="1"/>
          </p:cNvSpPr>
          <p:nvPr>
            <p:ph type="title"/>
          </p:nvPr>
        </p:nvSpPr>
        <p:spPr/>
        <p:txBody>
          <a:bodyPr/>
          <a:lstStyle/>
          <a:p>
            <a:r>
              <a:rPr lang="en-US" dirty="0"/>
              <a:t>Random Starter Method</a:t>
            </a:r>
          </a:p>
        </p:txBody>
      </p:sp>
      <p:sp>
        <p:nvSpPr>
          <p:cNvPr id="3" name="Footer Placeholder 2">
            <a:extLst>
              <a:ext uri="{FF2B5EF4-FFF2-40B4-BE49-F238E27FC236}">
                <a16:creationId xmlns:a16="http://schemas.microsoft.com/office/drawing/2014/main" id="{6622C062-37D1-F94E-B74F-7DD756E3D510}"/>
              </a:ext>
            </a:extLst>
          </p:cNvPr>
          <p:cNvSpPr>
            <a:spLocks noGrp="1"/>
          </p:cNvSpPr>
          <p:nvPr>
            <p:ph type="ftr" sz="quarter" idx="11"/>
          </p:nvPr>
        </p:nvSpPr>
        <p:spPr/>
        <p:txBody>
          <a:bodyPr/>
          <a:lstStyle/>
          <a:p>
            <a:r>
              <a:rPr lang="en-US"/>
              <a:t>DEIM Forum 2019 A5-2</a:t>
            </a:r>
          </a:p>
        </p:txBody>
      </p:sp>
      <p:sp>
        <p:nvSpPr>
          <p:cNvPr id="4" name="Slide Number Placeholder 3">
            <a:extLst>
              <a:ext uri="{FF2B5EF4-FFF2-40B4-BE49-F238E27FC236}">
                <a16:creationId xmlns:a16="http://schemas.microsoft.com/office/drawing/2014/main" id="{DE0CC381-1120-CE48-965A-ACB58309952B}"/>
              </a:ext>
            </a:extLst>
          </p:cNvPr>
          <p:cNvSpPr>
            <a:spLocks noGrp="1"/>
          </p:cNvSpPr>
          <p:nvPr>
            <p:ph type="sldNum" sz="quarter" idx="12"/>
          </p:nvPr>
        </p:nvSpPr>
        <p:spPr/>
        <p:txBody>
          <a:bodyPr/>
          <a:lstStyle/>
          <a:p>
            <a:fld id="{40E30518-5A54-9B45-9775-C8DE7A39EFE9}" type="slidenum">
              <a:rPr lang="en-US" smtClean="0"/>
              <a:t>21</a:t>
            </a:fld>
            <a:endParaRPr lang="en-US"/>
          </a:p>
        </p:txBody>
      </p:sp>
    </p:spTree>
    <p:extLst>
      <p:ext uri="{BB962C8B-B14F-4D97-AF65-F5344CB8AC3E}">
        <p14:creationId xmlns:p14="http://schemas.microsoft.com/office/powerpoint/2010/main" val="393285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5FE4-CA1C-7A4C-81FC-45D03D5CB901}"/>
              </a:ext>
            </a:extLst>
          </p:cNvPr>
          <p:cNvSpPr>
            <a:spLocks noGrp="1"/>
          </p:cNvSpPr>
          <p:nvPr>
            <p:ph type="title"/>
          </p:nvPr>
        </p:nvSpPr>
        <p:spPr/>
        <p:txBody>
          <a:bodyPr/>
          <a:lstStyle/>
          <a:p>
            <a:r>
              <a:rPr lang="en-US" dirty="0"/>
              <a:t>When to Switch? (for Problem 2)</a:t>
            </a:r>
          </a:p>
        </p:txBody>
      </p:sp>
      <p:sp>
        <p:nvSpPr>
          <p:cNvPr id="3" name="Content Placeholder 2">
            <a:extLst>
              <a:ext uri="{FF2B5EF4-FFF2-40B4-BE49-F238E27FC236}">
                <a16:creationId xmlns:a16="http://schemas.microsoft.com/office/drawing/2014/main" id="{82A1457A-42FB-544F-A9D0-8A2F16562D91}"/>
              </a:ext>
            </a:extLst>
          </p:cNvPr>
          <p:cNvSpPr>
            <a:spLocks noGrp="1"/>
          </p:cNvSpPr>
          <p:nvPr>
            <p:ph idx="1"/>
          </p:nvPr>
        </p:nvSpPr>
        <p:spPr/>
        <p:txBody>
          <a:bodyPr/>
          <a:lstStyle/>
          <a:p>
            <a:r>
              <a:rPr lang="en-US" dirty="0"/>
              <a:t>We observe metric curves on current test set</a:t>
            </a:r>
          </a:p>
          <a:p>
            <a:r>
              <a:rPr lang="en-US" dirty="0"/>
              <a:t>Use experimental phenomena to estimate whether the model is well-trained or not</a:t>
            </a:r>
          </a:p>
          <a:p>
            <a:r>
              <a:rPr lang="en-US" dirty="0"/>
              <a:t>Details will be explained in experiments part</a:t>
            </a:r>
          </a:p>
        </p:txBody>
      </p:sp>
      <p:sp>
        <p:nvSpPr>
          <p:cNvPr id="4" name="Footer Placeholder 3">
            <a:extLst>
              <a:ext uri="{FF2B5EF4-FFF2-40B4-BE49-F238E27FC236}">
                <a16:creationId xmlns:a16="http://schemas.microsoft.com/office/drawing/2014/main" id="{29A0B092-5CE9-E443-99E4-1D137B624F71}"/>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D1E5CB1A-3173-EA41-A6D6-467A60F0F882}"/>
              </a:ext>
            </a:extLst>
          </p:cNvPr>
          <p:cNvSpPr>
            <a:spLocks noGrp="1"/>
          </p:cNvSpPr>
          <p:nvPr>
            <p:ph type="sldNum" sz="quarter" idx="12"/>
          </p:nvPr>
        </p:nvSpPr>
        <p:spPr/>
        <p:txBody>
          <a:bodyPr/>
          <a:lstStyle/>
          <a:p>
            <a:fld id="{40E30518-5A54-9B45-9775-C8DE7A39EFE9}" type="slidenum">
              <a:rPr lang="en-US" smtClean="0"/>
              <a:t>22</a:t>
            </a:fld>
            <a:endParaRPr lang="en-US"/>
          </a:p>
        </p:txBody>
      </p:sp>
    </p:spTree>
    <p:extLst>
      <p:ext uri="{BB962C8B-B14F-4D97-AF65-F5344CB8AC3E}">
        <p14:creationId xmlns:p14="http://schemas.microsoft.com/office/powerpoint/2010/main" val="165091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3E6D-EA22-9C49-AE52-12D7D9F9760B}"/>
              </a:ext>
            </a:extLst>
          </p:cNvPr>
          <p:cNvSpPr>
            <a:spLocks noGrp="1"/>
          </p:cNvSpPr>
          <p:nvPr>
            <p:ph type="title"/>
          </p:nvPr>
        </p:nvSpPr>
        <p:spPr/>
        <p:txBody>
          <a:bodyPr/>
          <a:lstStyle/>
          <a:p>
            <a:r>
              <a:rPr lang="en-US" dirty="0"/>
              <a:t>Experiments</a:t>
            </a:r>
          </a:p>
        </p:txBody>
      </p:sp>
      <p:sp>
        <p:nvSpPr>
          <p:cNvPr id="3" name="Text Placeholder 2">
            <a:extLst>
              <a:ext uri="{FF2B5EF4-FFF2-40B4-BE49-F238E27FC236}">
                <a16:creationId xmlns:a16="http://schemas.microsoft.com/office/drawing/2014/main" id="{AD8F610A-B0C5-734B-B2F7-B92A7A9FA59C}"/>
              </a:ext>
            </a:extLst>
          </p:cNvPr>
          <p:cNvSpPr>
            <a:spLocks noGrp="1"/>
          </p:cNvSpPr>
          <p:nvPr>
            <p:ph type="body" idx="1"/>
          </p:nvPr>
        </p:nvSpPr>
        <p:spPr/>
        <p:txBody>
          <a:bodyPr/>
          <a:lstStyle/>
          <a:p>
            <a:endParaRPr lang="en-US" dirty="0"/>
          </a:p>
        </p:txBody>
      </p:sp>
      <p:sp>
        <p:nvSpPr>
          <p:cNvPr id="4" name="TextBox 3">
            <a:extLst>
              <a:ext uri="{FF2B5EF4-FFF2-40B4-BE49-F238E27FC236}">
                <a16:creationId xmlns:a16="http://schemas.microsoft.com/office/drawing/2014/main" id="{61190809-099D-F846-90FA-0D23CEB65079}"/>
              </a:ext>
            </a:extLst>
          </p:cNvPr>
          <p:cNvSpPr txBox="1"/>
          <p:nvPr/>
        </p:nvSpPr>
        <p:spPr>
          <a:xfrm>
            <a:off x="4641669" y="3979817"/>
            <a:ext cx="184731" cy="369332"/>
          </a:xfrm>
          <a:prstGeom prst="rect">
            <a:avLst/>
          </a:prstGeom>
          <a:noFill/>
        </p:spPr>
        <p:txBody>
          <a:bodyPr wrap="none" rtlCol="0">
            <a:spAutoFit/>
          </a:bodyPr>
          <a:lstStyle/>
          <a:p>
            <a:endParaRPr lang="en-US" dirty="0"/>
          </a:p>
        </p:txBody>
      </p:sp>
      <p:sp>
        <p:nvSpPr>
          <p:cNvPr id="5" name="Footer Placeholder 4">
            <a:extLst>
              <a:ext uri="{FF2B5EF4-FFF2-40B4-BE49-F238E27FC236}">
                <a16:creationId xmlns:a16="http://schemas.microsoft.com/office/drawing/2014/main" id="{AE3A84DE-62EA-984A-B4FE-82E3D782EF9B}"/>
              </a:ext>
            </a:extLst>
          </p:cNvPr>
          <p:cNvSpPr>
            <a:spLocks noGrp="1"/>
          </p:cNvSpPr>
          <p:nvPr>
            <p:ph type="ftr" sz="quarter" idx="11"/>
          </p:nvPr>
        </p:nvSpPr>
        <p:spPr/>
        <p:txBody>
          <a:bodyPr/>
          <a:lstStyle/>
          <a:p>
            <a:r>
              <a:rPr lang="en-US"/>
              <a:t>DEIM Forum 2019 A5-2</a:t>
            </a:r>
          </a:p>
        </p:txBody>
      </p:sp>
      <p:sp>
        <p:nvSpPr>
          <p:cNvPr id="6" name="Slide Number Placeholder 5">
            <a:extLst>
              <a:ext uri="{FF2B5EF4-FFF2-40B4-BE49-F238E27FC236}">
                <a16:creationId xmlns:a16="http://schemas.microsoft.com/office/drawing/2014/main" id="{3BCFBF53-AB5B-F046-95E8-77927F625D96}"/>
              </a:ext>
            </a:extLst>
          </p:cNvPr>
          <p:cNvSpPr>
            <a:spLocks noGrp="1"/>
          </p:cNvSpPr>
          <p:nvPr>
            <p:ph type="sldNum" sz="quarter" idx="12"/>
          </p:nvPr>
        </p:nvSpPr>
        <p:spPr/>
        <p:txBody>
          <a:bodyPr/>
          <a:lstStyle/>
          <a:p>
            <a:fld id="{40E30518-5A54-9B45-9775-C8DE7A39EFE9}" type="slidenum">
              <a:rPr lang="en-US" smtClean="0"/>
              <a:t>23</a:t>
            </a:fld>
            <a:endParaRPr lang="en-US"/>
          </a:p>
        </p:txBody>
      </p:sp>
    </p:spTree>
    <p:extLst>
      <p:ext uri="{BB962C8B-B14F-4D97-AF65-F5344CB8AC3E}">
        <p14:creationId xmlns:p14="http://schemas.microsoft.com/office/powerpoint/2010/main" val="4080348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ACC6-CE18-C34F-90E2-F0FE2657CF91}"/>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BD8A7AF2-E3F5-FB49-A111-A5B31FEC4D8D}"/>
              </a:ext>
            </a:extLst>
          </p:cNvPr>
          <p:cNvSpPr>
            <a:spLocks noGrp="1"/>
          </p:cNvSpPr>
          <p:nvPr>
            <p:ph idx="1"/>
          </p:nvPr>
        </p:nvSpPr>
        <p:spPr>
          <a:xfrm>
            <a:off x="838200" y="1690688"/>
            <a:ext cx="10515600" cy="4923518"/>
          </a:xfrm>
        </p:spPr>
        <p:txBody>
          <a:bodyPr>
            <a:normAutofit/>
          </a:bodyPr>
          <a:lstStyle/>
          <a:p>
            <a:r>
              <a:rPr lang="en-US" dirty="0"/>
              <a:t>Document classification tasks</a:t>
            </a:r>
          </a:p>
          <a:p>
            <a:r>
              <a:rPr lang="en-US" dirty="0"/>
              <a:t>Dataset 1: </a:t>
            </a:r>
          </a:p>
          <a:p>
            <a:pPr lvl="1"/>
            <a:r>
              <a:rPr lang="en-US" dirty="0"/>
              <a:t>SMS messages</a:t>
            </a:r>
          </a:p>
          <a:p>
            <a:pPr lvl="1"/>
            <a:r>
              <a:rPr lang="en-US" dirty="0"/>
              <a:t>SPAM/HAM classification</a:t>
            </a:r>
          </a:p>
          <a:p>
            <a:pPr lvl="1"/>
            <a:r>
              <a:rPr lang="en-US" dirty="0"/>
              <a:t>1500 total</a:t>
            </a:r>
          </a:p>
          <a:p>
            <a:pPr lvl="1"/>
            <a:r>
              <a:rPr lang="en-US" dirty="0"/>
              <a:t>50% SPAM messages (target)</a:t>
            </a:r>
          </a:p>
          <a:p>
            <a:r>
              <a:rPr lang="en-US" dirty="0"/>
              <a:t>Dataset 2: </a:t>
            </a:r>
          </a:p>
          <a:p>
            <a:pPr lvl="1"/>
            <a:r>
              <a:rPr lang="en-US" dirty="0"/>
              <a:t>Movie Reviews</a:t>
            </a:r>
          </a:p>
          <a:p>
            <a:pPr lvl="1"/>
            <a:r>
              <a:rPr lang="en-US" dirty="0"/>
              <a:t>Positive (Rating 1~5) / Negative (Rating 6~10) classification</a:t>
            </a:r>
          </a:p>
          <a:p>
            <a:pPr lvl="1"/>
            <a:r>
              <a:rPr lang="en-US" dirty="0"/>
              <a:t>4000 total</a:t>
            </a:r>
          </a:p>
          <a:p>
            <a:pPr lvl="1"/>
            <a:r>
              <a:rPr lang="en-US" dirty="0"/>
              <a:t>20% positive reviews (target)</a:t>
            </a:r>
          </a:p>
        </p:txBody>
      </p:sp>
      <p:sp>
        <p:nvSpPr>
          <p:cNvPr id="4" name="Footer Placeholder 3">
            <a:extLst>
              <a:ext uri="{FF2B5EF4-FFF2-40B4-BE49-F238E27FC236}">
                <a16:creationId xmlns:a16="http://schemas.microsoft.com/office/drawing/2014/main" id="{2BE4DE3D-5A54-834D-93E7-AA9BD3AB0544}"/>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50BEA48F-032D-D44E-A6B9-28D80190C76A}"/>
              </a:ext>
            </a:extLst>
          </p:cNvPr>
          <p:cNvSpPr>
            <a:spLocks noGrp="1"/>
          </p:cNvSpPr>
          <p:nvPr>
            <p:ph type="sldNum" sz="quarter" idx="12"/>
          </p:nvPr>
        </p:nvSpPr>
        <p:spPr/>
        <p:txBody>
          <a:bodyPr/>
          <a:lstStyle/>
          <a:p>
            <a:fld id="{40E30518-5A54-9B45-9775-C8DE7A39EFE9}" type="slidenum">
              <a:rPr lang="en-US" smtClean="0"/>
              <a:t>24</a:t>
            </a:fld>
            <a:endParaRPr lang="en-US"/>
          </a:p>
        </p:txBody>
      </p:sp>
    </p:spTree>
    <p:extLst>
      <p:ext uri="{BB962C8B-B14F-4D97-AF65-F5344CB8AC3E}">
        <p14:creationId xmlns:p14="http://schemas.microsoft.com/office/powerpoint/2010/main" val="333392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1AC0-B31A-7E42-96EC-C26FE4C4C3CE}"/>
              </a:ext>
            </a:extLst>
          </p:cNvPr>
          <p:cNvSpPr>
            <a:spLocks noGrp="1"/>
          </p:cNvSpPr>
          <p:nvPr>
            <p:ph type="title"/>
          </p:nvPr>
        </p:nvSpPr>
        <p:spPr/>
        <p:txBody>
          <a:bodyPr/>
          <a:lstStyle/>
          <a:p>
            <a:r>
              <a:rPr lang="en-US" dirty="0"/>
              <a:t>Machine Learning Model Selection</a:t>
            </a:r>
          </a:p>
        </p:txBody>
      </p:sp>
      <p:sp>
        <p:nvSpPr>
          <p:cNvPr id="3" name="Content Placeholder 2">
            <a:extLst>
              <a:ext uri="{FF2B5EF4-FFF2-40B4-BE49-F238E27FC236}">
                <a16:creationId xmlns:a16="http://schemas.microsoft.com/office/drawing/2014/main" id="{91BDFA6E-151C-014C-A98D-1EA48B36D348}"/>
              </a:ext>
            </a:extLst>
          </p:cNvPr>
          <p:cNvSpPr>
            <a:spLocks noGrp="1"/>
          </p:cNvSpPr>
          <p:nvPr>
            <p:ph idx="1"/>
          </p:nvPr>
        </p:nvSpPr>
        <p:spPr/>
        <p:txBody>
          <a:bodyPr/>
          <a:lstStyle/>
          <a:p>
            <a:r>
              <a:rPr lang="en-US" dirty="0"/>
              <a:t>Support Vector Machine</a:t>
            </a:r>
          </a:p>
          <a:p>
            <a:pPr lvl="1"/>
            <a:r>
              <a:rPr lang="en-US" dirty="0"/>
              <a:t>Sufficient performance, efficient to train, robust to hyper-parameters</a:t>
            </a:r>
          </a:p>
          <a:p>
            <a:r>
              <a:rPr lang="en-US" dirty="0"/>
              <a:t>Long Short Term Memory</a:t>
            </a:r>
          </a:p>
          <a:p>
            <a:r>
              <a:rPr lang="en-US" dirty="0"/>
              <a:t>Random Forest</a:t>
            </a:r>
          </a:p>
        </p:txBody>
      </p:sp>
      <p:pic>
        <p:nvPicPr>
          <p:cNvPr id="5" name="Graphic 4" descr="Checkmark">
            <a:extLst>
              <a:ext uri="{FF2B5EF4-FFF2-40B4-BE49-F238E27FC236}">
                <a16:creationId xmlns:a16="http://schemas.microsoft.com/office/drawing/2014/main" id="{38916FC4-F0CC-B040-BEC8-2AA5064FF5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6619" y="1690688"/>
            <a:ext cx="542108" cy="542108"/>
          </a:xfrm>
          <a:prstGeom prst="rect">
            <a:avLst/>
          </a:prstGeom>
        </p:spPr>
      </p:pic>
      <p:sp>
        <p:nvSpPr>
          <p:cNvPr id="4" name="Footer Placeholder 3">
            <a:extLst>
              <a:ext uri="{FF2B5EF4-FFF2-40B4-BE49-F238E27FC236}">
                <a16:creationId xmlns:a16="http://schemas.microsoft.com/office/drawing/2014/main" id="{7C17DA10-210F-4540-B165-805733DACF35}"/>
              </a:ext>
            </a:extLst>
          </p:cNvPr>
          <p:cNvSpPr>
            <a:spLocks noGrp="1"/>
          </p:cNvSpPr>
          <p:nvPr>
            <p:ph type="ftr" sz="quarter" idx="11"/>
          </p:nvPr>
        </p:nvSpPr>
        <p:spPr/>
        <p:txBody>
          <a:bodyPr/>
          <a:lstStyle/>
          <a:p>
            <a:r>
              <a:rPr lang="en-US"/>
              <a:t>DEIM Forum 2019 A5-2</a:t>
            </a:r>
          </a:p>
        </p:txBody>
      </p:sp>
      <p:sp>
        <p:nvSpPr>
          <p:cNvPr id="6" name="Slide Number Placeholder 5">
            <a:extLst>
              <a:ext uri="{FF2B5EF4-FFF2-40B4-BE49-F238E27FC236}">
                <a16:creationId xmlns:a16="http://schemas.microsoft.com/office/drawing/2014/main" id="{E930A4A6-A2D0-E34E-BEE0-EC6CC2374562}"/>
              </a:ext>
            </a:extLst>
          </p:cNvPr>
          <p:cNvSpPr>
            <a:spLocks noGrp="1"/>
          </p:cNvSpPr>
          <p:nvPr>
            <p:ph type="sldNum" sz="quarter" idx="12"/>
          </p:nvPr>
        </p:nvSpPr>
        <p:spPr/>
        <p:txBody>
          <a:bodyPr/>
          <a:lstStyle/>
          <a:p>
            <a:fld id="{40E30518-5A54-9B45-9775-C8DE7A39EFE9}" type="slidenum">
              <a:rPr lang="en-US" smtClean="0"/>
              <a:t>25</a:t>
            </a:fld>
            <a:endParaRPr lang="en-US"/>
          </a:p>
        </p:txBody>
      </p:sp>
    </p:spTree>
    <p:extLst>
      <p:ext uri="{BB962C8B-B14F-4D97-AF65-F5344CB8AC3E}">
        <p14:creationId xmlns:p14="http://schemas.microsoft.com/office/powerpoint/2010/main" val="310926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3E6D-EA22-9C49-AE52-12D7D9F9760B}"/>
              </a:ext>
            </a:extLst>
          </p:cNvPr>
          <p:cNvSpPr>
            <a:spLocks noGrp="1"/>
          </p:cNvSpPr>
          <p:nvPr>
            <p:ph type="title"/>
          </p:nvPr>
        </p:nvSpPr>
        <p:spPr/>
        <p:txBody>
          <a:bodyPr/>
          <a:lstStyle/>
          <a:p>
            <a:r>
              <a:rPr lang="en-US" dirty="0"/>
              <a:t>Experiments</a:t>
            </a:r>
          </a:p>
        </p:txBody>
      </p:sp>
      <p:sp>
        <p:nvSpPr>
          <p:cNvPr id="3" name="Text Placeholder 2">
            <a:extLst>
              <a:ext uri="{FF2B5EF4-FFF2-40B4-BE49-F238E27FC236}">
                <a16:creationId xmlns:a16="http://schemas.microsoft.com/office/drawing/2014/main" id="{AD8F610A-B0C5-734B-B2F7-B92A7A9FA59C}"/>
              </a:ext>
            </a:extLst>
          </p:cNvPr>
          <p:cNvSpPr>
            <a:spLocks noGrp="1"/>
          </p:cNvSpPr>
          <p:nvPr>
            <p:ph type="body" idx="1"/>
          </p:nvPr>
        </p:nvSpPr>
        <p:spPr/>
        <p:txBody>
          <a:bodyPr/>
          <a:lstStyle/>
          <a:p>
            <a:r>
              <a:rPr lang="en-US" dirty="0"/>
              <a:t>Results on Dataset 1 (SMS Messages, Balanced Data)</a:t>
            </a:r>
          </a:p>
        </p:txBody>
      </p:sp>
      <p:sp>
        <p:nvSpPr>
          <p:cNvPr id="4" name="TextBox 3">
            <a:extLst>
              <a:ext uri="{FF2B5EF4-FFF2-40B4-BE49-F238E27FC236}">
                <a16:creationId xmlns:a16="http://schemas.microsoft.com/office/drawing/2014/main" id="{61190809-099D-F846-90FA-0D23CEB65079}"/>
              </a:ext>
            </a:extLst>
          </p:cNvPr>
          <p:cNvSpPr txBox="1"/>
          <p:nvPr/>
        </p:nvSpPr>
        <p:spPr>
          <a:xfrm>
            <a:off x="4641669" y="3979817"/>
            <a:ext cx="184731" cy="369332"/>
          </a:xfrm>
          <a:prstGeom prst="rect">
            <a:avLst/>
          </a:prstGeom>
          <a:noFill/>
        </p:spPr>
        <p:txBody>
          <a:bodyPr wrap="none" rtlCol="0">
            <a:spAutoFit/>
          </a:bodyPr>
          <a:lstStyle/>
          <a:p>
            <a:endParaRPr lang="en-US" dirty="0"/>
          </a:p>
        </p:txBody>
      </p:sp>
      <p:sp>
        <p:nvSpPr>
          <p:cNvPr id="5" name="Footer Placeholder 4">
            <a:extLst>
              <a:ext uri="{FF2B5EF4-FFF2-40B4-BE49-F238E27FC236}">
                <a16:creationId xmlns:a16="http://schemas.microsoft.com/office/drawing/2014/main" id="{367D859E-4D83-AD4B-8671-384E327863D3}"/>
              </a:ext>
            </a:extLst>
          </p:cNvPr>
          <p:cNvSpPr>
            <a:spLocks noGrp="1"/>
          </p:cNvSpPr>
          <p:nvPr>
            <p:ph type="ftr" sz="quarter" idx="11"/>
          </p:nvPr>
        </p:nvSpPr>
        <p:spPr/>
        <p:txBody>
          <a:bodyPr/>
          <a:lstStyle/>
          <a:p>
            <a:r>
              <a:rPr lang="en-US"/>
              <a:t>DEIM Forum 2019 A5-2</a:t>
            </a:r>
          </a:p>
        </p:txBody>
      </p:sp>
      <p:sp>
        <p:nvSpPr>
          <p:cNvPr id="6" name="Slide Number Placeholder 5">
            <a:extLst>
              <a:ext uri="{FF2B5EF4-FFF2-40B4-BE49-F238E27FC236}">
                <a16:creationId xmlns:a16="http://schemas.microsoft.com/office/drawing/2014/main" id="{95DD712D-DDD6-5E42-94C2-C1EF34486ED4}"/>
              </a:ext>
            </a:extLst>
          </p:cNvPr>
          <p:cNvSpPr>
            <a:spLocks noGrp="1"/>
          </p:cNvSpPr>
          <p:nvPr>
            <p:ph type="sldNum" sz="quarter" idx="12"/>
          </p:nvPr>
        </p:nvSpPr>
        <p:spPr/>
        <p:txBody>
          <a:bodyPr/>
          <a:lstStyle/>
          <a:p>
            <a:fld id="{40E30518-5A54-9B45-9775-C8DE7A39EFE9}" type="slidenum">
              <a:rPr lang="en-US" smtClean="0"/>
              <a:t>26</a:t>
            </a:fld>
            <a:endParaRPr lang="en-US"/>
          </a:p>
        </p:txBody>
      </p:sp>
    </p:spTree>
    <p:extLst>
      <p:ext uri="{BB962C8B-B14F-4D97-AF65-F5344CB8AC3E}">
        <p14:creationId xmlns:p14="http://schemas.microsoft.com/office/powerpoint/2010/main" val="4146407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3425-B3E2-BA47-BCF6-CD742FE1EC51}"/>
              </a:ext>
            </a:extLst>
          </p:cNvPr>
          <p:cNvSpPr>
            <a:spLocks noGrp="1"/>
          </p:cNvSpPr>
          <p:nvPr>
            <p:ph type="title"/>
          </p:nvPr>
        </p:nvSpPr>
        <p:spPr>
          <a:xfrm>
            <a:off x="838200" y="365125"/>
            <a:ext cx="10942320" cy="1325563"/>
          </a:xfrm>
        </p:spPr>
        <p:txBody>
          <a:bodyPr/>
          <a:lstStyle/>
          <a:p>
            <a:r>
              <a:rPr lang="en-US" dirty="0"/>
              <a:t>Target-Performance Trade-off (Problem 1)</a:t>
            </a:r>
          </a:p>
        </p:txBody>
      </p:sp>
      <p:sp>
        <p:nvSpPr>
          <p:cNvPr id="10" name="TextBox 9">
            <a:extLst>
              <a:ext uri="{FF2B5EF4-FFF2-40B4-BE49-F238E27FC236}">
                <a16:creationId xmlns:a16="http://schemas.microsoft.com/office/drawing/2014/main" id="{19E2A6C2-ED4B-5649-9764-21012A3D13D2}"/>
              </a:ext>
            </a:extLst>
          </p:cNvPr>
          <p:cNvSpPr txBox="1"/>
          <p:nvPr/>
        </p:nvSpPr>
        <p:spPr>
          <a:xfrm>
            <a:off x="842141" y="1690688"/>
            <a:ext cx="10648818"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Although random starter method cannot find target data as fast as pure target extraction method, it provides a sufficient R-precision</a:t>
            </a:r>
          </a:p>
        </p:txBody>
      </p:sp>
      <p:pic>
        <p:nvPicPr>
          <p:cNvPr id="22" name="Content Placeholder 21">
            <a:extLst>
              <a:ext uri="{FF2B5EF4-FFF2-40B4-BE49-F238E27FC236}">
                <a16:creationId xmlns:a16="http://schemas.microsoft.com/office/drawing/2014/main" id="{5C5EA658-D96B-F44D-92D6-9266D07697E7}"/>
              </a:ext>
            </a:extLst>
          </p:cNvPr>
          <p:cNvPicPr>
            <a:picLocks noGrp="1" noChangeAspect="1"/>
          </p:cNvPicPr>
          <p:nvPr>
            <p:ph idx="1"/>
          </p:nvPr>
        </p:nvPicPr>
        <p:blipFill>
          <a:blip r:embed="rId3"/>
          <a:stretch>
            <a:fillRect/>
          </a:stretch>
        </p:blipFill>
        <p:spPr>
          <a:xfrm>
            <a:off x="1196473" y="2521684"/>
            <a:ext cx="5112887" cy="3834665"/>
          </a:xfrm>
        </p:spPr>
      </p:pic>
      <p:pic>
        <p:nvPicPr>
          <p:cNvPr id="24" name="Picture 23">
            <a:extLst>
              <a:ext uri="{FF2B5EF4-FFF2-40B4-BE49-F238E27FC236}">
                <a16:creationId xmlns:a16="http://schemas.microsoft.com/office/drawing/2014/main" id="{40018A59-5CD6-5646-A6AA-A68F829A689D}"/>
              </a:ext>
            </a:extLst>
          </p:cNvPr>
          <p:cNvPicPr>
            <a:picLocks noChangeAspect="1"/>
          </p:cNvPicPr>
          <p:nvPr/>
        </p:nvPicPr>
        <p:blipFill>
          <a:blip r:embed="rId4"/>
          <a:stretch>
            <a:fillRect/>
          </a:stretch>
        </p:blipFill>
        <p:spPr>
          <a:xfrm>
            <a:off x="6166549" y="2521684"/>
            <a:ext cx="5112887" cy="3834665"/>
          </a:xfrm>
          <a:prstGeom prst="rect">
            <a:avLst/>
          </a:prstGeom>
        </p:spPr>
      </p:pic>
      <p:sp>
        <p:nvSpPr>
          <p:cNvPr id="3" name="Footer Placeholder 2">
            <a:extLst>
              <a:ext uri="{FF2B5EF4-FFF2-40B4-BE49-F238E27FC236}">
                <a16:creationId xmlns:a16="http://schemas.microsoft.com/office/drawing/2014/main" id="{8E83B41F-8455-7147-B1C7-454D233040CD}"/>
              </a:ext>
            </a:extLst>
          </p:cNvPr>
          <p:cNvSpPr>
            <a:spLocks noGrp="1"/>
          </p:cNvSpPr>
          <p:nvPr>
            <p:ph type="ftr" sz="quarter" idx="11"/>
          </p:nvPr>
        </p:nvSpPr>
        <p:spPr/>
        <p:txBody>
          <a:bodyPr/>
          <a:lstStyle/>
          <a:p>
            <a:r>
              <a:rPr lang="en-US"/>
              <a:t>DEIM Forum 2019 A5-2</a:t>
            </a:r>
          </a:p>
        </p:txBody>
      </p:sp>
      <p:sp>
        <p:nvSpPr>
          <p:cNvPr id="4" name="Slide Number Placeholder 3">
            <a:extLst>
              <a:ext uri="{FF2B5EF4-FFF2-40B4-BE49-F238E27FC236}">
                <a16:creationId xmlns:a16="http://schemas.microsoft.com/office/drawing/2014/main" id="{E00E5A20-DD67-0748-B330-A376DE877A7B}"/>
              </a:ext>
            </a:extLst>
          </p:cNvPr>
          <p:cNvSpPr>
            <a:spLocks noGrp="1"/>
          </p:cNvSpPr>
          <p:nvPr>
            <p:ph type="sldNum" sz="quarter" idx="12"/>
          </p:nvPr>
        </p:nvSpPr>
        <p:spPr/>
        <p:txBody>
          <a:bodyPr/>
          <a:lstStyle/>
          <a:p>
            <a:fld id="{40E30518-5A54-9B45-9775-C8DE7A39EFE9}" type="slidenum">
              <a:rPr lang="en-US" smtClean="0"/>
              <a:t>27</a:t>
            </a:fld>
            <a:endParaRPr lang="en-US"/>
          </a:p>
        </p:txBody>
      </p:sp>
    </p:spTree>
    <p:extLst>
      <p:ext uri="{BB962C8B-B14F-4D97-AF65-F5344CB8AC3E}">
        <p14:creationId xmlns:p14="http://schemas.microsoft.com/office/powerpoint/2010/main" val="1094524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841D8006-2570-E44D-ABF6-7EF44E91E564}"/>
              </a:ext>
            </a:extLst>
          </p:cNvPr>
          <p:cNvPicPr>
            <a:picLocks noChangeAspect="1"/>
          </p:cNvPicPr>
          <p:nvPr/>
        </p:nvPicPr>
        <p:blipFill>
          <a:blip r:embed="rId3"/>
          <a:stretch>
            <a:fillRect/>
          </a:stretch>
        </p:blipFill>
        <p:spPr>
          <a:xfrm>
            <a:off x="6770231" y="1070919"/>
            <a:ext cx="3875532" cy="2906649"/>
          </a:xfrm>
          <a:prstGeom prst="rect">
            <a:avLst/>
          </a:prstGeom>
        </p:spPr>
      </p:pic>
      <p:pic>
        <p:nvPicPr>
          <p:cNvPr id="36" name="Picture 35">
            <a:extLst>
              <a:ext uri="{FF2B5EF4-FFF2-40B4-BE49-F238E27FC236}">
                <a16:creationId xmlns:a16="http://schemas.microsoft.com/office/drawing/2014/main" id="{CBC2E48C-9012-F445-B03D-834CAD900B2C}"/>
              </a:ext>
            </a:extLst>
          </p:cNvPr>
          <p:cNvPicPr>
            <a:picLocks noChangeAspect="1"/>
          </p:cNvPicPr>
          <p:nvPr/>
        </p:nvPicPr>
        <p:blipFill>
          <a:blip r:embed="rId4"/>
          <a:stretch>
            <a:fillRect/>
          </a:stretch>
        </p:blipFill>
        <p:spPr>
          <a:xfrm>
            <a:off x="2573043" y="3918834"/>
            <a:ext cx="3875533" cy="2906650"/>
          </a:xfrm>
          <a:prstGeom prst="rect">
            <a:avLst/>
          </a:prstGeom>
        </p:spPr>
      </p:pic>
      <p:pic>
        <p:nvPicPr>
          <p:cNvPr id="34" name="Picture 33">
            <a:extLst>
              <a:ext uri="{FF2B5EF4-FFF2-40B4-BE49-F238E27FC236}">
                <a16:creationId xmlns:a16="http://schemas.microsoft.com/office/drawing/2014/main" id="{F8BD862A-36A1-EE42-987E-21A7363BE92D}"/>
              </a:ext>
            </a:extLst>
          </p:cNvPr>
          <p:cNvPicPr>
            <a:picLocks noChangeAspect="1"/>
          </p:cNvPicPr>
          <p:nvPr/>
        </p:nvPicPr>
        <p:blipFill>
          <a:blip r:embed="rId5"/>
          <a:stretch>
            <a:fillRect/>
          </a:stretch>
        </p:blipFill>
        <p:spPr>
          <a:xfrm>
            <a:off x="2571930" y="1070416"/>
            <a:ext cx="3875533" cy="2906650"/>
          </a:xfrm>
          <a:prstGeom prst="rect">
            <a:avLst/>
          </a:prstGeom>
        </p:spPr>
      </p:pic>
      <p:sp>
        <p:nvSpPr>
          <p:cNvPr id="2" name="Title 1">
            <a:extLst>
              <a:ext uri="{FF2B5EF4-FFF2-40B4-BE49-F238E27FC236}">
                <a16:creationId xmlns:a16="http://schemas.microsoft.com/office/drawing/2014/main" id="{C99F9489-BBA3-B542-9BB4-DE3B4C839761}"/>
              </a:ext>
            </a:extLst>
          </p:cNvPr>
          <p:cNvSpPr>
            <a:spLocks noGrp="1"/>
          </p:cNvSpPr>
          <p:nvPr>
            <p:ph type="title"/>
          </p:nvPr>
        </p:nvSpPr>
        <p:spPr>
          <a:xfrm>
            <a:off x="400653" y="364233"/>
            <a:ext cx="11567153" cy="1325563"/>
          </a:xfrm>
        </p:spPr>
        <p:txBody>
          <a:bodyPr/>
          <a:lstStyle/>
          <a:p>
            <a:r>
              <a:rPr lang="en-US" dirty="0"/>
              <a:t>Estimation of Model Performance (Problem 2)</a:t>
            </a:r>
          </a:p>
        </p:txBody>
      </p:sp>
      <p:sp>
        <p:nvSpPr>
          <p:cNvPr id="27" name="Rectangle 26">
            <a:extLst>
              <a:ext uri="{FF2B5EF4-FFF2-40B4-BE49-F238E27FC236}">
                <a16:creationId xmlns:a16="http://schemas.microsoft.com/office/drawing/2014/main" id="{5DB46CFC-F341-EA4B-B4AF-A258CE641B32}"/>
              </a:ext>
            </a:extLst>
          </p:cNvPr>
          <p:cNvSpPr/>
          <p:nvPr/>
        </p:nvSpPr>
        <p:spPr>
          <a:xfrm>
            <a:off x="2483274" y="4069080"/>
            <a:ext cx="4052847" cy="270129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D093AF6D-772D-134D-A984-5B58440E6669}"/>
              </a:ext>
            </a:extLst>
          </p:cNvPr>
          <p:cNvSpPr txBox="1"/>
          <p:nvPr/>
        </p:nvSpPr>
        <p:spPr>
          <a:xfrm>
            <a:off x="400654" y="5131120"/>
            <a:ext cx="2082621" cy="646331"/>
          </a:xfrm>
          <a:prstGeom prst="rect">
            <a:avLst/>
          </a:prstGeom>
          <a:noFill/>
        </p:spPr>
        <p:txBody>
          <a:bodyPr wrap="none" rtlCol="0">
            <a:spAutoFit/>
          </a:bodyPr>
          <a:lstStyle/>
          <a:p>
            <a:r>
              <a:rPr lang="en-US" dirty="0"/>
              <a:t>Oracle Test Set</a:t>
            </a:r>
          </a:p>
          <a:p>
            <a:r>
              <a:rPr lang="en-US" dirty="0"/>
              <a:t>(real performance)</a:t>
            </a:r>
          </a:p>
        </p:txBody>
      </p:sp>
      <p:sp>
        <p:nvSpPr>
          <p:cNvPr id="10" name="TextBox 9">
            <a:extLst>
              <a:ext uri="{FF2B5EF4-FFF2-40B4-BE49-F238E27FC236}">
                <a16:creationId xmlns:a16="http://schemas.microsoft.com/office/drawing/2014/main" id="{C1C0AADB-A0EF-2248-AA79-9B021E5FC0C5}"/>
              </a:ext>
            </a:extLst>
          </p:cNvPr>
          <p:cNvSpPr txBox="1"/>
          <p:nvPr/>
        </p:nvSpPr>
        <p:spPr>
          <a:xfrm>
            <a:off x="400653" y="2591275"/>
            <a:ext cx="2172390" cy="646331"/>
          </a:xfrm>
          <a:prstGeom prst="rect">
            <a:avLst/>
          </a:prstGeom>
          <a:noFill/>
        </p:spPr>
        <p:txBody>
          <a:bodyPr wrap="none" rtlCol="0">
            <a:spAutoFit/>
          </a:bodyPr>
          <a:lstStyle/>
          <a:p>
            <a:r>
              <a:rPr lang="en-US" dirty="0"/>
              <a:t>Current Test Set</a:t>
            </a:r>
          </a:p>
          <a:p>
            <a:r>
              <a:rPr lang="en-US" dirty="0"/>
              <a:t>(current estimation)</a:t>
            </a:r>
          </a:p>
        </p:txBody>
      </p:sp>
      <p:sp>
        <p:nvSpPr>
          <p:cNvPr id="5" name="Oval 4">
            <a:extLst>
              <a:ext uri="{FF2B5EF4-FFF2-40B4-BE49-F238E27FC236}">
                <a16:creationId xmlns:a16="http://schemas.microsoft.com/office/drawing/2014/main" id="{E15E8413-B263-0F44-AF20-7CDF40981E93}"/>
              </a:ext>
            </a:extLst>
          </p:cNvPr>
          <p:cNvSpPr/>
          <p:nvPr/>
        </p:nvSpPr>
        <p:spPr>
          <a:xfrm>
            <a:off x="8610600" y="1484470"/>
            <a:ext cx="716280" cy="41243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E5C22BA-1434-E145-ACAC-098DC2A5DC4F}"/>
              </a:ext>
            </a:extLst>
          </p:cNvPr>
          <p:cNvCxnSpPr>
            <a:cxnSpLocks/>
          </p:cNvCxnSpPr>
          <p:nvPr/>
        </p:nvCxnSpPr>
        <p:spPr>
          <a:xfrm>
            <a:off x="4649821" y="1371600"/>
            <a:ext cx="0" cy="2441643"/>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00ACD647-47C0-314E-B346-E5945F5E27ED}"/>
              </a:ext>
            </a:extLst>
          </p:cNvPr>
          <p:cNvCxnSpPr>
            <a:cxnSpLocks/>
          </p:cNvCxnSpPr>
          <p:nvPr/>
        </p:nvCxnSpPr>
        <p:spPr>
          <a:xfrm>
            <a:off x="4649821" y="4230530"/>
            <a:ext cx="0" cy="228700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7CAE5581-82F0-7B4B-B431-C3A79A97A257}"/>
              </a:ext>
            </a:extLst>
          </p:cNvPr>
          <p:cNvCxnSpPr/>
          <p:nvPr/>
        </p:nvCxnSpPr>
        <p:spPr>
          <a:xfrm>
            <a:off x="4649821" y="2591275"/>
            <a:ext cx="1080419" cy="0"/>
          </a:xfrm>
          <a:prstGeom prst="straightConnector1">
            <a:avLst/>
          </a:prstGeom>
          <a:ln>
            <a:solidFill>
              <a:srgbClr val="FF000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9EDC86FF-F95F-3248-8CDE-DDD984957080}"/>
              </a:ext>
            </a:extLst>
          </p:cNvPr>
          <p:cNvCxnSpPr/>
          <p:nvPr/>
        </p:nvCxnSpPr>
        <p:spPr>
          <a:xfrm>
            <a:off x="4649821" y="5500452"/>
            <a:ext cx="1080419" cy="0"/>
          </a:xfrm>
          <a:prstGeom prst="straightConnector1">
            <a:avLst/>
          </a:prstGeom>
          <a:ln>
            <a:solidFill>
              <a:srgbClr val="FF0000"/>
            </a:solidFill>
            <a:tailEnd type="triangle" w="lg" len="lg"/>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E130DA73-06A3-F54F-9720-6FED04B15D54}"/>
              </a:ext>
            </a:extLst>
          </p:cNvPr>
          <p:cNvSpPr txBox="1"/>
          <p:nvPr/>
        </p:nvSpPr>
        <p:spPr>
          <a:xfrm>
            <a:off x="6770231" y="4260324"/>
            <a:ext cx="4583569" cy="2246769"/>
          </a:xfrm>
          <a:prstGeom prst="rect">
            <a:avLst/>
          </a:prstGeom>
          <a:noFill/>
        </p:spPr>
        <p:txBody>
          <a:bodyPr wrap="square" rtlCol="0">
            <a:spAutoFit/>
          </a:bodyPr>
          <a:lstStyle/>
          <a:p>
            <a:r>
              <a:rPr lang="en-US" sz="2800" dirty="0"/>
              <a:t> “Current precision pit”: After finding most target data, the training can get rid of the influence of the bias</a:t>
            </a:r>
          </a:p>
        </p:txBody>
      </p:sp>
      <p:sp>
        <p:nvSpPr>
          <p:cNvPr id="4" name="Footer Placeholder 3">
            <a:extLst>
              <a:ext uri="{FF2B5EF4-FFF2-40B4-BE49-F238E27FC236}">
                <a16:creationId xmlns:a16="http://schemas.microsoft.com/office/drawing/2014/main" id="{5BFD68E8-0978-C04E-A40D-DD6D08F80F2A}"/>
              </a:ext>
            </a:extLst>
          </p:cNvPr>
          <p:cNvSpPr>
            <a:spLocks noGrp="1"/>
          </p:cNvSpPr>
          <p:nvPr>
            <p:ph type="ftr" sz="quarter" idx="11"/>
          </p:nvPr>
        </p:nvSpPr>
        <p:spPr/>
        <p:txBody>
          <a:bodyPr/>
          <a:lstStyle/>
          <a:p>
            <a:r>
              <a:rPr lang="en-US"/>
              <a:t>DEIM Forum 2019 A5-2</a:t>
            </a:r>
          </a:p>
        </p:txBody>
      </p:sp>
      <p:sp>
        <p:nvSpPr>
          <p:cNvPr id="6" name="Slide Number Placeholder 5">
            <a:extLst>
              <a:ext uri="{FF2B5EF4-FFF2-40B4-BE49-F238E27FC236}">
                <a16:creationId xmlns:a16="http://schemas.microsoft.com/office/drawing/2014/main" id="{554858B2-0584-684F-9ED8-274667D361DC}"/>
              </a:ext>
            </a:extLst>
          </p:cNvPr>
          <p:cNvSpPr>
            <a:spLocks noGrp="1"/>
          </p:cNvSpPr>
          <p:nvPr>
            <p:ph type="sldNum" sz="quarter" idx="12"/>
          </p:nvPr>
        </p:nvSpPr>
        <p:spPr/>
        <p:txBody>
          <a:bodyPr/>
          <a:lstStyle/>
          <a:p>
            <a:fld id="{40E30518-5A54-9B45-9775-C8DE7A39EFE9}" type="slidenum">
              <a:rPr lang="en-US" smtClean="0"/>
              <a:t>28</a:t>
            </a:fld>
            <a:endParaRPr lang="en-US"/>
          </a:p>
        </p:txBody>
      </p:sp>
    </p:spTree>
    <p:extLst>
      <p:ext uri="{BB962C8B-B14F-4D97-AF65-F5344CB8AC3E}">
        <p14:creationId xmlns:p14="http://schemas.microsoft.com/office/powerpoint/2010/main" val="700481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3E6D-EA22-9C49-AE52-12D7D9F9760B}"/>
              </a:ext>
            </a:extLst>
          </p:cNvPr>
          <p:cNvSpPr>
            <a:spLocks noGrp="1"/>
          </p:cNvSpPr>
          <p:nvPr>
            <p:ph type="title"/>
          </p:nvPr>
        </p:nvSpPr>
        <p:spPr/>
        <p:txBody>
          <a:bodyPr/>
          <a:lstStyle/>
          <a:p>
            <a:r>
              <a:rPr lang="en-US" dirty="0"/>
              <a:t>Experiments</a:t>
            </a:r>
          </a:p>
        </p:txBody>
      </p:sp>
      <p:sp>
        <p:nvSpPr>
          <p:cNvPr id="3" name="Text Placeholder 2">
            <a:extLst>
              <a:ext uri="{FF2B5EF4-FFF2-40B4-BE49-F238E27FC236}">
                <a16:creationId xmlns:a16="http://schemas.microsoft.com/office/drawing/2014/main" id="{AD8F610A-B0C5-734B-B2F7-B92A7A9FA59C}"/>
              </a:ext>
            </a:extLst>
          </p:cNvPr>
          <p:cNvSpPr>
            <a:spLocks noGrp="1"/>
          </p:cNvSpPr>
          <p:nvPr>
            <p:ph type="body" idx="1"/>
          </p:nvPr>
        </p:nvSpPr>
        <p:spPr/>
        <p:txBody>
          <a:bodyPr/>
          <a:lstStyle/>
          <a:p>
            <a:r>
              <a:rPr lang="en-US" dirty="0"/>
              <a:t>Results on Dataset 2 (Movie Reviews, Unbalanced Data)</a:t>
            </a:r>
          </a:p>
        </p:txBody>
      </p:sp>
      <p:sp>
        <p:nvSpPr>
          <p:cNvPr id="4" name="TextBox 3">
            <a:extLst>
              <a:ext uri="{FF2B5EF4-FFF2-40B4-BE49-F238E27FC236}">
                <a16:creationId xmlns:a16="http://schemas.microsoft.com/office/drawing/2014/main" id="{61190809-099D-F846-90FA-0D23CEB65079}"/>
              </a:ext>
            </a:extLst>
          </p:cNvPr>
          <p:cNvSpPr txBox="1"/>
          <p:nvPr/>
        </p:nvSpPr>
        <p:spPr>
          <a:xfrm>
            <a:off x="4641669" y="3979817"/>
            <a:ext cx="184731" cy="369332"/>
          </a:xfrm>
          <a:prstGeom prst="rect">
            <a:avLst/>
          </a:prstGeom>
          <a:noFill/>
        </p:spPr>
        <p:txBody>
          <a:bodyPr wrap="none" rtlCol="0">
            <a:spAutoFit/>
          </a:bodyPr>
          <a:lstStyle/>
          <a:p>
            <a:endParaRPr lang="en-US" dirty="0"/>
          </a:p>
        </p:txBody>
      </p:sp>
      <p:sp>
        <p:nvSpPr>
          <p:cNvPr id="5" name="Footer Placeholder 4">
            <a:extLst>
              <a:ext uri="{FF2B5EF4-FFF2-40B4-BE49-F238E27FC236}">
                <a16:creationId xmlns:a16="http://schemas.microsoft.com/office/drawing/2014/main" id="{C8935EAE-C864-0444-A844-F567578C014B}"/>
              </a:ext>
            </a:extLst>
          </p:cNvPr>
          <p:cNvSpPr>
            <a:spLocks noGrp="1"/>
          </p:cNvSpPr>
          <p:nvPr>
            <p:ph type="ftr" sz="quarter" idx="11"/>
          </p:nvPr>
        </p:nvSpPr>
        <p:spPr/>
        <p:txBody>
          <a:bodyPr/>
          <a:lstStyle/>
          <a:p>
            <a:r>
              <a:rPr lang="en-US"/>
              <a:t>DEIM Forum 2019 A5-2</a:t>
            </a:r>
          </a:p>
        </p:txBody>
      </p:sp>
      <p:sp>
        <p:nvSpPr>
          <p:cNvPr id="6" name="Slide Number Placeholder 5">
            <a:extLst>
              <a:ext uri="{FF2B5EF4-FFF2-40B4-BE49-F238E27FC236}">
                <a16:creationId xmlns:a16="http://schemas.microsoft.com/office/drawing/2014/main" id="{86AAFD07-C535-EA47-9148-586A29CA7FAF}"/>
              </a:ext>
            </a:extLst>
          </p:cNvPr>
          <p:cNvSpPr>
            <a:spLocks noGrp="1"/>
          </p:cNvSpPr>
          <p:nvPr>
            <p:ph type="sldNum" sz="quarter" idx="12"/>
          </p:nvPr>
        </p:nvSpPr>
        <p:spPr/>
        <p:txBody>
          <a:bodyPr/>
          <a:lstStyle/>
          <a:p>
            <a:fld id="{40E30518-5A54-9B45-9775-C8DE7A39EFE9}" type="slidenum">
              <a:rPr lang="en-US" smtClean="0"/>
              <a:t>29</a:t>
            </a:fld>
            <a:endParaRPr lang="en-US"/>
          </a:p>
        </p:txBody>
      </p:sp>
    </p:spTree>
    <p:extLst>
      <p:ext uri="{BB962C8B-B14F-4D97-AF65-F5344CB8AC3E}">
        <p14:creationId xmlns:p14="http://schemas.microsoft.com/office/powerpoint/2010/main" val="70786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A69A-758A-C54C-9914-38FBE056D90C}"/>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60A96214-EF5D-7246-BF6D-C4E4AA436125}"/>
              </a:ext>
            </a:extLst>
          </p:cNvPr>
          <p:cNvSpPr>
            <a:spLocks noGrp="1"/>
          </p:cNvSpPr>
          <p:nvPr>
            <p:ph sz="half" idx="1"/>
          </p:nvPr>
        </p:nvSpPr>
        <p:spPr>
          <a:xfrm>
            <a:off x="838200" y="1690688"/>
            <a:ext cx="10439400" cy="853440"/>
          </a:xfrm>
        </p:spPr>
        <p:txBody>
          <a:bodyPr>
            <a:noAutofit/>
          </a:bodyPr>
          <a:lstStyle/>
          <a:p>
            <a:r>
              <a:rPr lang="en-US" sz="2200" dirty="0"/>
              <a:t>Twitter mining task for rescue information in disaster (target data)</a:t>
            </a:r>
          </a:p>
          <a:p>
            <a:r>
              <a:rPr lang="en-US" sz="2200" dirty="0"/>
              <a:t>People want as many target tweets as possible</a:t>
            </a:r>
          </a:p>
        </p:txBody>
      </p:sp>
      <p:sp>
        <p:nvSpPr>
          <p:cNvPr id="5" name="Content Placeholder 4">
            <a:extLst>
              <a:ext uri="{FF2B5EF4-FFF2-40B4-BE49-F238E27FC236}">
                <a16:creationId xmlns:a16="http://schemas.microsoft.com/office/drawing/2014/main" id="{F459EF02-961C-F046-816F-4D79DB5A2F37}"/>
              </a:ext>
            </a:extLst>
          </p:cNvPr>
          <p:cNvSpPr>
            <a:spLocks noGrp="1"/>
          </p:cNvSpPr>
          <p:nvPr>
            <p:ph sz="half" idx="2"/>
          </p:nvPr>
        </p:nvSpPr>
        <p:spPr>
          <a:xfrm>
            <a:off x="838200" y="4953634"/>
            <a:ext cx="10439400" cy="1319213"/>
          </a:xfrm>
          <a:noFill/>
          <a:ln w="25400">
            <a:solidFill>
              <a:schemeClr val="accent2">
                <a:lumMod val="60000"/>
                <a:lumOff val="40000"/>
              </a:schemeClr>
            </a:solidFill>
          </a:ln>
        </p:spPr>
        <p:txBody>
          <a:bodyPr>
            <a:normAutofit fontScale="92500" lnSpcReduction="10000"/>
          </a:bodyPr>
          <a:lstStyle/>
          <a:p>
            <a:r>
              <a:rPr lang="en-US" sz="2400" dirty="0"/>
              <a:t>Results of human examination can be used as labels, so that we can train a machine learning model</a:t>
            </a:r>
          </a:p>
          <a:p>
            <a:r>
              <a:rPr lang="en-US" sz="2400" dirty="0"/>
              <a:t>The model should provide a ranking of target likelihood, rather than just giving a decision boundary</a:t>
            </a:r>
          </a:p>
        </p:txBody>
      </p:sp>
      <p:sp>
        <p:nvSpPr>
          <p:cNvPr id="6" name="Content Placeholder 2">
            <a:extLst>
              <a:ext uri="{FF2B5EF4-FFF2-40B4-BE49-F238E27FC236}">
                <a16:creationId xmlns:a16="http://schemas.microsoft.com/office/drawing/2014/main" id="{8D2835A3-FD2D-6B49-B93A-1A194329189A}"/>
              </a:ext>
            </a:extLst>
          </p:cNvPr>
          <p:cNvSpPr txBox="1">
            <a:spLocks/>
          </p:cNvSpPr>
          <p:nvPr/>
        </p:nvSpPr>
        <p:spPr>
          <a:xfrm>
            <a:off x="838200" y="2976202"/>
            <a:ext cx="10439400" cy="1123992"/>
          </a:xfrm>
          <a:prstGeom prst="rect">
            <a:avLst/>
          </a:prstGeom>
          <a:ln w="25400">
            <a:solidFill>
              <a:schemeClr val="accent5">
                <a:lumMod val="60000"/>
                <a:lumOff val="4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v"/>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A system to pick up a data and let human examine</a:t>
            </a:r>
          </a:p>
          <a:p>
            <a:r>
              <a:rPr lang="en-US" sz="2200" dirty="0"/>
              <a:t>Examining non-target data is a waste of time and human resource during this urgent situation, so try to select data most likely to be a target</a:t>
            </a:r>
          </a:p>
        </p:txBody>
      </p:sp>
      <p:sp>
        <p:nvSpPr>
          <p:cNvPr id="11" name="Round Same Side Corner Rectangle 10">
            <a:extLst>
              <a:ext uri="{FF2B5EF4-FFF2-40B4-BE49-F238E27FC236}">
                <a16:creationId xmlns:a16="http://schemas.microsoft.com/office/drawing/2014/main" id="{CFC31A33-61A0-D34A-BAD2-918845A31B08}"/>
              </a:ext>
            </a:extLst>
          </p:cNvPr>
          <p:cNvSpPr/>
          <p:nvPr/>
        </p:nvSpPr>
        <p:spPr>
          <a:xfrm>
            <a:off x="838200" y="2526269"/>
            <a:ext cx="4251960" cy="450532"/>
          </a:xfrm>
          <a:prstGeom prst="round2Same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Human Examination Phase</a:t>
            </a:r>
          </a:p>
        </p:txBody>
      </p:sp>
      <p:sp>
        <p:nvSpPr>
          <p:cNvPr id="12" name="Round Same Side Corner Rectangle 11">
            <a:extLst>
              <a:ext uri="{FF2B5EF4-FFF2-40B4-BE49-F238E27FC236}">
                <a16:creationId xmlns:a16="http://schemas.microsoft.com/office/drawing/2014/main" id="{9F32F1A4-E706-2E4C-891E-A096FB0ABAF3}"/>
              </a:ext>
            </a:extLst>
          </p:cNvPr>
          <p:cNvSpPr/>
          <p:nvPr/>
        </p:nvSpPr>
        <p:spPr>
          <a:xfrm>
            <a:off x="838200" y="4509231"/>
            <a:ext cx="4251960" cy="450532"/>
          </a:xfrm>
          <a:prstGeom prst="round2Same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Model Prediction Phase</a:t>
            </a:r>
          </a:p>
        </p:txBody>
      </p:sp>
      <p:cxnSp>
        <p:nvCxnSpPr>
          <p:cNvPr id="14" name="Straight Arrow Connector 13">
            <a:extLst>
              <a:ext uri="{FF2B5EF4-FFF2-40B4-BE49-F238E27FC236}">
                <a16:creationId xmlns:a16="http://schemas.microsoft.com/office/drawing/2014/main" id="{EBE57E64-16A5-4448-B94A-81159A3AF591}"/>
              </a:ext>
            </a:extLst>
          </p:cNvPr>
          <p:cNvCxnSpPr>
            <a:cxnSpLocks/>
            <a:stCxn id="6" idx="2"/>
            <a:endCxn id="5" idx="0"/>
          </p:cNvCxnSpPr>
          <p:nvPr/>
        </p:nvCxnSpPr>
        <p:spPr>
          <a:xfrm>
            <a:off x="6057900" y="4100194"/>
            <a:ext cx="0" cy="853440"/>
          </a:xfrm>
          <a:prstGeom prst="straightConnector1">
            <a:avLst/>
          </a:prstGeom>
          <a:ln>
            <a:solidFill>
              <a:srgbClr val="FF0000"/>
            </a:solidFill>
            <a:tailEnd type="triangle" w="lg" len="lg"/>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F72D4276-9D0D-6543-B704-31B3B351D6C0}"/>
              </a:ext>
            </a:extLst>
          </p:cNvPr>
          <p:cNvSpPr txBox="1"/>
          <p:nvPr/>
        </p:nvSpPr>
        <p:spPr>
          <a:xfrm>
            <a:off x="6134101" y="4296081"/>
            <a:ext cx="1091966" cy="461665"/>
          </a:xfrm>
          <a:prstGeom prst="rect">
            <a:avLst/>
          </a:prstGeom>
          <a:noFill/>
        </p:spPr>
        <p:txBody>
          <a:bodyPr wrap="none" rtlCol="0">
            <a:spAutoFit/>
          </a:bodyPr>
          <a:lstStyle/>
          <a:p>
            <a:r>
              <a:rPr lang="en-US" sz="2400" dirty="0"/>
              <a:t>Switch</a:t>
            </a:r>
          </a:p>
        </p:txBody>
      </p:sp>
      <p:sp>
        <p:nvSpPr>
          <p:cNvPr id="4" name="Footer Placeholder 3">
            <a:extLst>
              <a:ext uri="{FF2B5EF4-FFF2-40B4-BE49-F238E27FC236}">
                <a16:creationId xmlns:a16="http://schemas.microsoft.com/office/drawing/2014/main" id="{6637A0FE-BD07-AC45-86F0-4D74551B63E8}"/>
              </a:ext>
            </a:extLst>
          </p:cNvPr>
          <p:cNvSpPr>
            <a:spLocks noGrp="1"/>
          </p:cNvSpPr>
          <p:nvPr>
            <p:ph type="ftr" sz="quarter" idx="11"/>
          </p:nvPr>
        </p:nvSpPr>
        <p:spPr/>
        <p:txBody>
          <a:bodyPr/>
          <a:lstStyle/>
          <a:p>
            <a:r>
              <a:rPr lang="en-US"/>
              <a:t>DEIM Forum 2019 A5-2</a:t>
            </a:r>
          </a:p>
        </p:txBody>
      </p:sp>
      <p:sp>
        <p:nvSpPr>
          <p:cNvPr id="7" name="Slide Number Placeholder 6">
            <a:extLst>
              <a:ext uri="{FF2B5EF4-FFF2-40B4-BE49-F238E27FC236}">
                <a16:creationId xmlns:a16="http://schemas.microsoft.com/office/drawing/2014/main" id="{3E0AAA79-4EE6-C14C-AB5B-2D3528767D03}"/>
              </a:ext>
            </a:extLst>
          </p:cNvPr>
          <p:cNvSpPr>
            <a:spLocks noGrp="1"/>
          </p:cNvSpPr>
          <p:nvPr>
            <p:ph type="sldNum" sz="quarter" idx="12"/>
          </p:nvPr>
        </p:nvSpPr>
        <p:spPr/>
        <p:txBody>
          <a:bodyPr/>
          <a:lstStyle/>
          <a:p>
            <a:fld id="{40E30518-5A54-9B45-9775-C8DE7A39EFE9}" type="slidenum">
              <a:rPr lang="en-US" smtClean="0"/>
              <a:t>3</a:t>
            </a:fld>
            <a:endParaRPr lang="en-US"/>
          </a:p>
        </p:txBody>
      </p:sp>
    </p:spTree>
    <p:extLst>
      <p:ext uri="{BB962C8B-B14F-4D97-AF65-F5344CB8AC3E}">
        <p14:creationId xmlns:p14="http://schemas.microsoft.com/office/powerpoint/2010/main" val="2093846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3425-B3E2-BA47-BCF6-CD742FE1EC51}"/>
              </a:ext>
            </a:extLst>
          </p:cNvPr>
          <p:cNvSpPr>
            <a:spLocks noGrp="1"/>
          </p:cNvSpPr>
          <p:nvPr>
            <p:ph type="title"/>
          </p:nvPr>
        </p:nvSpPr>
        <p:spPr>
          <a:xfrm>
            <a:off x="838200" y="365125"/>
            <a:ext cx="10988040" cy="1325563"/>
          </a:xfrm>
        </p:spPr>
        <p:txBody>
          <a:bodyPr/>
          <a:lstStyle/>
          <a:p>
            <a:r>
              <a:rPr lang="en-US" dirty="0"/>
              <a:t>Target-Performance Trade-off (Problem 1)</a:t>
            </a:r>
          </a:p>
        </p:txBody>
      </p:sp>
      <p:sp>
        <p:nvSpPr>
          <p:cNvPr id="3" name="TextBox 2">
            <a:extLst>
              <a:ext uri="{FF2B5EF4-FFF2-40B4-BE49-F238E27FC236}">
                <a16:creationId xmlns:a16="http://schemas.microsoft.com/office/drawing/2014/main" id="{8A09A68A-2780-C041-B430-7AB99A903091}"/>
              </a:ext>
            </a:extLst>
          </p:cNvPr>
          <p:cNvSpPr txBox="1"/>
          <p:nvPr/>
        </p:nvSpPr>
        <p:spPr>
          <a:xfrm>
            <a:off x="838200" y="1690688"/>
            <a:ext cx="1051560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R-precision is opposite on balanced and unbalanced data, but random starter method showed compromised results on both</a:t>
            </a:r>
          </a:p>
        </p:txBody>
      </p:sp>
      <p:sp>
        <p:nvSpPr>
          <p:cNvPr id="4" name="Footer Placeholder 3">
            <a:extLst>
              <a:ext uri="{FF2B5EF4-FFF2-40B4-BE49-F238E27FC236}">
                <a16:creationId xmlns:a16="http://schemas.microsoft.com/office/drawing/2014/main" id="{848C9904-22EE-DC44-9CEB-F7FA883DF4FD}"/>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C925B000-BD8D-074C-84BB-95817F084FA0}"/>
              </a:ext>
            </a:extLst>
          </p:cNvPr>
          <p:cNvSpPr>
            <a:spLocks noGrp="1"/>
          </p:cNvSpPr>
          <p:nvPr>
            <p:ph type="sldNum" sz="quarter" idx="12"/>
          </p:nvPr>
        </p:nvSpPr>
        <p:spPr/>
        <p:txBody>
          <a:bodyPr/>
          <a:lstStyle/>
          <a:p>
            <a:fld id="{40E30518-5A54-9B45-9775-C8DE7A39EFE9}" type="slidenum">
              <a:rPr lang="en-US" smtClean="0"/>
              <a:t>30</a:t>
            </a:fld>
            <a:endParaRPr lang="en-US" dirty="0"/>
          </a:p>
        </p:txBody>
      </p:sp>
      <p:pic>
        <p:nvPicPr>
          <p:cNvPr id="15" name="Content Placeholder 14">
            <a:extLst>
              <a:ext uri="{FF2B5EF4-FFF2-40B4-BE49-F238E27FC236}">
                <a16:creationId xmlns:a16="http://schemas.microsoft.com/office/drawing/2014/main" id="{A59240A4-6606-CC4B-A675-ED7EF0F4FF27}"/>
              </a:ext>
            </a:extLst>
          </p:cNvPr>
          <p:cNvPicPr>
            <a:picLocks noGrp="1" noChangeAspect="1"/>
          </p:cNvPicPr>
          <p:nvPr>
            <p:ph idx="1"/>
          </p:nvPr>
        </p:nvPicPr>
        <p:blipFill>
          <a:blip r:embed="rId3"/>
          <a:stretch>
            <a:fillRect/>
          </a:stretch>
        </p:blipFill>
        <p:spPr>
          <a:xfrm>
            <a:off x="6096000" y="2444651"/>
            <a:ext cx="5294920" cy="3971190"/>
          </a:xfrm>
        </p:spPr>
      </p:pic>
      <p:pic>
        <p:nvPicPr>
          <p:cNvPr id="17" name="Picture 16">
            <a:extLst>
              <a:ext uri="{FF2B5EF4-FFF2-40B4-BE49-F238E27FC236}">
                <a16:creationId xmlns:a16="http://schemas.microsoft.com/office/drawing/2014/main" id="{51B6B973-607C-F74C-AFCA-BDE8CE019FF0}"/>
              </a:ext>
            </a:extLst>
          </p:cNvPr>
          <p:cNvPicPr>
            <a:picLocks noChangeAspect="1"/>
          </p:cNvPicPr>
          <p:nvPr/>
        </p:nvPicPr>
        <p:blipFill>
          <a:blip r:embed="rId4"/>
          <a:stretch>
            <a:fillRect/>
          </a:stretch>
        </p:blipFill>
        <p:spPr>
          <a:xfrm>
            <a:off x="801080" y="2444651"/>
            <a:ext cx="5294920" cy="3971190"/>
          </a:xfrm>
          <a:prstGeom prst="rect">
            <a:avLst/>
          </a:prstGeom>
        </p:spPr>
      </p:pic>
    </p:spTree>
    <p:extLst>
      <p:ext uri="{BB962C8B-B14F-4D97-AF65-F5344CB8AC3E}">
        <p14:creationId xmlns:p14="http://schemas.microsoft.com/office/powerpoint/2010/main" val="3916088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82E388CC-E7BF-5A41-A402-B35720C75472}"/>
              </a:ext>
            </a:extLst>
          </p:cNvPr>
          <p:cNvPicPr>
            <a:picLocks noChangeAspect="1"/>
          </p:cNvPicPr>
          <p:nvPr/>
        </p:nvPicPr>
        <p:blipFill>
          <a:blip r:embed="rId3"/>
          <a:stretch>
            <a:fillRect/>
          </a:stretch>
        </p:blipFill>
        <p:spPr>
          <a:xfrm>
            <a:off x="6536122" y="1183819"/>
            <a:ext cx="4035241" cy="3026431"/>
          </a:xfrm>
          <a:prstGeom prst="rect">
            <a:avLst/>
          </a:prstGeom>
        </p:spPr>
      </p:pic>
      <p:pic>
        <p:nvPicPr>
          <p:cNvPr id="38" name="Picture 37">
            <a:extLst>
              <a:ext uri="{FF2B5EF4-FFF2-40B4-BE49-F238E27FC236}">
                <a16:creationId xmlns:a16="http://schemas.microsoft.com/office/drawing/2014/main" id="{B80AFC9B-53BC-8A4A-8523-52CB23F3BC56}"/>
              </a:ext>
            </a:extLst>
          </p:cNvPr>
          <p:cNvPicPr>
            <a:picLocks noChangeAspect="1"/>
          </p:cNvPicPr>
          <p:nvPr/>
        </p:nvPicPr>
        <p:blipFill>
          <a:blip r:embed="rId4"/>
          <a:stretch>
            <a:fillRect/>
          </a:stretch>
        </p:blipFill>
        <p:spPr>
          <a:xfrm>
            <a:off x="2480853" y="3846203"/>
            <a:ext cx="4035242" cy="3026432"/>
          </a:xfrm>
          <a:prstGeom prst="rect">
            <a:avLst/>
          </a:prstGeom>
        </p:spPr>
      </p:pic>
      <p:pic>
        <p:nvPicPr>
          <p:cNvPr id="36" name="Picture 35">
            <a:extLst>
              <a:ext uri="{FF2B5EF4-FFF2-40B4-BE49-F238E27FC236}">
                <a16:creationId xmlns:a16="http://schemas.microsoft.com/office/drawing/2014/main" id="{BBA9174D-8EE1-B944-9C6E-6095AADB7EBD}"/>
              </a:ext>
            </a:extLst>
          </p:cNvPr>
          <p:cNvPicPr>
            <a:picLocks noChangeAspect="1"/>
          </p:cNvPicPr>
          <p:nvPr/>
        </p:nvPicPr>
        <p:blipFill>
          <a:blip r:embed="rId5"/>
          <a:stretch>
            <a:fillRect/>
          </a:stretch>
        </p:blipFill>
        <p:spPr>
          <a:xfrm>
            <a:off x="2483275" y="1183819"/>
            <a:ext cx="4035241" cy="3026431"/>
          </a:xfrm>
          <a:prstGeom prst="rect">
            <a:avLst/>
          </a:prstGeom>
        </p:spPr>
      </p:pic>
      <p:sp>
        <p:nvSpPr>
          <p:cNvPr id="2" name="Title 1">
            <a:extLst>
              <a:ext uri="{FF2B5EF4-FFF2-40B4-BE49-F238E27FC236}">
                <a16:creationId xmlns:a16="http://schemas.microsoft.com/office/drawing/2014/main" id="{884CE146-1CE1-D24A-B5A6-746FEA7A430B}"/>
              </a:ext>
            </a:extLst>
          </p:cNvPr>
          <p:cNvSpPr>
            <a:spLocks noGrp="1"/>
          </p:cNvSpPr>
          <p:nvPr>
            <p:ph type="title"/>
          </p:nvPr>
        </p:nvSpPr>
        <p:spPr>
          <a:xfrm>
            <a:off x="400653" y="292448"/>
            <a:ext cx="11719545" cy="1325563"/>
          </a:xfrm>
        </p:spPr>
        <p:txBody>
          <a:bodyPr/>
          <a:lstStyle/>
          <a:p>
            <a:r>
              <a:rPr lang="en-US" dirty="0"/>
              <a:t>Estimation of Model Performance (Problem 2)</a:t>
            </a:r>
          </a:p>
        </p:txBody>
      </p:sp>
      <p:sp>
        <p:nvSpPr>
          <p:cNvPr id="17" name="Rectangle 16">
            <a:extLst>
              <a:ext uri="{FF2B5EF4-FFF2-40B4-BE49-F238E27FC236}">
                <a16:creationId xmlns:a16="http://schemas.microsoft.com/office/drawing/2014/main" id="{DD37F1D0-F60C-7342-8BC2-ECF2E5C4CDEB}"/>
              </a:ext>
            </a:extLst>
          </p:cNvPr>
          <p:cNvSpPr/>
          <p:nvPr/>
        </p:nvSpPr>
        <p:spPr>
          <a:xfrm>
            <a:off x="2419649" y="4069080"/>
            <a:ext cx="4116473" cy="270129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E5179869-D8E2-1A42-8058-C8A92CA547D8}"/>
              </a:ext>
            </a:extLst>
          </p:cNvPr>
          <p:cNvSpPr txBox="1"/>
          <p:nvPr/>
        </p:nvSpPr>
        <p:spPr>
          <a:xfrm>
            <a:off x="400654" y="5131120"/>
            <a:ext cx="2082621" cy="646331"/>
          </a:xfrm>
          <a:prstGeom prst="rect">
            <a:avLst/>
          </a:prstGeom>
          <a:noFill/>
        </p:spPr>
        <p:txBody>
          <a:bodyPr wrap="none" rtlCol="0">
            <a:spAutoFit/>
          </a:bodyPr>
          <a:lstStyle/>
          <a:p>
            <a:r>
              <a:rPr lang="en-US" dirty="0"/>
              <a:t>Oracle Test Set</a:t>
            </a:r>
          </a:p>
          <a:p>
            <a:r>
              <a:rPr lang="en-US" dirty="0"/>
              <a:t>(real performance)</a:t>
            </a:r>
          </a:p>
        </p:txBody>
      </p:sp>
      <p:sp>
        <p:nvSpPr>
          <p:cNvPr id="12" name="TextBox 11">
            <a:extLst>
              <a:ext uri="{FF2B5EF4-FFF2-40B4-BE49-F238E27FC236}">
                <a16:creationId xmlns:a16="http://schemas.microsoft.com/office/drawing/2014/main" id="{A9675CEB-9147-E746-8BBC-381ADB2D68BD}"/>
              </a:ext>
            </a:extLst>
          </p:cNvPr>
          <p:cNvSpPr txBox="1"/>
          <p:nvPr/>
        </p:nvSpPr>
        <p:spPr>
          <a:xfrm>
            <a:off x="400653" y="2591275"/>
            <a:ext cx="2172390" cy="646331"/>
          </a:xfrm>
          <a:prstGeom prst="rect">
            <a:avLst/>
          </a:prstGeom>
          <a:noFill/>
        </p:spPr>
        <p:txBody>
          <a:bodyPr wrap="none" rtlCol="0">
            <a:spAutoFit/>
          </a:bodyPr>
          <a:lstStyle/>
          <a:p>
            <a:r>
              <a:rPr lang="en-US" dirty="0"/>
              <a:t>Current Test Set</a:t>
            </a:r>
          </a:p>
          <a:p>
            <a:r>
              <a:rPr lang="en-US" dirty="0"/>
              <a:t>(current estimation)</a:t>
            </a:r>
          </a:p>
        </p:txBody>
      </p:sp>
      <p:sp>
        <p:nvSpPr>
          <p:cNvPr id="13" name="Oval 12">
            <a:extLst>
              <a:ext uri="{FF2B5EF4-FFF2-40B4-BE49-F238E27FC236}">
                <a16:creationId xmlns:a16="http://schemas.microsoft.com/office/drawing/2014/main" id="{93FB5D3A-987D-BF44-A8D9-2A0D0139A83C}"/>
              </a:ext>
            </a:extLst>
          </p:cNvPr>
          <p:cNvSpPr/>
          <p:nvPr/>
        </p:nvSpPr>
        <p:spPr>
          <a:xfrm>
            <a:off x="7254240" y="2010725"/>
            <a:ext cx="1234440" cy="58055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73F2CE3C-BF16-E646-A097-48EADE167787}"/>
              </a:ext>
            </a:extLst>
          </p:cNvPr>
          <p:cNvCxnSpPr>
            <a:cxnSpLocks/>
          </p:cNvCxnSpPr>
          <p:nvPr/>
        </p:nvCxnSpPr>
        <p:spPr>
          <a:xfrm>
            <a:off x="4299624" y="1618011"/>
            <a:ext cx="0" cy="212255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96559DB8-C783-6248-901D-01B477D111AF}"/>
              </a:ext>
            </a:extLst>
          </p:cNvPr>
          <p:cNvCxnSpPr>
            <a:cxnSpLocks/>
          </p:cNvCxnSpPr>
          <p:nvPr/>
        </p:nvCxnSpPr>
        <p:spPr>
          <a:xfrm>
            <a:off x="4299624" y="4298140"/>
            <a:ext cx="0" cy="212255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A1E3015D-5956-D34E-9553-075B99198CCB}"/>
              </a:ext>
            </a:extLst>
          </p:cNvPr>
          <p:cNvCxnSpPr/>
          <p:nvPr/>
        </p:nvCxnSpPr>
        <p:spPr>
          <a:xfrm>
            <a:off x="4299624" y="2900122"/>
            <a:ext cx="1080419" cy="0"/>
          </a:xfrm>
          <a:prstGeom prst="straightConnector1">
            <a:avLst/>
          </a:prstGeom>
          <a:ln>
            <a:solidFill>
              <a:srgbClr val="FF0000"/>
            </a:solidFill>
            <a:tailEnd type="triangle"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B1944D6A-7CD4-D64A-A0BC-55BEC3D93351}"/>
              </a:ext>
            </a:extLst>
          </p:cNvPr>
          <p:cNvCxnSpPr/>
          <p:nvPr/>
        </p:nvCxnSpPr>
        <p:spPr>
          <a:xfrm>
            <a:off x="4299624" y="5776435"/>
            <a:ext cx="1080419" cy="0"/>
          </a:xfrm>
          <a:prstGeom prst="straightConnector1">
            <a:avLst/>
          </a:prstGeom>
          <a:ln>
            <a:solidFill>
              <a:srgbClr val="FF0000"/>
            </a:solidFill>
            <a:tailEnd type="triangle" w="lg" len="lg"/>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E2CE085E-AC1A-5445-BC5F-00A3E7ED3559}"/>
              </a:ext>
            </a:extLst>
          </p:cNvPr>
          <p:cNvSpPr txBox="1"/>
          <p:nvPr/>
        </p:nvSpPr>
        <p:spPr>
          <a:xfrm>
            <a:off x="6770231" y="4260324"/>
            <a:ext cx="4583569" cy="1815882"/>
          </a:xfrm>
          <a:prstGeom prst="rect">
            <a:avLst/>
          </a:prstGeom>
          <a:noFill/>
        </p:spPr>
        <p:txBody>
          <a:bodyPr wrap="square" rtlCol="0">
            <a:spAutoFit/>
          </a:bodyPr>
          <a:lstStyle/>
          <a:p>
            <a:r>
              <a:rPr lang="en-US" sz="2800" dirty="0"/>
              <a:t>F1-score on current/oracle test set begin to converge after striding over the “current precision pit”</a:t>
            </a:r>
          </a:p>
        </p:txBody>
      </p:sp>
      <p:sp>
        <p:nvSpPr>
          <p:cNvPr id="3" name="Footer Placeholder 2">
            <a:extLst>
              <a:ext uri="{FF2B5EF4-FFF2-40B4-BE49-F238E27FC236}">
                <a16:creationId xmlns:a16="http://schemas.microsoft.com/office/drawing/2014/main" id="{8BC7929E-DBC2-1A48-AD0F-D12F5D44196A}"/>
              </a:ext>
            </a:extLst>
          </p:cNvPr>
          <p:cNvSpPr>
            <a:spLocks noGrp="1"/>
          </p:cNvSpPr>
          <p:nvPr>
            <p:ph type="ftr" sz="quarter" idx="11"/>
          </p:nvPr>
        </p:nvSpPr>
        <p:spPr/>
        <p:txBody>
          <a:bodyPr/>
          <a:lstStyle/>
          <a:p>
            <a:r>
              <a:rPr lang="en-US"/>
              <a:t>DEIM Forum 2019 A5-2</a:t>
            </a:r>
          </a:p>
        </p:txBody>
      </p:sp>
      <p:sp>
        <p:nvSpPr>
          <p:cNvPr id="4" name="Slide Number Placeholder 3">
            <a:extLst>
              <a:ext uri="{FF2B5EF4-FFF2-40B4-BE49-F238E27FC236}">
                <a16:creationId xmlns:a16="http://schemas.microsoft.com/office/drawing/2014/main" id="{B4940485-E273-3E45-AD56-255E0311342A}"/>
              </a:ext>
            </a:extLst>
          </p:cNvPr>
          <p:cNvSpPr>
            <a:spLocks noGrp="1"/>
          </p:cNvSpPr>
          <p:nvPr>
            <p:ph type="sldNum" sz="quarter" idx="12"/>
          </p:nvPr>
        </p:nvSpPr>
        <p:spPr/>
        <p:txBody>
          <a:bodyPr/>
          <a:lstStyle/>
          <a:p>
            <a:fld id="{40E30518-5A54-9B45-9775-C8DE7A39EFE9}" type="slidenum">
              <a:rPr lang="en-US" smtClean="0"/>
              <a:t>31</a:t>
            </a:fld>
            <a:endParaRPr lang="en-US"/>
          </a:p>
        </p:txBody>
      </p:sp>
    </p:spTree>
    <p:extLst>
      <p:ext uri="{BB962C8B-B14F-4D97-AF65-F5344CB8AC3E}">
        <p14:creationId xmlns:p14="http://schemas.microsoft.com/office/powerpoint/2010/main" val="2334052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3E6D-EA22-9C49-AE52-12D7D9F9760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AD8F610A-B0C5-734B-B2F7-B92A7A9FA59C}"/>
              </a:ext>
            </a:extLst>
          </p:cNvPr>
          <p:cNvSpPr>
            <a:spLocks noGrp="1"/>
          </p:cNvSpPr>
          <p:nvPr>
            <p:ph type="body" idx="1"/>
          </p:nvPr>
        </p:nvSpPr>
        <p:spPr/>
        <p:txBody>
          <a:bodyPr/>
          <a:lstStyle/>
          <a:p>
            <a:endParaRPr lang="en-US" dirty="0"/>
          </a:p>
        </p:txBody>
      </p:sp>
      <p:sp>
        <p:nvSpPr>
          <p:cNvPr id="4" name="TextBox 3">
            <a:extLst>
              <a:ext uri="{FF2B5EF4-FFF2-40B4-BE49-F238E27FC236}">
                <a16:creationId xmlns:a16="http://schemas.microsoft.com/office/drawing/2014/main" id="{61190809-099D-F846-90FA-0D23CEB65079}"/>
              </a:ext>
            </a:extLst>
          </p:cNvPr>
          <p:cNvSpPr txBox="1"/>
          <p:nvPr/>
        </p:nvSpPr>
        <p:spPr>
          <a:xfrm>
            <a:off x="4641669" y="3979817"/>
            <a:ext cx="184731" cy="369332"/>
          </a:xfrm>
          <a:prstGeom prst="rect">
            <a:avLst/>
          </a:prstGeom>
          <a:noFill/>
        </p:spPr>
        <p:txBody>
          <a:bodyPr wrap="none" rtlCol="0">
            <a:spAutoFit/>
          </a:bodyPr>
          <a:lstStyle/>
          <a:p>
            <a:endParaRPr lang="en-US" dirty="0"/>
          </a:p>
        </p:txBody>
      </p:sp>
      <p:sp>
        <p:nvSpPr>
          <p:cNvPr id="5" name="Footer Placeholder 4">
            <a:extLst>
              <a:ext uri="{FF2B5EF4-FFF2-40B4-BE49-F238E27FC236}">
                <a16:creationId xmlns:a16="http://schemas.microsoft.com/office/drawing/2014/main" id="{5BD4D9A5-65F9-6340-9347-48EBC614A658}"/>
              </a:ext>
            </a:extLst>
          </p:cNvPr>
          <p:cNvSpPr>
            <a:spLocks noGrp="1"/>
          </p:cNvSpPr>
          <p:nvPr>
            <p:ph type="ftr" sz="quarter" idx="11"/>
          </p:nvPr>
        </p:nvSpPr>
        <p:spPr/>
        <p:txBody>
          <a:bodyPr/>
          <a:lstStyle/>
          <a:p>
            <a:r>
              <a:rPr lang="en-US"/>
              <a:t>DEIM Forum 2019 A5-2</a:t>
            </a:r>
          </a:p>
        </p:txBody>
      </p:sp>
      <p:sp>
        <p:nvSpPr>
          <p:cNvPr id="6" name="Slide Number Placeholder 5">
            <a:extLst>
              <a:ext uri="{FF2B5EF4-FFF2-40B4-BE49-F238E27FC236}">
                <a16:creationId xmlns:a16="http://schemas.microsoft.com/office/drawing/2014/main" id="{5377B8B9-0D24-1C43-837B-9055B1702C52}"/>
              </a:ext>
            </a:extLst>
          </p:cNvPr>
          <p:cNvSpPr>
            <a:spLocks noGrp="1"/>
          </p:cNvSpPr>
          <p:nvPr>
            <p:ph type="sldNum" sz="quarter" idx="12"/>
          </p:nvPr>
        </p:nvSpPr>
        <p:spPr/>
        <p:txBody>
          <a:bodyPr/>
          <a:lstStyle/>
          <a:p>
            <a:fld id="{40E30518-5A54-9B45-9775-C8DE7A39EFE9}" type="slidenum">
              <a:rPr lang="en-US" smtClean="0"/>
              <a:t>32</a:t>
            </a:fld>
            <a:endParaRPr lang="en-US"/>
          </a:p>
        </p:txBody>
      </p:sp>
    </p:spTree>
    <p:extLst>
      <p:ext uri="{BB962C8B-B14F-4D97-AF65-F5344CB8AC3E}">
        <p14:creationId xmlns:p14="http://schemas.microsoft.com/office/powerpoint/2010/main" val="3286468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57D7-994C-7640-B347-D83F7F60DE5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FDC295-2998-5F4E-975A-D016CF046252}"/>
              </a:ext>
            </a:extLst>
          </p:cNvPr>
          <p:cNvSpPr>
            <a:spLocks noGrp="1"/>
          </p:cNvSpPr>
          <p:nvPr>
            <p:ph idx="1"/>
          </p:nvPr>
        </p:nvSpPr>
        <p:spPr>
          <a:xfrm>
            <a:off x="838200" y="1688148"/>
            <a:ext cx="11353800" cy="5032375"/>
          </a:xfrm>
        </p:spPr>
        <p:txBody>
          <a:bodyPr>
            <a:normAutofit lnSpcReduction="10000"/>
          </a:bodyPr>
          <a:lstStyle/>
          <a:p>
            <a:r>
              <a:rPr lang="en-US" dirty="0"/>
              <a:t>We defined Target Extraction Learning Problem</a:t>
            </a:r>
          </a:p>
          <a:p>
            <a:pPr lvl="1"/>
            <a:r>
              <a:rPr lang="en-US" dirty="0"/>
              <a:t>Purpose: Extract target data faster</a:t>
            </a:r>
          </a:p>
          <a:p>
            <a:pPr lvl="1"/>
            <a:r>
              <a:rPr lang="en-US" dirty="0"/>
              <a:t>Human Examination Phase: Querying more target-like data</a:t>
            </a:r>
          </a:p>
          <a:p>
            <a:pPr lvl="1"/>
            <a:r>
              <a:rPr lang="en-US" dirty="0"/>
              <a:t>Model Prediction Phase: Switch from human examination to model prediction</a:t>
            </a:r>
          </a:p>
          <a:p>
            <a:r>
              <a:rPr lang="en-US" dirty="0"/>
              <a:t>Dilemma between target data extraction and model performance</a:t>
            </a:r>
          </a:p>
          <a:p>
            <a:pPr lvl="1"/>
            <a:r>
              <a:rPr lang="en-US" dirty="0"/>
              <a:t>Bias towards target data</a:t>
            </a:r>
          </a:p>
          <a:p>
            <a:r>
              <a:rPr lang="en-US" dirty="0"/>
              <a:t>Try to estimate the performance with experimental phenomena</a:t>
            </a:r>
          </a:p>
          <a:p>
            <a:pPr lvl="1"/>
            <a:r>
              <a:rPr lang="en-US" dirty="0"/>
              <a:t>A “pit” in precision curve on current test set</a:t>
            </a:r>
          </a:p>
          <a:p>
            <a:pPr lvl="1"/>
            <a:r>
              <a:rPr lang="en-US" dirty="0"/>
              <a:t>Evaluation on current and oracle test set converges after the “pit”</a:t>
            </a:r>
          </a:p>
          <a:p>
            <a:r>
              <a:rPr lang="en-US" dirty="0"/>
              <a:t>Proposed a trade-off approach</a:t>
            </a:r>
          </a:p>
          <a:p>
            <a:pPr lvl="1"/>
            <a:r>
              <a:rPr lang="en-US" dirty="0"/>
              <a:t>Use random sampling as a “warm” start</a:t>
            </a:r>
          </a:p>
          <a:p>
            <a:pPr lvl="1"/>
            <a:r>
              <a:rPr lang="en-US" dirty="0"/>
              <a:t>Gives compromised results, both on balanced and unbalanced data</a:t>
            </a:r>
          </a:p>
          <a:p>
            <a:endParaRPr lang="en-US" dirty="0"/>
          </a:p>
          <a:p>
            <a:endParaRPr lang="en-US" dirty="0"/>
          </a:p>
        </p:txBody>
      </p:sp>
      <p:sp>
        <p:nvSpPr>
          <p:cNvPr id="4" name="Footer Placeholder 3">
            <a:extLst>
              <a:ext uri="{FF2B5EF4-FFF2-40B4-BE49-F238E27FC236}">
                <a16:creationId xmlns:a16="http://schemas.microsoft.com/office/drawing/2014/main" id="{5089A50F-B08D-644C-BE4B-26B7A4C9C9A1}"/>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5B2311EF-26E5-EA41-B8E0-DCEF01DDD3DE}"/>
              </a:ext>
            </a:extLst>
          </p:cNvPr>
          <p:cNvSpPr>
            <a:spLocks noGrp="1"/>
          </p:cNvSpPr>
          <p:nvPr>
            <p:ph type="sldNum" sz="quarter" idx="12"/>
          </p:nvPr>
        </p:nvSpPr>
        <p:spPr/>
        <p:txBody>
          <a:bodyPr/>
          <a:lstStyle/>
          <a:p>
            <a:fld id="{40E30518-5A54-9B45-9775-C8DE7A39EFE9}" type="slidenum">
              <a:rPr lang="en-US" smtClean="0"/>
              <a:t>33</a:t>
            </a:fld>
            <a:endParaRPr lang="en-US"/>
          </a:p>
        </p:txBody>
      </p:sp>
    </p:spTree>
    <p:extLst>
      <p:ext uri="{BB962C8B-B14F-4D97-AF65-F5344CB8AC3E}">
        <p14:creationId xmlns:p14="http://schemas.microsoft.com/office/powerpoint/2010/main" val="209354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Content Placeholder 54" descr="A screenshot of a cell phone&#10;&#10;Description automatically generated">
            <a:extLst>
              <a:ext uri="{FF2B5EF4-FFF2-40B4-BE49-F238E27FC236}">
                <a16:creationId xmlns:a16="http://schemas.microsoft.com/office/drawing/2014/main" id="{01A330C1-AE1B-0343-9233-49C1DC1B8C44}"/>
              </a:ext>
            </a:extLst>
          </p:cNvPr>
          <p:cNvPicPr>
            <a:picLocks noGrp="1" noChangeAspect="1"/>
          </p:cNvPicPr>
          <p:nvPr>
            <p:ph idx="1"/>
          </p:nvPr>
        </p:nvPicPr>
        <p:blipFill>
          <a:blip r:embed="rId3"/>
          <a:stretch>
            <a:fillRect/>
          </a:stretch>
        </p:blipFill>
        <p:spPr>
          <a:xfrm>
            <a:off x="1502833" y="1554162"/>
            <a:ext cx="9186334" cy="5167313"/>
          </a:xfrm>
        </p:spPr>
      </p:pic>
      <p:sp>
        <p:nvSpPr>
          <p:cNvPr id="2" name="Title 1">
            <a:extLst>
              <a:ext uri="{FF2B5EF4-FFF2-40B4-BE49-F238E27FC236}">
                <a16:creationId xmlns:a16="http://schemas.microsoft.com/office/drawing/2014/main" id="{C2CF99D8-EEDF-B549-9522-B4E5DD0B317A}"/>
              </a:ext>
            </a:extLst>
          </p:cNvPr>
          <p:cNvSpPr>
            <a:spLocks noGrp="1"/>
          </p:cNvSpPr>
          <p:nvPr>
            <p:ph type="title"/>
          </p:nvPr>
        </p:nvSpPr>
        <p:spPr/>
        <p:txBody>
          <a:bodyPr/>
          <a:lstStyle/>
          <a:p>
            <a:r>
              <a:rPr lang="en-US" dirty="0"/>
              <a:t>Flow Chart of Human Examination Phase</a:t>
            </a:r>
          </a:p>
        </p:txBody>
      </p:sp>
      <p:sp>
        <p:nvSpPr>
          <p:cNvPr id="3" name="Footer Placeholder 2">
            <a:extLst>
              <a:ext uri="{FF2B5EF4-FFF2-40B4-BE49-F238E27FC236}">
                <a16:creationId xmlns:a16="http://schemas.microsoft.com/office/drawing/2014/main" id="{7F59B6E3-2334-B145-9A6C-1CFBDBEB1AA3}"/>
              </a:ext>
            </a:extLst>
          </p:cNvPr>
          <p:cNvSpPr>
            <a:spLocks noGrp="1"/>
          </p:cNvSpPr>
          <p:nvPr>
            <p:ph type="ftr" sz="quarter" idx="11"/>
          </p:nvPr>
        </p:nvSpPr>
        <p:spPr/>
        <p:txBody>
          <a:bodyPr/>
          <a:lstStyle/>
          <a:p>
            <a:r>
              <a:rPr lang="en-US"/>
              <a:t>DEIM Forum 2019 A5-2</a:t>
            </a:r>
          </a:p>
        </p:txBody>
      </p:sp>
      <p:sp>
        <p:nvSpPr>
          <p:cNvPr id="4" name="Slide Number Placeholder 3">
            <a:extLst>
              <a:ext uri="{FF2B5EF4-FFF2-40B4-BE49-F238E27FC236}">
                <a16:creationId xmlns:a16="http://schemas.microsoft.com/office/drawing/2014/main" id="{AC0AE9DC-0424-F540-AD93-D33971EEFA73}"/>
              </a:ext>
            </a:extLst>
          </p:cNvPr>
          <p:cNvSpPr>
            <a:spLocks noGrp="1"/>
          </p:cNvSpPr>
          <p:nvPr>
            <p:ph type="sldNum" sz="quarter" idx="12"/>
          </p:nvPr>
        </p:nvSpPr>
        <p:spPr/>
        <p:txBody>
          <a:bodyPr/>
          <a:lstStyle/>
          <a:p>
            <a:fld id="{40E30518-5A54-9B45-9775-C8DE7A39EFE9}" type="slidenum">
              <a:rPr lang="en-US" smtClean="0"/>
              <a:t>4</a:t>
            </a:fld>
            <a:endParaRPr lang="en-US"/>
          </a:p>
        </p:txBody>
      </p:sp>
    </p:spTree>
    <p:extLst>
      <p:ext uri="{BB962C8B-B14F-4D97-AF65-F5344CB8AC3E}">
        <p14:creationId xmlns:p14="http://schemas.microsoft.com/office/powerpoint/2010/main" val="175137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close up of a logo&#10;&#10;Description automatically generated">
            <a:extLst>
              <a:ext uri="{FF2B5EF4-FFF2-40B4-BE49-F238E27FC236}">
                <a16:creationId xmlns:a16="http://schemas.microsoft.com/office/drawing/2014/main" id="{A4C10217-8DA9-1945-AB34-29D0C5777FC4}"/>
              </a:ext>
            </a:extLst>
          </p:cNvPr>
          <p:cNvPicPr>
            <a:picLocks noGrp="1" noChangeAspect="1"/>
          </p:cNvPicPr>
          <p:nvPr>
            <p:ph idx="1"/>
          </p:nvPr>
        </p:nvPicPr>
        <p:blipFill>
          <a:blip r:embed="rId3"/>
          <a:stretch>
            <a:fillRect/>
          </a:stretch>
        </p:blipFill>
        <p:spPr>
          <a:xfrm>
            <a:off x="1502834" y="1554163"/>
            <a:ext cx="9186332" cy="5167312"/>
          </a:xfrm>
        </p:spPr>
      </p:pic>
      <p:sp>
        <p:nvSpPr>
          <p:cNvPr id="2" name="Title 1">
            <a:extLst>
              <a:ext uri="{FF2B5EF4-FFF2-40B4-BE49-F238E27FC236}">
                <a16:creationId xmlns:a16="http://schemas.microsoft.com/office/drawing/2014/main" id="{46BB8347-B996-204E-9221-A3509B26B682}"/>
              </a:ext>
            </a:extLst>
          </p:cNvPr>
          <p:cNvSpPr>
            <a:spLocks noGrp="1"/>
          </p:cNvSpPr>
          <p:nvPr>
            <p:ph type="title"/>
          </p:nvPr>
        </p:nvSpPr>
        <p:spPr/>
        <p:txBody>
          <a:bodyPr/>
          <a:lstStyle/>
          <a:p>
            <a:r>
              <a:rPr lang="en-US" dirty="0"/>
              <a:t>Flow Chart of Model Prediction Phase</a:t>
            </a:r>
          </a:p>
        </p:txBody>
      </p:sp>
      <p:sp>
        <p:nvSpPr>
          <p:cNvPr id="3" name="Footer Placeholder 2">
            <a:extLst>
              <a:ext uri="{FF2B5EF4-FFF2-40B4-BE49-F238E27FC236}">
                <a16:creationId xmlns:a16="http://schemas.microsoft.com/office/drawing/2014/main" id="{6ECD1D44-810F-D248-9ECB-05C44FB1DFA6}"/>
              </a:ext>
            </a:extLst>
          </p:cNvPr>
          <p:cNvSpPr>
            <a:spLocks noGrp="1"/>
          </p:cNvSpPr>
          <p:nvPr>
            <p:ph type="ftr" sz="quarter" idx="11"/>
          </p:nvPr>
        </p:nvSpPr>
        <p:spPr/>
        <p:txBody>
          <a:bodyPr/>
          <a:lstStyle/>
          <a:p>
            <a:r>
              <a:rPr lang="en-US"/>
              <a:t>DEIM Forum 2019 A5-2</a:t>
            </a:r>
          </a:p>
        </p:txBody>
      </p:sp>
      <p:sp>
        <p:nvSpPr>
          <p:cNvPr id="4" name="Slide Number Placeholder 3">
            <a:extLst>
              <a:ext uri="{FF2B5EF4-FFF2-40B4-BE49-F238E27FC236}">
                <a16:creationId xmlns:a16="http://schemas.microsoft.com/office/drawing/2014/main" id="{DB28B7B9-19A0-1043-87A2-B9D41B9CBC75}"/>
              </a:ext>
            </a:extLst>
          </p:cNvPr>
          <p:cNvSpPr>
            <a:spLocks noGrp="1"/>
          </p:cNvSpPr>
          <p:nvPr>
            <p:ph type="sldNum" sz="quarter" idx="12"/>
          </p:nvPr>
        </p:nvSpPr>
        <p:spPr/>
        <p:txBody>
          <a:bodyPr/>
          <a:lstStyle/>
          <a:p>
            <a:fld id="{40E30518-5A54-9B45-9775-C8DE7A39EFE9}" type="slidenum">
              <a:rPr lang="en-US" smtClean="0"/>
              <a:t>5</a:t>
            </a:fld>
            <a:endParaRPr lang="en-US"/>
          </a:p>
        </p:txBody>
      </p:sp>
    </p:spTree>
    <p:extLst>
      <p:ext uri="{BB962C8B-B14F-4D97-AF65-F5344CB8AC3E}">
        <p14:creationId xmlns:p14="http://schemas.microsoft.com/office/powerpoint/2010/main" val="147893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Content Placeholder 31" descr="A close up of a logo&#10;&#10;Description automatically generated">
            <a:extLst>
              <a:ext uri="{FF2B5EF4-FFF2-40B4-BE49-F238E27FC236}">
                <a16:creationId xmlns:a16="http://schemas.microsoft.com/office/drawing/2014/main" id="{04DC3C58-B169-E242-9FC0-3D7AB74AD417}"/>
              </a:ext>
            </a:extLst>
          </p:cNvPr>
          <p:cNvPicPr>
            <a:picLocks noGrp="1" noChangeAspect="1"/>
          </p:cNvPicPr>
          <p:nvPr>
            <p:ph idx="1"/>
          </p:nvPr>
        </p:nvPicPr>
        <p:blipFill>
          <a:blip r:embed="rId3"/>
          <a:stretch>
            <a:fillRect/>
          </a:stretch>
        </p:blipFill>
        <p:spPr>
          <a:xfrm>
            <a:off x="1502834" y="1554163"/>
            <a:ext cx="9186332" cy="5167312"/>
          </a:xfrm>
        </p:spPr>
      </p:pic>
      <p:sp>
        <p:nvSpPr>
          <p:cNvPr id="2" name="Title 1">
            <a:extLst>
              <a:ext uri="{FF2B5EF4-FFF2-40B4-BE49-F238E27FC236}">
                <a16:creationId xmlns:a16="http://schemas.microsoft.com/office/drawing/2014/main" id="{9C6BE09E-BA5D-604B-8EEA-6A697211327E}"/>
              </a:ext>
            </a:extLst>
          </p:cNvPr>
          <p:cNvSpPr>
            <a:spLocks noGrp="1"/>
          </p:cNvSpPr>
          <p:nvPr>
            <p:ph type="title"/>
          </p:nvPr>
        </p:nvSpPr>
        <p:spPr/>
        <p:txBody>
          <a:bodyPr/>
          <a:lstStyle/>
          <a:p>
            <a:r>
              <a:rPr lang="en-US" dirty="0"/>
              <a:t>Human Examination Phase 1</a:t>
            </a:r>
          </a:p>
        </p:txBody>
      </p:sp>
      <p:sp>
        <p:nvSpPr>
          <p:cNvPr id="3" name="Footer Placeholder 2">
            <a:extLst>
              <a:ext uri="{FF2B5EF4-FFF2-40B4-BE49-F238E27FC236}">
                <a16:creationId xmlns:a16="http://schemas.microsoft.com/office/drawing/2014/main" id="{226B0251-478E-4F4E-B99F-29BCD925B8C4}"/>
              </a:ext>
            </a:extLst>
          </p:cNvPr>
          <p:cNvSpPr>
            <a:spLocks noGrp="1"/>
          </p:cNvSpPr>
          <p:nvPr>
            <p:ph type="ftr" sz="quarter" idx="11"/>
          </p:nvPr>
        </p:nvSpPr>
        <p:spPr/>
        <p:txBody>
          <a:bodyPr/>
          <a:lstStyle/>
          <a:p>
            <a:r>
              <a:rPr lang="en-US"/>
              <a:t>DEIM Forum 2019 A5-2</a:t>
            </a:r>
          </a:p>
        </p:txBody>
      </p:sp>
      <p:sp>
        <p:nvSpPr>
          <p:cNvPr id="4" name="Slide Number Placeholder 3">
            <a:extLst>
              <a:ext uri="{FF2B5EF4-FFF2-40B4-BE49-F238E27FC236}">
                <a16:creationId xmlns:a16="http://schemas.microsoft.com/office/drawing/2014/main" id="{0AA1F23D-6DDE-F34C-8E7B-68ABA92DC3DC}"/>
              </a:ext>
            </a:extLst>
          </p:cNvPr>
          <p:cNvSpPr>
            <a:spLocks noGrp="1"/>
          </p:cNvSpPr>
          <p:nvPr>
            <p:ph type="sldNum" sz="quarter" idx="12"/>
          </p:nvPr>
        </p:nvSpPr>
        <p:spPr/>
        <p:txBody>
          <a:bodyPr/>
          <a:lstStyle/>
          <a:p>
            <a:fld id="{40E30518-5A54-9B45-9775-C8DE7A39EFE9}" type="slidenum">
              <a:rPr lang="en-US" smtClean="0"/>
              <a:t>6</a:t>
            </a:fld>
            <a:endParaRPr lang="en-US"/>
          </a:p>
        </p:txBody>
      </p:sp>
    </p:spTree>
    <p:extLst>
      <p:ext uri="{BB962C8B-B14F-4D97-AF65-F5344CB8AC3E}">
        <p14:creationId xmlns:p14="http://schemas.microsoft.com/office/powerpoint/2010/main" val="310179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Content Placeholder 35" descr="A close up of a logo&#10;&#10;Description automatically generated">
            <a:extLst>
              <a:ext uri="{FF2B5EF4-FFF2-40B4-BE49-F238E27FC236}">
                <a16:creationId xmlns:a16="http://schemas.microsoft.com/office/drawing/2014/main" id="{4A77954E-0CA9-FB43-9A55-9E1CC38034FD}"/>
              </a:ext>
            </a:extLst>
          </p:cNvPr>
          <p:cNvPicPr>
            <a:picLocks noGrp="1" noChangeAspect="1"/>
          </p:cNvPicPr>
          <p:nvPr>
            <p:ph idx="1"/>
          </p:nvPr>
        </p:nvPicPr>
        <p:blipFill>
          <a:blip r:embed="rId3"/>
          <a:stretch>
            <a:fillRect/>
          </a:stretch>
        </p:blipFill>
        <p:spPr>
          <a:xfrm>
            <a:off x="1502834" y="1554163"/>
            <a:ext cx="9186332" cy="5167312"/>
          </a:xfrm>
        </p:spPr>
      </p:pic>
      <p:sp>
        <p:nvSpPr>
          <p:cNvPr id="2" name="Title 1">
            <a:extLst>
              <a:ext uri="{FF2B5EF4-FFF2-40B4-BE49-F238E27FC236}">
                <a16:creationId xmlns:a16="http://schemas.microsoft.com/office/drawing/2014/main" id="{9C6BE09E-BA5D-604B-8EEA-6A697211327E}"/>
              </a:ext>
            </a:extLst>
          </p:cNvPr>
          <p:cNvSpPr>
            <a:spLocks noGrp="1"/>
          </p:cNvSpPr>
          <p:nvPr>
            <p:ph type="title"/>
          </p:nvPr>
        </p:nvSpPr>
        <p:spPr/>
        <p:txBody>
          <a:bodyPr/>
          <a:lstStyle/>
          <a:p>
            <a:r>
              <a:rPr lang="en-US" dirty="0"/>
              <a:t>Human Examination Phase 2</a:t>
            </a:r>
          </a:p>
        </p:txBody>
      </p:sp>
      <p:sp>
        <p:nvSpPr>
          <p:cNvPr id="3" name="Footer Placeholder 2">
            <a:extLst>
              <a:ext uri="{FF2B5EF4-FFF2-40B4-BE49-F238E27FC236}">
                <a16:creationId xmlns:a16="http://schemas.microsoft.com/office/drawing/2014/main" id="{6F4AF54B-5F53-2D4B-A002-AC1A2C769344}"/>
              </a:ext>
            </a:extLst>
          </p:cNvPr>
          <p:cNvSpPr>
            <a:spLocks noGrp="1"/>
          </p:cNvSpPr>
          <p:nvPr>
            <p:ph type="ftr" sz="quarter" idx="11"/>
          </p:nvPr>
        </p:nvSpPr>
        <p:spPr/>
        <p:txBody>
          <a:bodyPr/>
          <a:lstStyle/>
          <a:p>
            <a:r>
              <a:rPr lang="en-US"/>
              <a:t>DEIM Forum 2019 A5-2</a:t>
            </a:r>
          </a:p>
        </p:txBody>
      </p:sp>
      <p:sp>
        <p:nvSpPr>
          <p:cNvPr id="4" name="Slide Number Placeholder 3">
            <a:extLst>
              <a:ext uri="{FF2B5EF4-FFF2-40B4-BE49-F238E27FC236}">
                <a16:creationId xmlns:a16="http://schemas.microsoft.com/office/drawing/2014/main" id="{F28F1724-E5F8-284F-B664-80153D728E13}"/>
              </a:ext>
            </a:extLst>
          </p:cNvPr>
          <p:cNvSpPr>
            <a:spLocks noGrp="1"/>
          </p:cNvSpPr>
          <p:nvPr>
            <p:ph type="sldNum" sz="quarter" idx="12"/>
          </p:nvPr>
        </p:nvSpPr>
        <p:spPr/>
        <p:txBody>
          <a:bodyPr/>
          <a:lstStyle/>
          <a:p>
            <a:fld id="{40E30518-5A54-9B45-9775-C8DE7A39EFE9}" type="slidenum">
              <a:rPr lang="en-US" smtClean="0"/>
              <a:t>7</a:t>
            </a:fld>
            <a:endParaRPr lang="en-US"/>
          </a:p>
        </p:txBody>
      </p:sp>
    </p:spTree>
    <p:extLst>
      <p:ext uri="{BB962C8B-B14F-4D97-AF65-F5344CB8AC3E}">
        <p14:creationId xmlns:p14="http://schemas.microsoft.com/office/powerpoint/2010/main" val="372896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Content Placeholder 35" descr="A close up of a logo&#10;&#10;Description automatically generated">
            <a:extLst>
              <a:ext uri="{FF2B5EF4-FFF2-40B4-BE49-F238E27FC236}">
                <a16:creationId xmlns:a16="http://schemas.microsoft.com/office/drawing/2014/main" id="{0249835D-7D59-A24C-96F1-3BBF8A75744F}"/>
              </a:ext>
            </a:extLst>
          </p:cNvPr>
          <p:cNvPicPr>
            <a:picLocks noGrp="1" noChangeAspect="1"/>
          </p:cNvPicPr>
          <p:nvPr>
            <p:ph idx="1"/>
          </p:nvPr>
        </p:nvPicPr>
        <p:blipFill>
          <a:blip r:embed="rId3"/>
          <a:stretch>
            <a:fillRect/>
          </a:stretch>
        </p:blipFill>
        <p:spPr>
          <a:xfrm>
            <a:off x="1502834" y="1554163"/>
            <a:ext cx="9186332" cy="5167312"/>
          </a:xfrm>
        </p:spPr>
      </p:pic>
      <p:sp>
        <p:nvSpPr>
          <p:cNvPr id="2" name="Title 1">
            <a:extLst>
              <a:ext uri="{FF2B5EF4-FFF2-40B4-BE49-F238E27FC236}">
                <a16:creationId xmlns:a16="http://schemas.microsoft.com/office/drawing/2014/main" id="{9C6BE09E-BA5D-604B-8EEA-6A697211327E}"/>
              </a:ext>
            </a:extLst>
          </p:cNvPr>
          <p:cNvSpPr>
            <a:spLocks noGrp="1"/>
          </p:cNvSpPr>
          <p:nvPr>
            <p:ph type="title"/>
          </p:nvPr>
        </p:nvSpPr>
        <p:spPr/>
        <p:txBody>
          <a:bodyPr/>
          <a:lstStyle/>
          <a:p>
            <a:r>
              <a:rPr lang="en-US" dirty="0"/>
              <a:t>Model Prediction Phase</a:t>
            </a:r>
          </a:p>
        </p:txBody>
      </p:sp>
      <p:sp>
        <p:nvSpPr>
          <p:cNvPr id="3" name="Footer Placeholder 2">
            <a:extLst>
              <a:ext uri="{FF2B5EF4-FFF2-40B4-BE49-F238E27FC236}">
                <a16:creationId xmlns:a16="http://schemas.microsoft.com/office/drawing/2014/main" id="{7B110394-CB9D-3646-84A2-757BB46AEB07}"/>
              </a:ext>
            </a:extLst>
          </p:cNvPr>
          <p:cNvSpPr>
            <a:spLocks noGrp="1"/>
          </p:cNvSpPr>
          <p:nvPr>
            <p:ph type="ftr" sz="quarter" idx="11"/>
          </p:nvPr>
        </p:nvSpPr>
        <p:spPr/>
        <p:txBody>
          <a:bodyPr/>
          <a:lstStyle/>
          <a:p>
            <a:r>
              <a:rPr lang="en-US"/>
              <a:t>DEIM Forum 2019 A5-2</a:t>
            </a:r>
          </a:p>
        </p:txBody>
      </p:sp>
      <p:sp>
        <p:nvSpPr>
          <p:cNvPr id="4" name="Slide Number Placeholder 3">
            <a:extLst>
              <a:ext uri="{FF2B5EF4-FFF2-40B4-BE49-F238E27FC236}">
                <a16:creationId xmlns:a16="http://schemas.microsoft.com/office/drawing/2014/main" id="{2504D7A4-0298-3D45-9AAC-817002D8DF0F}"/>
              </a:ext>
            </a:extLst>
          </p:cNvPr>
          <p:cNvSpPr>
            <a:spLocks noGrp="1"/>
          </p:cNvSpPr>
          <p:nvPr>
            <p:ph type="sldNum" sz="quarter" idx="12"/>
          </p:nvPr>
        </p:nvSpPr>
        <p:spPr/>
        <p:txBody>
          <a:bodyPr/>
          <a:lstStyle/>
          <a:p>
            <a:fld id="{40E30518-5A54-9B45-9775-C8DE7A39EFE9}" type="slidenum">
              <a:rPr lang="en-US" smtClean="0"/>
              <a:t>8</a:t>
            </a:fld>
            <a:endParaRPr lang="en-US"/>
          </a:p>
        </p:txBody>
      </p:sp>
    </p:spTree>
    <p:extLst>
      <p:ext uri="{BB962C8B-B14F-4D97-AF65-F5344CB8AC3E}">
        <p14:creationId xmlns:p14="http://schemas.microsoft.com/office/powerpoint/2010/main" val="169804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3E6D-EA22-9C49-AE52-12D7D9F9760B}"/>
              </a:ext>
            </a:extLst>
          </p:cNvPr>
          <p:cNvSpPr>
            <a:spLocks noGrp="1"/>
          </p:cNvSpPr>
          <p:nvPr>
            <p:ph type="title"/>
          </p:nvPr>
        </p:nvSpPr>
        <p:spPr/>
        <p:txBody>
          <a:bodyPr/>
          <a:lstStyle/>
          <a:p>
            <a:r>
              <a:rPr lang="en-US" dirty="0"/>
              <a:t>Problem Definition</a:t>
            </a:r>
          </a:p>
        </p:txBody>
      </p:sp>
      <p:sp>
        <p:nvSpPr>
          <p:cNvPr id="3" name="Text Placeholder 2">
            <a:extLst>
              <a:ext uri="{FF2B5EF4-FFF2-40B4-BE49-F238E27FC236}">
                <a16:creationId xmlns:a16="http://schemas.microsoft.com/office/drawing/2014/main" id="{AD8F610A-B0C5-734B-B2F7-B92A7A9FA59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8019755-2C68-FD47-A4CA-D8F8F7514661}"/>
              </a:ext>
            </a:extLst>
          </p:cNvPr>
          <p:cNvSpPr>
            <a:spLocks noGrp="1"/>
          </p:cNvSpPr>
          <p:nvPr>
            <p:ph type="ftr" sz="quarter" idx="11"/>
          </p:nvPr>
        </p:nvSpPr>
        <p:spPr/>
        <p:txBody>
          <a:bodyPr/>
          <a:lstStyle/>
          <a:p>
            <a:r>
              <a:rPr lang="en-US"/>
              <a:t>DEIM Forum 2019 A5-2</a:t>
            </a:r>
          </a:p>
        </p:txBody>
      </p:sp>
      <p:sp>
        <p:nvSpPr>
          <p:cNvPr id="5" name="Slide Number Placeholder 4">
            <a:extLst>
              <a:ext uri="{FF2B5EF4-FFF2-40B4-BE49-F238E27FC236}">
                <a16:creationId xmlns:a16="http://schemas.microsoft.com/office/drawing/2014/main" id="{E4B06EC3-D1E7-2F42-A39E-D9F6DCDBE9E2}"/>
              </a:ext>
            </a:extLst>
          </p:cNvPr>
          <p:cNvSpPr>
            <a:spLocks noGrp="1"/>
          </p:cNvSpPr>
          <p:nvPr>
            <p:ph type="sldNum" sz="quarter" idx="12"/>
          </p:nvPr>
        </p:nvSpPr>
        <p:spPr/>
        <p:txBody>
          <a:bodyPr/>
          <a:lstStyle/>
          <a:p>
            <a:fld id="{40E30518-5A54-9B45-9775-C8DE7A39EFE9}" type="slidenum">
              <a:rPr lang="en-US" smtClean="0"/>
              <a:t>9</a:t>
            </a:fld>
            <a:endParaRPr lang="en-US"/>
          </a:p>
        </p:txBody>
      </p:sp>
    </p:spTree>
    <p:extLst>
      <p:ext uri="{BB962C8B-B14F-4D97-AF65-F5344CB8AC3E}">
        <p14:creationId xmlns:p14="http://schemas.microsoft.com/office/powerpoint/2010/main" val="3838117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14616</TotalTime>
  <Words>3423</Words>
  <Application>Microsoft Macintosh PowerPoint</Application>
  <PresentationFormat>Widescreen</PresentationFormat>
  <Paragraphs>328</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Theme</vt:lpstr>
      <vt:lpstr>Find Target Data Fast! A Method and Its Behavior of Target Data Collection  for Online Annotation  using Machine Learning Method</vt:lpstr>
      <vt:lpstr>Introduction</vt:lpstr>
      <vt:lpstr>Scenario</vt:lpstr>
      <vt:lpstr>Flow Chart of Human Examination Phase</vt:lpstr>
      <vt:lpstr>Flow Chart of Model Prediction Phase</vt:lpstr>
      <vt:lpstr>Human Examination Phase 1</vt:lpstr>
      <vt:lpstr>Human Examination Phase 2</vt:lpstr>
      <vt:lpstr>Model Prediction Phase</vt:lpstr>
      <vt:lpstr>Problem Definition</vt:lpstr>
      <vt:lpstr>Target Extraction Learning</vt:lpstr>
      <vt:lpstr>Requirement in Human Examination Phase</vt:lpstr>
      <vt:lpstr>Requirement in Model Prediction Phase</vt:lpstr>
      <vt:lpstr>Problem 1: Target-Performance Dilemma</vt:lpstr>
      <vt:lpstr>Problem 1: Performance-Target Dilemma</vt:lpstr>
      <vt:lpstr>Related Work</vt:lpstr>
      <vt:lpstr>Problem 2: Difficulty in Estimation</vt:lpstr>
      <vt:lpstr>Simulation for Research Purpose</vt:lpstr>
      <vt:lpstr>Simulation for Research Purpose</vt:lpstr>
      <vt:lpstr>Proposed Approach</vt:lpstr>
      <vt:lpstr>Random Starter Method (for Problem 1)</vt:lpstr>
      <vt:lpstr>Random Starter Method</vt:lpstr>
      <vt:lpstr>When to Switch? (for Problem 2)</vt:lpstr>
      <vt:lpstr>Experiments</vt:lpstr>
      <vt:lpstr>Datasets</vt:lpstr>
      <vt:lpstr>Machine Learning Model Selection</vt:lpstr>
      <vt:lpstr>Experiments</vt:lpstr>
      <vt:lpstr>Target-Performance Trade-off (Problem 1)</vt:lpstr>
      <vt:lpstr>Estimation of Model Performance (Problem 2)</vt:lpstr>
      <vt:lpstr>Experiments</vt:lpstr>
      <vt:lpstr>Target-Performance Trade-off (Problem 1)</vt:lpstr>
      <vt:lpstr>Estimation of Model Performance (Problem 2)</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Deciding Annotation Order for Efficient Target-Data Extraction in Supervised Machine Learning</dc:title>
  <dc:creator>PC-A109</dc:creator>
  <cp:lastModifiedBy>PC-A109</cp:lastModifiedBy>
  <cp:revision>465</cp:revision>
  <cp:lastPrinted>2019-03-03T05:38:42Z</cp:lastPrinted>
  <dcterms:created xsi:type="dcterms:W3CDTF">2019-02-06T07:48:23Z</dcterms:created>
  <dcterms:modified xsi:type="dcterms:W3CDTF">2019-03-05T04:46:27Z</dcterms:modified>
</cp:coreProperties>
</file>