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70" r:id="rId2"/>
    <p:sldId id="371" r:id="rId3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706" autoAdjust="0"/>
  </p:normalViewPr>
  <p:slideViewPr>
    <p:cSldViewPr snapToGrid="0">
      <p:cViewPr>
        <p:scale>
          <a:sx n="99" d="100"/>
          <a:sy n="99" d="100"/>
        </p:scale>
        <p:origin x="1640" y="6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35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7/5/24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7/5/24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7/5/24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2" r:id="rId12"/>
    <p:sldLayoutId id="2147483675" r:id="rId13"/>
    <p:sldLayoutId id="214748367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C3236-A35D-8F5F-A95B-0E19A66EF9D4}"/>
              </a:ext>
            </a:extLst>
          </p:cNvPr>
          <p:cNvSpPr txBox="1"/>
          <p:nvPr/>
        </p:nvSpPr>
        <p:spPr>
          <a:xfrm>
            <a:off x="914401" y="606287"/>
            <a:ext cx="63616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运动心像 </a:t>
            </a:r>
            <a:r>
              <a:rPr lang="en-US" altLang="zh-CN" sz="4400" b="0" i="0" dirty="0">
                <a:solidFill>
                  <a:schemeClr val="tx2"/>
                </a:solidFill>
                <a:effectLst/>
                <a:latin typeface="Google Sans"/>
              </a:rPr>
              <a:t>(</a:t>
            </a:r>
            <a:r>
              <a:rPr lang="en-HK" altLang="zh-CN" sz="4400" b="0" i="0" dirty="0">
                <a:solidFill>
                  <a:schemeClr val="tx2"/>
                </a:solidFill>
                <a:effectLst/>
                <a:latin typeface="Google Sans"/>
              </a:rPr>
              <a:t>Motor Imagery)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D91C-13E2-C997-C30B-16D5710A546D}"/>
              </a:ext>
            </a:extLst>
          </p:cNvPr>
          <p:cNvSpPr txBox="1"/>
          <p:nvPr/>
        </p:nvSpPr>
        <p:spPr>
          <a:xfrm>
            <a:off x="631065" y="1687132"/>
            <a:ext cx="732808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在脑海中视觉化地执行某个运动任务，</a:t>
            </a:r>
            <a:br>
              <a:rPr lang="en-HK" altLang="zh-CN" sz="2400" dirty="0"/>
            </a:br>
            <a:r>
              <a:rPr lang="zh-CN" altLang="en-US" sz="2400" dirty="0"/>
              <a:t>可激活与实际执行运动类似的大脑区域。</a:t>
            </a:r>
            <a:endParaRPr lang="en-HK" altLang="zh-CN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通过运动想象，运动功能受损的患者可以激活运动通路，引起大脑中的神经可塑性变化，促进康复。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DD936-CC08-F76B-13B4-FAE17745A203}"/>
              </a:ext>
            </a:extLst>
          </p:cNvPr>
          <p:cNvSpPr txBox="1"/>
          <p:nvPr/>
        </p:nvSpPr>
        <p:spPr>
          <a:xfrm>
            <a:off x="914401" y="3906750"/>
            <a:ext cx="5987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400" b="0" i="0" dirty="0">
                <a:solidFill>
                  <a:schemeClr val="tx2"/>
                </a:solidFill>
                <a:effectLst/>
                <a:latin typeface="Google Sans"/>
              </a:rPr>
              <a:t>Mu </a:t>
            </a:r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抑制 </a:t>
            </a:r>
            <a:r>
              <a:rPr lang="en-US" altLang="zh-CN" sz="4400" b="0" i="0" dirty="0">
                <a:solidFill>
                  <a:schemeClr val="tx2"/>
                </a:solidFill>
                <a:effectLst/>
                <a:latin typeface="Google Sans"/>
              </a:rPr>
              <a:t>(8-13</a:t>
            </a:r>
            <a:r>
              <a:rPr lang="en-HK" altLang="zh-CN" sz="4400" b="0" i="0" dirty="0">
                <a:solidFill>
                  <a:schemeClr val="tx2"/>
                </a:solidFill>
                <a:effectLst/>
                <a:latin typeface="Google Sans"/>
              </a:rPr>
              <a:t>Hz</a:t>
            </a:r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脑电波</a:t>
            </a:r>
            <a:r>
              <a:rPr lang="en-US" altLang="zh-CN" sz="4400" b="0" i="0" dirty="0">
                <a:solidFill>
                  <a:schemeClr val="tx2"/>
                </a:solidFill>
                <a:effectLst/>
                <a:latin typeface="Google San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3A409-FFD4-F149-A284-742203296D54}"/>
              </a:ext>
            </a:extLst>
          </p:cNvPr>
          <p:cNvSpPr txBox="1"/>
          <p:nvPr/>
        </p:nvSpPr>
        <p:spPr>
          <a:xfrm>
            <a:off x="631064" y="4987595"/>
            <a:ext cx="1108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当执行运动动作、想象执行运动动作或观察他人执行运动动作时，</a:t>
            </a:r>
            <a:r>
              <a:rPr lang="en-HK" altLang="zh-CN" sz="2400" dirty="0"/>
              <a:t>mu</a:t>
            </a:r>
            <a:r>
              <a:rPr lang="zh-CN" altLang="en-US" sz="2400" dirty="0"/>
              <a:t>节律会被抑制，反映了大脑对想象运动的处理过程。</a:t>
            </a:r>
            <a:endParaRPr lang="en-HK" altLang="zh-CN" sz="2400" dirty="0"/>
          </a:p>
        </p:txBody>
      </p:sp>
      <p:pic>
        <p:nvPicPr>
          <p:cNvPr id="10" name="Picture 9" descr="A diagram of a blue sphere with a blue circle and a yellow circle with a black circle with a yellow circle with a black circle with a blue circle with a yellow circle with a black circle with&#10;&#10;Description automatically generated">
            <a:extLst>
              <a:ext uri="{FF2B5EF4-FFF2-40B4-BE49-F238E27FC236}">
                <a16:creationId xmlns:a16="http://schemas.microsoft.com/office/drawing/2014/main" id="{5487BD69-262B-9217-2465-34E7FE7AE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r="51910"/>
          <a:stretch/>
        </p:blipFill>
        <p:spPr>
          <a:xfrm>
            <a:off x="8352941" y="433230"/>
            <a:ext cx="3532833" cy="43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B397B-0A70-57F0-848F-F52400F6B727}"/>
              </a:ext>
            </a:extLst>
          </p:cNvPr>
          <p:cNvSpPr txBox="1"/>
          <p:nvPr/>
        </p:nvSpPr>
        <p:spPr>
          <a:xfrm>
            <a:off x="914401" y="606287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使用场景</a:t>
            </a:r>
          </a:p>
          <a:p>
            <a:endParaRPr lang="en-HK" altLang="zh-CN" sz="4400" b="0" i="0" dirty="0">
              <a:solidFill>
                <a:schemeClr val="tx2"/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20353-691D-F8BA-EA92-60F94E09CD8E}"/>
              </a:ext>
            </a:extLst>
          </p:cNvPr>
          <p:cNvSpPr txBox="1"/>
          <p:nvPr/>
        </p:nvSpPr>
        <p:spPr>
          <a:xfrm>
            <a:off x="631065" y="1687132"/>
            <a:ext cx="73280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利用視覺影</a:t>
            </a:r>
            <a:r>
              <a:rPr lang="zh-CN" altLang="en-HK" sz="2400" dirty="0"/>
              <a:t>像</a:t>
            </a:r>
            <a:r>
              <a:rPr lang="zh-CN" altLang="en-US" sz="2400" dirty="0"/>
              <a:t>指示用戶想像手部運動的動作。</a:t>
            </a:r>
            <a:endParaRPr lang="en-HK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利用乾電極</a:t>
            </a:r>
            <a:r>
              <a:rPr lang="en-US" altLang="zh-CN" sz="2400" dirty="0"/>
              <a:t> EEG </a:t>
            </a:r>
            <a:r>
              <a:rPr lang="zh-CN" altLang="en-US" sz="2400" dirty="0"/>
              <a:t>採集、放大、處理腦電訊號。</a:t>
            </a:r>
            <a:endParaRPr lang="en-HK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偵測</a:t>
            </a:r>
            <a:r>
              <a:rPr lang="en-HK" altLang="zh-CN" sz="2400" b="0" i="0" dirty="0">
                <a:solidFill>
                  <a:schemeClr val="tx2"/>
                </a:solidFill>
                <a:effectLst/>
                <a:latin typeface="Google Sans"/>
              </a:rPr>
              <a:t> Mu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Google Sans"/>
              </a:rPr>
              <a:t>抑制的訊號，若出現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Google Sans"/>
              </a:rPr>
              <a:t>Mu Suppression</a:t>
            </a:r>
            <a:r>
              <a:rPr lang="zh-CN" altLang="en-US" sz="2400" dirty="0">
                <a:solidFill>
                  <a:schemeClr val="tx2"/>
                </a:solidFill>
                <a:latin typeface="Google Sans"/>
              </a:rPr>
              <a:t>：</a:t>
            </a:r>
            <a:endParaRPr lang="en-US" altLang="zh-CN" sz="24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表明镜像神经元系统的活跃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反映了大脑对运动的模拟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此時機械手觸發手部運動</a:t>
            </a:r>
            <a:r>
              <a:rPr lang="en-US" altLang="zh-CN" sz="2000" dirty="0">
                <a:solidFill>
                  <a:schemeClr val="tx2"/>
                </a:solidFill>
                <a:latin typeface="Google Sans"/>
              </a:rPr>
              <a:t> + </a:t>
            </a: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感知反饋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加強大腦對想象运动的适应和重组，</a:t>
            </a:r>
            <a:br>
              <a:rPr lang="en-HK" altLang="zh-CN" sz="2000" dirty="0">
                <a:solidFill>
                  <a:schemeClr val="tx2"/>
                </a:solidFill>
                <a:latin typeface="Google Sans"/>
              </a:rPr>
            </a:b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增强运动学习和康复</a:t>
            </a:r>
            <a:endParaRPr lang="en-US" sz="2000" dirty="0"/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82BDB63D-DC02-2C19-A1FE-6A42EDE3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2" y="2918991"/>
            <a:ext cx="5868473" cy="33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48083"/>
      </p:ext>
    </p:extLst>
  </p:cSld>
  <p:clrMapOvr>
    <a:masterClrMapping/>
  </p:clrMapOvr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FF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173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Google Sans</vt:lpstr>
      <vt:lpstr>Arial</vt:lpstr>
      <vt:lpstr>Diamond Grid 16x9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Finger Durability Test Result</dc:title>
  <dc:creator>Ivan Kwan</dc:creator>
  <cp:lastModifiedBy>Ling Fung Yeung (R&amp;D/RRC)</cp:lastModifiedBy>
  <cp:revision>566</cp:revision>
  <cp:lastPrinted>2019-09-27T02:20:55Z</cp:lastPrinted>
  <dcterms:created xsi:type="dcterms:W3CDTF">2019-02-19T06:14:57Z</dcterms:created>
  <dcterms:modified xsi:type="dcterms:W3CDTF">2024-07-05T11:20:34Z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