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370" r:id="rId2"/>
    <p:sldId id="372" r:id="rId3"/>
    <p:sldId id="373" r:id="rId4"/>
    <p:sldId id="371" r:id="rId5"/>
  </p:sldIdLst>
  <p:sldSz cx="12192000" cy="6858000"/>
  <p:notesSz cx="6799263" cy="9929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EC20E35-A176-4012-BC5E-935CFFF8708E}" styleName="中等深淺樣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00" autoAdjust="0"/>
    <p:restoredTop sz="94706" autoAdjust="0"/>
  </p:normalViewPr>
  <p:slideViewPr>
    <p:cSldViewPr snapToGrid="0">
      <p:cViewPr varScale="1">
        <p:scale>
          <a:sx n="108" d="100"/>
          <a:sy n="108" d="100"/>
        </p:scale>
        <p:origin x="636" y="13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1342" y="0"/>
            <a:ext cx="2946347" cy="4982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7/8/2024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3513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1342" y="9431600"/>
            <a:ext cx="2946347" cy="4982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9260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HK"/>
              <a:t>Click to edit Master subtitle style</a:t>
            </a:r>
            <a:endParaRPr lang="en-US"/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ide-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0575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ide-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41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side-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45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7/8/2024</a:t>
            </a:fld>
            <a:endParaRPr lang="en-US" dirty="0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 altLang="zh-HK"/>
              <a:t>Click to edit Master title style</a:t>
            </a:r>
            <a:endParaRPr lang="en-US"/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HK" dirty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HK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HK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/>
              <a:t>Edit Master text styles</a:t>
            </a:r>
          </a:p>
          <a:p>
            <a:pPr lvl="1"/>
            <a:r>
              <a:rPr lang="en-US" altLang="zh-HK"/>
              <a:t>Second level</a:t>
            </a:r>
          </a:p>
          <a:p>
            <a:pPr lvl="2"/>
            <a:r>
              <a:rPr lang="en-US" altLang="zh-HK"/>
              <a:t>Third level</a:t>
            </a:r>
          </a:p>
          <a:p>
            <a:pPr lvl="3"/>
            <a:r>
              <a:rPr lang="en-US" altLang="zh-HK"/>
              <a:t>Fourth level</a:t>
            </a:r>
          </a:p>
          <a:p>
            <a:pPr lvl="4"/>
            <a:r>
              <a:rPr lang="en-US" altLang="zh-HK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7/8/2024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  <p:sldLayoutId id="2147483672" r:id="rId12"/>
    <p:sldLayoutId id="2147483675" r:id="rId13"/>
    <p:sldLayoutId id="2147483676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1C3236-A35D-8F5F-A95B-0E19A66EF9D4}"/>
              </a:ext>
            </a:extLst>
          </p:cNvPr>
          <p:cNvSpPr txBox="1"/>
          <p:nvPr/>
        </p:nvSpPr>
        <p:spPr>
          <a:xfrm>
            <a:off x="914401" y="606287"/>
            <a:ext cx="51283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0" i="0" dirty="0">
                <a:solidFill>
                  <a:schemeClr val="tx2"/>
                </a:solidFill>
                <a:effectLst/>
                <a:latin typeface="Google Sans"/>
              </a:rPr>
              <a:t>脑电项目</a:t>
            </a:r>
            <a:r>
              <a:rPr lang="en-US" altLang="zh-CN" sz="4400" b="0" i="0" dirty="0">
                <a:solidFill>
                  <a:schemeClr val="tx2"/>
                </a:solidFill>
                <a:effectLst/>
                <a:latin typeface="Google Sans"/>
              </a:rPr>
              <a:t> - </a:t>
            </a:r>
            <a:r>
              <a:rPr lang="zh-CN" altLang="en-US" sz="4400" b="0" i="0" dirty="0">
                <a:solidFill>
                  <a:schemeClr val="tx2"/>
                </a:solidFill>
                <a:effectLst/>
                <a:latin typeface="Google Sans"/>
              </a:rPr>
              <a:t>原型开发</a:t>
            </a:r>
            <a:endParaRPr lang="en-HK" altLang="zh-CN" sz="4400" b="0" i="0" dirty="0">
              <a:solidFill>
                <a:schemeClr val="tx2"/>
              </a:solidFill>
              <a:effectLst/>
              <a:latin typeface="Google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4D91C-13E2-C997-C30B-16D5710A546D}"/>
              </a:ext>
            </a:extLst>
          </p:cNvPr>
          <p:cNvSpPr txBox="1"/>
          <p:nvPr/>
        </p:nvSpPr>
        <p:spPr>
          <a:xfrm>
            <a:off x="631064" y="1687132"/>
            <a:ext cx="7509083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早前采购了一款</a:t>
            </a:r>
            <a:r>
              <a:rPr lang="en-US" altLang="zh-CN" sz="2400" dirty="0"/>
              <a:t> </a:t>
            </a:r>
            <a:r>
              <a:rPr lang="zh-CN" altLang="en-US" sz="2400" dirty="0"/>
              <a:t>干式</a:t>
            </a:r>
            <a:r>
              <a:rPr lang="en-US" altLang="zh-CN" sz="2400" dirty="0"/>
              <a:t> EEG </a:t>
            </a:r>
            <a:r>
              <a:rPr lang="zh-CN" altLang="en-US" sz="2400" dirty="0"/>
              <a:t>电极帽</a:t>
            </a:r>
            <a:r>
              <a:rPr lang="en-US" altLang="zh-CN" sz="2400" dirty="0"/>
              <a:t> (8-channels)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HK" altLang="zh-CN" dirty="0" err="1"/>
              <a:t>eego</a:t>
            </a:r>
            <a:r>
              <a:rPr lang="en-HK" altLang="zh-CN" dirty="0"/>
              <a:t> mini-series, ANT neuro inc., Netherlands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目前正使用该系统采集</a:t>
            </a:r>
            <a:r>
              <a:rPr lang="en-US" altLang="zh-CN" sz="2400" dirty="0"/>
              <a:t> EEG </a:t>
            </a:r>
            <a:r>
              <a:rPr lang="zh-CN" altLang="en-US" sz="2400" dirty="0"/>
              <a:t>并测试其在</a:t>
            </a:r>
            <a:r>
              <a:rPr lang="en-US" altLang="zh-CN" sz="2400" dirty="0"/>
              <a:t> BCI </a:t>
            </a:r>
            <a:r>
              <a:rPr lang="zh-CN" altLang="en-US" sz="2400" dirty="0"/>
              <a:t>上的应用场景</a:t>
            </a:r>
            <a:endParaRPr lang="en-HK" altLang="zh-CN" sz="2400" dirty="0"/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监测运动心像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Motor Imagery</a:t>
            </a:r>
          </a:p>
          <a:p>
            <a:pPr marL="742950" lvl="1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利用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Mu Suppression</a:t>
            </a:r>
            <a:r>
              <a:rPr lang="en-US" dirty="0"/>
              <a:t> </a:t>
            </a:r>
            <a:r>
              <a:rPr lang="en-US" dirty="0" err="1"/>
              <a:t>作为反映测试者是否专注在目标动作的指标</a:t>
            </a:r>
            <a:endParaRPr lang="en-US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D64C755-228B-8FAF-1688-20A6F0C09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077" y="1158240"/>
            <a:ext cx="3475195" cy="4541520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3488659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1C3236-A35D-8F5F-A95B-0E19A66EF9D4}"/>
              </a:ext>
            </a:extLst>
          </p:cNvPr>
          <p:cNvSpPr txBox="1"/>
          <p:nvPr/>
        </p:nvSpPr>
        <p:spPr>
          <a:xfrm>
            <a:off x="914401" y="606287"/>
            <a:ext cx="57980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000" b="0" i="0" dirty="0">
                <a:solidFill>
                  <a:schemeClr val="tx2"/>
                </a:solidFill>
                <a:effectLst/>
                <a:latin typeface="Google Sans"/>
              </a:rPr>
              <a:t>运动心像 </a:t>
            </a:r>
            <a:r>
              <a:rPr lang="en-US" altLang="zh-CN" sz="4000" b="0" i="0" dirty="0">
                <a:solidFill>
                  <a:schemeClr val="tx2"/>
                </a:solidFill>
                <a:effectLst/>
                <a:latin typeface="Google Sans"/>
              </a:rPr>
              <a:t>(</a:t>
            </a:r>
            <a:r>
              <a:rPr lang="en-HK" altLang="zh-CN" sz="4000" b="0" i="0" dirty="0">
                <a:solidFill>
                  <a:schemeClr val="tx2"/>
                </a:solidFill>
                <a:effectLst/>
                <a:latin typeface="Google Sans"/>
              </a:rPr>
              <a:t>Motor Imagery)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4D91C-13E2-C997-C30B-16D5710A546D}"/>
              </a:ext>
            </a:extLst>
          </p:cNvPr>
          <p:cNvSpPr txBox="1"/>
          <p:nvPr/>
        </p:nvSpPr>
        <p:spPr>
          <a:xfrm>
            <a:off x="631065" y="1687132"/>
            <a:ext cx="73280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在脑海中视觉化地执行某个运动任务，</a:t>
            </a:r>
            <a:br>
              <a:rPr lang="en-HK" altLang="zh-CN" sz="2000" dirty="0"/>
            </a:br>
            <a:r>
              <a:rPr lang="zh-CN" altLang="en-US" sz="2000" dirty="0"/>
              <a:t>可激活与实际执行运动类似的大脑区域。</a:t>
            </a:r>
            <a:endParaRPr lang="en-HK" altLang="zh-CN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通过运动想象，同时配合机械手辅助完成手部运动，运动功能受损的患者可以激活运动通路，引起大脑中的神经可塑性变化，促进康复。</a:t>
            </a:r>
            <a:r>
              <a:rPr lang="en-US" altLang="zh-CN" sz="2000" dirty="0"/>
              <a:t>(Hu, et al., 2021)</a:t>
            </a:r>
            <a:endParaRPr 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DD936-CC08-F76B-13B4-FAE17745A203}"/>
              </a:ext>
            </a:extLst>
          </p:cNvPr>
          <p:cNvSpPr txBox="1"/>
          <p:nvPr/>
        </p:nvSpPr>
        <p:spPr>
          <a:xfrm>
            <a:off x="914401" y="3906750"/>
            <a:ext cx="557235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altLang="zh-CN" sz="4000" b="0" i="0" dirty="0">
                <a:solidFill>
                  <a:schemeClr val="tx2"/>
                </a:solidFill>
                <a:effectLst/>
                <a:latin typeface="Google Sans"/>
              </a:rPr>
              <a:t>Mu </a:t>
            </a:r>
            <a:r>
              <a:rPr lang="zh-CN" altLang="en-US" sz="4000" b="0" i="0" dirty="0">
                <a:solidFill>
                  <a:schemeClr val="tx2"/>
                </a:solidFill>
                <a:effectLst/>
                <a:latin typeface="Google Sans"/>
              </a:rPr>
              <a:t>抑制 </a:t>
            </a:r>
            <a:r>
              <a:rPr lang="en-US" altLang="zh-CN" sz="4000" b="0" i="0" dirty="0">
                <a:solidFill>
                  <a:schemeClr val="tx2"/>
                </a:solidFill>
                <a:effectLst/>
                <a:latin typeface="Google Sans"/>
              </a:rPr>
              <a:t>(8-13</a:t>
            </a:r>
            <a:r>
              <a:rPr lang="en-HK" altLang="zh-CN" sz="4000" b="0" i="0" dirty="0">
                <a:solidFill>
                  <a:schemeClr val="tx2"/>
                </a:solidFill>
                <a:effectLst/>
                <a:latin typeface="Google Sans"/>
              </a:rPr>
              <a:t>Hz </a:t>
            </a:r>
            <a:r>
              <a:rPr lang="zh-CN" altLang="en-US" sz="4000" b="0" i="0" dirty="0">
                <a:solidFill>
                  <a:schemeClr val="tx2"/>
                </a:solidFill>
                <a:effectLst/>
                <a:latin typeface="Google Sans"/>
              </a:rPr>
              <a:t>脑电波</a:t>
            </a:r>
            <a:r>
              <a:rPr lang="en-US" altLang="zh-CN" sz="4000" b="0" i="0" dirty="0">
                <a:solidFill>
                  <a:schemeClr val="tx2"/>
                </a:solidFill>
                <a:effectLst/>
                <a:latin typeface="Google Sans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43A409-FFD4-F149-A284-742203296D54}"/>
              </a:ext>
            </a:extLst>
          </p:cNvPr>
          <p:cNvSpPr txBox="1"/>
          <p:nvPr/>
        </p:nvSpPr>
        <p:spPr>
          <a:xfrm>
            <a:off x="631064" y="4987595"/>
            <a:ext cx="110887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当执行运动动作、想象执行运动动作或观察他人执行运动动作时，</a:t>
            </a:r>
            <a:r>
              <a:rPr lang="en-HK" altLang="zh-CN" sz="2000" dirty="0"/>
              <a:t>mu band </a:t>
            </a:r>
            <a:r>
              <a:rPr lang="zh-CN" altLang="en-US" sz="2000" dirty="0"/>
              <a:t>会被抑制，反映了大脑对想象运动的处理过程。</a:t>
            </a:r>
            <a:endParaRPr lang="en-HK" altLang="zh-CN" sz="2000" dirty="0"/>
          </a:p>
        </p:txBody>
      </p:sp>
      <p:pic>
        <p:nvPicPr>
          <p:cNvPr id="10" name="Picture 9" descr="A diagram of a blue sphere with a blue circle and a yellow circle with a black circle with a yellow circle with a black circle with a blue circle with a yellow circle with a black circle with&#10;&#10;Description automatically generated">
            <a:extLst>
              <a:ext uri="{FF2B5EF4-FFF2-40B4-BE49-F238E27FC236}">
                <a16:creationId xmlns:a16="http://schemas.microsoft.com/office/drawing/2014/main" id="{5487BD69-262B-9217-2465-34E7FE7AED3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00" r="51910"/>
          <a:stretch/>
        </p:blipFill>
        <p:spPr>
          <a:xfrm>
            <a:off x="8352941" y="433230"/>
            <a:ext cx="3532833" cy="4304517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BBD9FA1-51BC-6B97-54FF-7858C9C2A570}"/>
              </a:ext>
            </a:extLst>
          </p:cNvPr>
          <p:cNvSpPr txBox="1"/>
          <p:nvPr/>
        </p:nvSpPr>
        <p:spPr>
          <a:xfrm>
            <a:off x="6349628" y="5683719"/>
            <a:ext cx="5842372" cy="76944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HK" sz="1100" b="0" i="1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Hu YQ, Gao TH, Li J, Tao JC, Bai YL, Lu RR. Motor Imagery-Based Brain-Computer Interface Combined with Multimodal Feedback to Promote Upper Limb Motor Function after Stroke: A Preliminary Study. Evid Based Complement Alternat Med. 2021 Nov 3;2021:1116126. </a:t>
            </a:r>
            <a:r>
              <a:rPr lang="en-HK" sz="1100" b="0" i="1" dirty="0" err="1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doi</a:t>
            </a:r>
            <a:r>
              <a:rPr lang="en-HK" sz="1100" b="0" i="1" dirty="0">
                <a:solidFill>
                  <a:schemeClr val="tx2"/>
                </a:solidFill>
                <a:effectLst/>
                <a:latin typeface="Roboto" panose="02000000000000000000" pitchFamily="2" charset="0"/>
              </a:rPr>
              <a:t>: 10.1155/2021/1116126.</a:t>
            </a:r>
            <a:endParaRPr lang="en-US" sz="1100" i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816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ortical Homunculus - AnatomyZone">
            <a:extLst>
              <a:ext uri="{FF2B5EF4-FFF2-40B4-BE49-F238E27FC236}">
                <a16:creationId xmlns:a16="http://schemas.microsoft.com/office/drawing/2014/main" id="{F76498E0-CA40-01F6-24BB-A5522668E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9588" y="0"/>
            <a:ext cx="4931915" cy="4931915"/>
          </a:xfrm>
          <a:prstGeom prst="rect">
            <a:avLst/>
          </a:prstGeom>
          <a:noFill/>
          <a:effectLst>
            <a:softEdge rad="63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1C3236-A35D-8F5F-A95B-0E19A66EF9D4}"/>
              </a:ext>
            </a:extLst>
          </p:cNvPr>
          <p:cNvSpPr txBox="1"/>
          <p:nvPr/>
        </p:nvSpPr>
        <p:spPr>
          <a:xfrm>
            <a:off x="914401" y="606287"/>
            <a:ext cx="365324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000" b="0" i="0" dirty="0">
                <a:solidFill>
                  <a:schemeClr val="tx2"/>
                </a:solidFill>
                <a:effectLst/>
                <a:latin typeface="Google Sans"/>
              </a:rPr>
              <a:t>Mu Suppression </a:t>
            </a:r>
            <a:endParaRPr lang="en-HK" altLang="zh-CN" sz="4000" b="0" i="0" dirty="0">
              <a:solidFill>
                <a:schemeClr val="tx2"/>
              </a:solidFill>
              <a:effectLst/>
              <a:latin typeface="Google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E4D91C-13E2-C997-C30B-16D5710A546D}"/>
              </a:ext>
            </a:extLst>
          </p:cNvPr>
          <p:cNvSpPr txBox="1"/>
          <p:nvPr/>
        </p:nvSpPr>
        <p:spPr>
          <a:xfrm>
            <a:off x="631065" y="1687132"/>
            <a:ext cx="106299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000" dirty="0" err="1"/>
              <a:t>以下是利用</a:t>
            </a:r>
            <a:r>
              <a:rPr lang="en-US" sz="2000" dirty="0"/>
              <a:t> </a:t>
            </a:r>
            <a:r>
              <a:rPr lang="en-HK" altLang="zh-CN" sz="2000" dirty="0" err="1"/>
              <a:t>eego</a:t>
            </a:r>
            <a:r>
              <a:rPr lang="en-HK" altLang="zh-CN" sz="2000" dirty="0"/>
              <a:t> mini-series </a:t>
            </a:r>
            <a:r>
              <a:rPr lang="zh-CN" altLang="en-US" sz="2000" dirty="0"/>
              <a:t>采集的数据</a:t>
            </a:r>
            <a:r>
              <a:rPr lang="zh-CN" altLang="en-HK" sz="2000" dirty="0"/>
              <a:t>：</a:t>
            </a:r>
            <a:endParaRPr lang="en-HK" altLang="zh-CN" sz="2000" dirty="0"/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（左）</a:t>
            </a:r>
            <a:r>
              <a:rPr lang="zh-CN" altLang="en-HK" sz="2000" dirty="0"/>
              <a:t>：</a:t>
            </a:r>
            <a:r>
              <a:rPr lang="zh-CN" altLang="en-US" sz="2000" dirty="0"/>
              <a:t>测试者想象手握左边拳头，</a:t>
            </a:r>
            <a:r>
              <a:rPr lang="zh-TW" altLang="en-US" sz="2000" dirty="0"/>
              <a:t>右</a:t>
            </a:r>
            <a:r>
              <a:rPr lang="zh-CN" altLang="en-US" sz="2000" dirty="0"/>
              <a:t>脑</a:t>
            </a:r>
            <a:r>
              <a:rPr lang="en-US" altLang="zh-CN" sz="2000" dirty="0"/>
              <a:t> C4 </a:t>
            </a:r>
            <a:r>
              <a:rPr lang="zh-CN" altLang="en-US" sz="2000" dirty="0"/>
              <a:t>通道</a:t>
            </a:r>
            <a:r>
              <a:rPr lang="en-US" altLang="zh-CN" sz="2000" dirty="0"/>
              <a:t> </a:t>
            </a:r>
            <a:r>
              <a:rPr lang="en-US" altLang="zh-CN" sz="2000" dirty="0">
                <a:highlight>
                  <a:srgbClr val="FFFF00"/>
                </a:highlight>
              </a:rPr>
              <a:t>Mu Band (8-13Hz) </a:t>
            </a:r>
            <a:r>
              <a:rPr lang="zh-CN" altLang="en-US" sz="2000" dirty="0">
                <a:highlight>
                  <a:srgbClr val="FFFF00"/>
                </a:highlight>
              </a:rPr>
              <a:t>较低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en-US" sz="2000" dirty="0"/>
              <a:t>（右）</a:t>
            </a:r>
            <a:r>
              <a:rPr lang="zh-CN" altLang="en-HK" sz="2000" dirty="0"/>
              <a:t>：</a:t>
            </a:r>
            <a:r>
              <a:rPr lang="zh-CN" altLang="en-US" sz="2000" dirty="0"/>
              <a:t>测试者想象活动足踝，结果</a:t>
            </a:r>
            <a:r>
              <a:rPr lang="zh-TW" altLang="en-US" sz="2000" dirty="0"/>
              <a:t>右</a:t>
            </a:r>
            <a:r>
              <a:rPr lang="zh-CN" altLang="en-US" sz="2000" dirty="0"/>
              <a:t>脑</a:t>
            </a:r>
            <a:r>
              <a:rPr lang="en-US" altLang="zh-CN" sz="2000" dirty="0"/>
              <a:t> C4 </a:t>
            </a:r>
            <a:r>
              <a:rPr lang="zh-CN" altLang="en-US" sz="2000" dirty="0"/>
              <a:t>通道</a:t>
            </a:r>
            <a:r>
              <a:rPr lang="en-US" altLang="zh-CN" sz="2000" dirty="0"/>
              <a:t> </a:t>
            </a:r>
            <a:r>
              <a:rPr lang="en-US" altLang="zh-CN" sz="2000" dirty="0">
                <a:highlight>
                  <a:srgbClr val="FFFF00"/>
                </a:highlight>
              </a:rPr>
              <a:t>Mu Band (8-13Hz)</a:t>
            </a:r>
            <a:r>
              <a:rPr lang="zh-CN" altLang="en-US" sz="2000" dirty="0">
                <a:highlight>
                  <a:srgbClr val="FFFF00"/>
                </a:highlight>
              </a:rPr>
              <a:t> 较高</a:t>
            </a:r>
            <a:endParaRPr lang="en-US" sz="2000" dirty="0">
              <a:highlight>
                <a:srgbClr val="FFFF00"/>
              </a:highlight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46B38A4-3741-0793-1D65-8725E5F72E2E}"/>
              </a:ext>
            </a:extLst>
          </p:cNvPr>
          <p:cNvGrpSpPr/>
          <p:nvPr/>
        </p:nvGrpSpPr>
        <p:grpSpPr>
          <a:xfrm>
            <a:off x="6302981" y="3279336"/>
            <a:ext cx="5910669" cy="2857929"/>
            <a:chOff x="363984" y="3328293"/>
            <a:chExt cx="5910669" cy="2857929"/>
          </a:xfrm>
        </p:grpSpPr>
        <p:pic>
          <p:nvPicPr>
            <p:cNvPr id="2" name="Picture 1" descr="A close-up of a graph&#10;&#10;Description automatically generated">
              <a:extLst>
                <a:ext uri="{FF2B5EF4-FFF2-40B4-BE49-F238E27FC236}">
                  <a16:creationId xmlns:a16="http://schemas.microsoft.com/office/drawing/2014/main" id="{196F8F75-E950-574A-642C-92719C97A4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3999" t="50325" b="3457"/>
            <a:stretch/>
          </p:blipFill>
          <p:spPr>
            <a:xfrm>
              <a:off x="363984" y="3328293"/>
              <a:ext cx="5910669" cy="2857929"/>
            </a:xfrm>
            <a:prstGeom prst="rect">
              <a:avLst/>
            </a:prstGeom>
            <a:effectLst>
              <a:softEdge rad="63500"/>
            </a:effectLst>
          </p:spPr>
        </p:pic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1EA0941-4837-36DD-F38C-C8359BFE545F}"/>
                </a:ext>
              </a:extLst>
            </p:cNvPr>
            <p:cNvCxnSpPr/>
            <p:nvPr/>
          </p:nvCxnSpPr>
          <p:spPr>
            <a:xfrm>
              <a:off x="1977535" y="3774747"/>
              <a:ext cx="1341783" cy="0"/>
            </a:xfrm>
            <a:prstGeom prst="line">
              <a:avLst/>
            </a:prstGeom>
            <a:ln w="635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2B8B25-62B3-E701-D76B-4BDEE995D8D6}"/>
              </a:ext>
            </a:extLst>
          </p:cNvPr>
          <p:cNvGrpSpPr/>
          <p:nvPr/>
        </p:nvGrpSpPr>
        <p:grpSpPr>
          <a:xfrm>
            <a:off x="455121" y="3262803"/>
            <a:ext cx="5947945" cy="2988910"/>
            <a:chOff x="6190096" y="3262803"/>
            <a:chExt cx="5947945" cy="2988910"/>
          </a:xfrm>
        </p:grpSpPr>
        <p:pic>
          <p:nvPicPr>
            <p:cNvPr id="3" name="Picture 2" descr="A group of blue lines&#10;&#10;Description automatically generated with medium confidence">
              <a:extLst>
                <a:ext uri="{FF2B5EF4-FFF2-40B4-BE49-F238E27FC236}">
                  <a16:creationId xmlns:a16="http://schemas.microsoft.com/office/drawing/2014/main" id="{1481005D-298A-26A7-BE22-2D6BD9FAA3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5580" t="50000" b="3618"/>
            <a:stretch/>
          </p:blipFill>
          <p:spPr>
            <a:xfrm>
              <a:off x="6190096" y="3262803"/>
              <a:ext cx="5947945" cy="2988910"/>
            </a:xfrm>
            <a:prstGeom prst="rect">
              <a:avLst/>
            </a:prstGeom>
            <a:effectLst>
              <a:softEdge rad="63500"/>
            </a:effectLst>
          </p:spPr>
        </p:pic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78A8F4E-68C5-CD14-792D-683EE05EBF17}"/>
                </a:ext>
              </a:extLst>
            </p:cNvPr>
            <p:cNvCxnSpPr/>
            <p:nvPr/>
          </p:nvCxnSpPr>
          <p:spPr>
            <a:xfrm>
              <a:off x="7765773" y="4366591"/>
              <a:ext cx="1341783" cy="0"/>
            </a:xfrm>
            <a:prstGeom prst="line">
              <a:avLst/>
            </a:prstGeom>
            <a:ln w="63500">
              <a:solidFill>
                <a:srgbClr val="FF0000"/>
              </a:solidFill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Oval 7">
            <a:extLst>
              <a:ext uri="{FF2B5EF4-FFF2-40B4-BE49-F238E27FC236}">
                <a16:creationId xmlns:a16="http://schemas.microsoft.com/office/drawing/2014/main" id="{0536377F-1F09-52CA-C684-4D15EFB7927C}"/>
              </a:ext>
            </a:extLst>
          </p:cNvPr>
          <p:cNvSpPr/>
          <p:nvPr/>
        </p:nvSpPr>
        <p:spPr>
          <a:xfrm>
            <a:off x="10164933" y="787115"/>
            <a:ext cx="541538" cy="34623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/>
                </a:solidFill>
              </a:rPr>
              <a:t>C4</a:t>
            </a:r>
            <a:endParaRPr lang="en-HK" sz="1200" dirty="0">
              <a:solidFill>
                <a:schemeClr val="tx2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9A89880-5AF8-1921-F71F-80AC59BB5187}"/>
              </a:ext>
            </a:extLst>
          </p:cNvPr>
          <p:cNvSpPr/>
          <p:nvPr/>
        </p:nvSpPr>
        <p:spPr>
          <a:xfrm>
            <a:off x="7432090" y="194219"/>
            <a:ext cx="541538" cy="346230"/>
          </a:xfrm>
          <a:prstGeom prst="ellipse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>
                <a:solidFill>
                  <a:schemeClr val="tx2"/>
                </a:solidFill>
              </a:rPr>
              <a:t>Cz</a:t>
            </a:r>
            <a:endParaRPr lang="en-HK" sz="12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804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FCB397B-0A70-57F0-848F-F52400F6B727}"/>
              </a:ext>
            </a:extLst>
          </p:cNvPr>
          <p:cNvSpPr txBox="1"/>
          <p:nvPr/>
        </p:nvSpPr>
        <p:spPr>
          <a:xfrm>
            <a:off x="914401" y="606287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0" i="0" dirty="0">
                <a:solidFill>
                  <a:schemeClr val="tx2"/>
                </a:solidFill>
                <a:effectLst/>
                <a:latin typeface="Google Sans"/>
              </a:rPr>
              <a:t>使用场景</a:t>
            </a:r>
          </a:p>
          <a:p>
            <a:endParaRPr lang="en-HK" altLang="zh-CN" sz="4400" b="0" i="0" dirty="0">
              <a:solidFill>
                <a:schemeClr val="tx2"/>
              </a:solidFill>
              <a:effectLst/>
              <a:latin typeface="Google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220353-691D-F8BA-EA92-60F94E09CD8E}"/>
              </a:ext>
            </a:extLst>
          </p:cNvPr>
          <p:cNvSpPr txBox="1"/>
          <p:nvPr/>
        </p:nvSpPr>
        <p:spPr>
          <a:xfrm>
            <a:off x="631065" y="1687132"/>
            <a:ext cx="7328080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利用视觉影</a:t>
            </a:r>
            <a:r>
              <a:rPr lang="zh-CN" altLang="en-HK" sz="2400" dirty="0"/>
              <a:t>像</a:t>
            </a:r>
            <a:r>
              <a:rPr lang="zh-CN" altLang="en-US" sz="2400" dirty="0"/>
              <a:t>指示用户想象手部运动的动作。</a:t>
            </a:r>
            <a:endParaRPr lang="en-HK" altLang="zh-CN" sz="2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400" dirty="0"/>
              <a:t>利用干电极</a:t>
            </a:r>
            <a:r>
              <a:rPr lang="en-US" altLang="zh-CN" sz="2400" dirty="0"/>
              <a:t> EEG </a:t>
            </a:r>
            <a:r>
              <a:rPr lang="zh-CN" altLang="en-US" sz="2400" dirty="0"/>
              <a:t>采集、放大、处理脑电讯号。</a:t>
            </a:r>
            <a:endParaRPr lang="en-HK" altLang="zh-CN" sz="24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/>
              <a:t>侦测</a:t>
            </a:r>
            <a:r>
              <a:rPr lang="en-HK" altLang="zh-CN" sz="2400" b="0" i="0" dirty="0">
                <a:solidFill>
                  <a:schemeClr val="tx2"/>
                </a:solidFill>
                <a:effectLst/>
                <a:latin typeface="Google Sans"/>
              </a:rPr>
              <a:t> Mu </a:t>
            </a:r>
            <a:r>
              <a:rPr lang="zh-CN" altLang="en-US" sz="2400" b="0" i="0" dirty="0">
                <a:solidFill>
                  <a:schemeClr val="tx2"/>
                </a:solidFill>
                <a:effectLst/>
                <a:latin typeface="Google Sans"/>
              </a:rPr>
              <a:t>抑制的讯号，若出现</a:t>
            </a:r>
            <a:r>
              <a:rPr lang="en-US" altLang="zh-CN" sz="2400" b="0" i="0" dirty="0">
                <a:solidFill>
                  <a:schemeClr val="tx2"/>
                </a:solidFill>
                <a:effectLst/>
                <a:latin typeface="Google Sans"/>
              </a:rPr>
              <a:t>Mu Suppression</a:t>
            </a:r>
            <a:r>
              <a:rPr lang="zh-CN" altLang="en-US" sz="2400" dirty="0">
                <a:solidFill>
                  <a:schemeClr val="tx2"/>
                </a:solidFill>
                <a:latin typeface="Google Sans"/>
              </a:rPr>
              <a:t>：</a:t>
            </a:r>
            <a:endParaRPr lang="en-US" altLang="zh-CN" sz="2400" dirty="0">
              <a:solidFill>
                <a:schemeClr val="tx2"/>
              </a:solidFill>
              <a:latin typeface="Google Sans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Google Sans"/>
              </a:rPr>
              <a:t>表明镜像神经元系统的活跃</a:t>
            </a:r>
            <a:endParaRPr lang="en-HK" altLang="zh-CN" sz="2000" dirty="0">
              <a:solidFill>
                <a:schemeClr val="tx2"/>
              </a:solidFill>
              <a:latin typeface="Google Sans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Google Sans"/>
              </a:rPr>
              <a:t>反映了大脑对运动的模拟</a:t>
            </a:r>
            <a:endParaRPr lang="en-HK" altLang="zh-CN" sz="2000" dirty="0">
              <a:solidFill>
                <a:schemeClr val="tx2"/>
              </a:solidFill>
              <a:latin typeface="Google Sans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Google Sans"/>
              </a:rPr>
              <a:t>此时机械手触发手部运动</a:t>
            </a:r>
            <a:r>
              <a:rPr lang="en-US" altLang="zh-CN" sz="2000" dirty="0">
                <a:solidFill>
                  <a:schemeClr val="tx2"/>
                </a:solidFill>
                <a:latin typeface="Google Sans"/>
              </a:rPr>
              <a:t> + </a:t>
            </a:r>
            <a:r>
              <a:rPr lang="zh-CN" altLang="en-US" sz="2000" dirty="0">
                <a:solidFill>
                  <a:schemeClr val="tx2"/>
                </a:solidFill>
                <a:latin typeface="Google Sans"/>
              </a:rPr>
              <a:t>感知反馈</a:t>
            </a:r>
            <a:endParaRPr lang="en-HK" altLang="zh-CN" sz="2000" dirty="0">
              <a:solidFill>
                <a:schemeClr val="tx2"/>
              </a:solidFill>
              <a:latin typeface="Google Sans"/>
            </a:endParaRPr>
          </a:p>
          <a:p>
            <a:pPr marL="742950" lvl="1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solidFill>
                  <a:schemeClr val="tx2"/>
                </a:solidFill>
                <a:latin typeface="Google Sans"/>
              </a:rPr>
              <a:t>加强大脑对想象运动的适应和重组，</a:t>
            </a:r>
            <a:br>
              <a:rPr lang="en-HK" altLang="zh-CN" sz="2000" dirty="0">
                <a:solidFill>
                  <a:schemeClr val="tx2"/>
                </a:solidFill>
                <a:latin typeface="Google Sans"/>
              </a:rPr>
            </a:br>
            <a:r>
              <a:rPr lang="zh-CN" altLang="en-US" sz="2000" dirty="0">
                <a:solidFill>
                  <a:schemeClr val="tx2"/>
                </a:solidFill>
                <a:latin typeface="Google Sans"/>
              </a:rPr>
              <a:t>增强运动学习和康复</a:t>
            </a:r>
            <a:endParaRPr lang="en-US" sz="2000" dirty="0"/>
          </a:p>
        </p:txBody>
      </p:sp>
      <p:pic>
        <p:nvPicPr>
          <p:cNvPr id="4" name="Picture 3" descr="A diagram of a machine&#10;&#10;Description automatically generated">
            <a:extLst>
              <a:ext uri="{FF2B5EF4-FFF2-40B4-BE49-F238E27FC236}">
                <a16:creationId xmlns:a16="http://schemas.microsoft.com/office/drawing/2014/main" id="{82BDB63D-DC02-2C19-A1FE-6A42EDE3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0915" y="2918991"/>
            <a:ext cx="5868473" cy="3322481"/>
          </a:xfrm>
          <a:prstGeom prst="rect">
            <a:avLst/>
          </a:prstGeom>
          <a:effectLst>
            <a:softEdge rad="63500"/>
          </a:effectLst>
        </p:spPr>
      </p:pic>
    </p:spTree>
    <p:extLst>
      <p:ext uri="{BB962C8B-B14F-4D97-AF65-F5344CB8AC3E}">
        <p14:creationId xmlns:p14="http://schemas.microsoft.com/office/powerpoint/2010/main" val="1635548083"/>
      </p:ext>
    </p:extLst>
  </p:cSld>
  <p:clrMapOvr>
    <a:masterClrMapping/>
  </p:clrMapOvr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FFFF00"/>
          </a:solidFill>
          <a:tailEnd type="arrow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6521</TotalTime>
  <Words>345</Words>
  <Application>Microsoft Office PowerPoint</Application>
  <PresentationFormat>Widescreen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Google Sans</vt:lpstr>
      <vt:lpstr>Arial</vt:lpstr>
      <vt:lpstr>Roboto</vt:lpstr>
      <vt:lpstr>Diamond Grid 16x9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Plastic Finger Durability Test Result</dc:title>
  <dc:creator>Ivan Kwan</dc:creator>
  <cp:lastModifiedBy>Ling Fung Yeung</cp:lastModifiedBy>
  <cp:revision>570</cp:revision>
  <cp:lastPrinted>2019-09-27T02:20:55Z</cp:lastPrinted>
  <dcterms:created xsi:type="dcterms:W3CDTF">2019-02-19T06:14:57Z</dcterms:created>
  <dcterms:modified xsi:type="dcterms:W3CDTF">2024-07-08T08:41:33Z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