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371c0bd3a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371c0bd3a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371c0bd3a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371c0bd3a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371c0bd3a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371c0bd3a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71c0bd3a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71c0bd3a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71c0bd3a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71c0bd3a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71c0bd3a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71c0bd3a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3675"/>
            <a:ext cx="8520600" cy="686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fr"/>
              <a:t>Algorithme de force brute</a:t>
            </a:r>
            <a:endParaRPr/>
          </a:p>
        </p:txBody>
      </p:sp>
      <p:sp>
        <p:nvSpPr>
          <p:cNvPr id="55" name="Google Shape;55;p13"/>
          <p:cNvSpPr txBox="1"/>
          <p:nvPr>
            <p:ph idx="1" type="subTitle"/>
          </p:nvPr>
        </p:nvSpPr>
        <p:spPr>
          <a:xfrm>
            <a:off x="311700" y="672350"/>
            <a:ext cx="8520600" cy="5352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fr"/>
              <a:t>Analyse</a:t>
            </a:r>
            <a:endParaRPr/>
          </a:p>
        </p:txBody>
      </p:sp>
      <p:sp>
        <p:nvSpPr>
          <p:cNvPr id="56" name="Google Shape;56;p13"/>
          <p:cNvSpPr txBox="1"/>
          <p:nvPr/>
        </p:nvSpPr>
        <p:spPr>
          <a:xfrm>
            <a:off x="311875" y="1207550"/>
            <a:ext cx="8520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Cette démarche consiste à chercher et rassembler toutes les solutions, pour ensuite évaluer la plus optimisée à partir de toutes les solutions trouvées. </a:t>
            </a:r>
            <a:endParaRPr/>
          </a:p>
          <a:p>
            <a:pPr indent="0" lvl="0" marL="0" rtl="0" algn="l">
              <a:spcBef>
                <a:spcPts val="0"/>
              </a:spcBef>
              <a:spcAft>
                <a:spcPts val="0"/>
              </a:spcAft>
              <a:buNone/>
            </a:pPr>
            <a:r>
              <a:rPr lang="fr"/>
              <a:t>Pour cela, on s’oriente vers l’utilisation d’une fonction récursive, qu’on va nécessairement commencer par un point d’arrêt, condition if/else dans notre cas.</a:t>
            </a:r>
            <a:endParaRPr/>
          </a:p>
          <a:p>
            <a:pPr indent="0" lvl="0" marL="0" rtl="0" algn="l">
              <a:spcBef>
                <a:spcPts val="0"/>
              </a:spcBef>
              <a:spcAft>
                <a:spcPts val="0"/>
              </a:spcAft>
              <a:buNone/>
            </a:pPr>
            <a:r>
              <a:rPr lang="fr"/>
              <a:t>Cependant, il peut y avoir un très grand nombre de solutions à parcourir et le programme peut prendre un très grand nombre de temps pour les calculer.</a:t>
            </a:r>
            <a:endParaRPr/>
          </a:p>
          <a:p>
            <a:pPr indent="0" lvl="0" marL="0" rtl="0" algn="l">
              <a:spcBef>
                <a:spcPts val="0"/>
              </a:spcBef>
              <a:spcAft>
                <a:spcPts val="0"/>
              </a:spcAft>
              <a:buNone/>
            </a:pPr>
            <a:r>
              <a:rPr lang="fr"/>
              <a:t>Cela va donc nous amener à </a:t>
            </a:r>
            <a:r>
              <a:rPr lang="fr">
                <a:solidFill>
                  <a:schemeClr val="dk1"/>
                </a:solidFill>
              </a:rPr>
              <a:t>ensuite </a:t>
            </a:r>
            <a:r>
              <a:rPr lang="fr"/>
              <a:t>s’orienter vers une solution optimisée en </a:t>
            </a:r>
            <a:r>
              <a:rPr lang="fr"/>
              <a:t>termes</a:t>
            </a:r>
            <a:r>
              <a:rPr lang="fr"/>
              <a:t> de temps afin de réduire le temps de calcul de la solution cherchée. </a:t>
            </a:r>
            <a:endParaRPr/>
          </a:p>
          <a:p>
            <a:pPr indent="0" lvl="0" marL="0" rtl="0" algn="l">
              <a:spcBef>
                <a:spcPts val="0"/>
              </a:spcBef>
              <a:spcAft>
                <a:spcPts val="0"/>
              </a:spcAft>
              <a:buNone/>
            </a:pPr>
            <a:r>
              <a:rPr b="1" lang="fr" u="sng"/>
              <a:t>Variables de départ ci-dessous :</a:t>
            </a:r>
            <a:endParaRPr b="1" u="sng"/>
          </a:p>
        </p:txBody>
      </p:sp>
      <p:pic>
        <p:nvPicPr>
          <p:cNvPr id="57" name="Google Shape;57;p13"/>
          <p:cNvPicPr preferRelativeResize="0"/>
          <p:nvPr/>
        </p:nvPicPr>
        <p:blipFill>
          <a:blip r:embed="rId3">
            <a:alphaModFix/>
          </a:blip>
          <a:stretch>
            <a:fillRect/>
          </a:stretch>
        </p:blipFill>
        <p:spPr>
          <a:xfrm>
            <a:off x="311875" y="3331550"/>
            <a:ext cx="8520601" cy="1533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0" y="73675"/>
            <a:ext cx="8520600" cy="686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fr"/>
              <a:t>Algorithme de force brute</a:t>
            </a:r>
            <a:endParaRPr/>
          </a:p>
        </p:txBody>
      </p:sp>
      <p:sp>
        <p:nvSpPr>
          <p:cNvPr id="63" name="Google Shape;63;p14"/>
          <p:cNvSpPr txBox="1"/>
          <p:nvPr>
            <p:ph idx="1" type="subTitle"/>
          </p:nvPr>
        </p:nvSpPr>
        <p:spPr>
          <a:xfrm>
            <a:off x="311700" y="672350"/>
            <a:ext cx="8520600" cy="5352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fr"/>
              <a:t>Pseudocode</a:t>
            </a:r>
            <a:endParaRPr/>
          </a:p>
        </p:txBody>
      </p:sp>
      <p:pic>
        <p:nvPicPr>
          <p:cNvPr id="64" name="Google Shape;64;p14"/>
          <p:cNvPicPr preferRelativeResize="0"/>
          <p:nvPr/>
        </p:nvPicPr>
        <p:blipFill>
          <a:blip r:embed="rId3">
            <a:alphaModFix/>
          </a:blip>
          <a:stretch>
            <a:fillRect/>
          </a:stretch>
        </p:blipFill>
        <p:spPr>
          <a:xfrm>
            <a:off x="152400" y="1207550"/>
            <a:ext cx="8839200" cy="3743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ctrTitle"/>
          </p:nvPr>
        </p:nvSpPr>
        <p:spPr>
          <a:xfrm>
            <a:off x="311700" y="73675"/>
            <a:ext cx="8520600" cy="686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fr"/>
              <a:t>Solution optimisée</a:t>
            </a:r>
            <a:endParaRPr/>
          </a:p>
        </p:txBody>
      </p:sp>
      <p:sp>
        <p:nvSpPr>
          <p:cNvPr id="70" name="Google Shape;70;p15"/>
          <p:cNvSpPr txBox="1"/>
          <p:nvPr>
            <p:ph idx="1" type="subTitle"/>
          </p:nvPr>
        </p:nvSpPr>
        <p:spPr>
          <a:xfrm>
            <a:off x="311700" y="672350"/>
            <a:ext cx="8520600" cy="5352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fr"/>
              <a:t>Analyse</a:t>
            </a:r>
            <a:endParaRPr/>
          </a:p>
        </p:txBody>
      </p:sp>
      <p:sp>
        <p:nvSpPr>
          <p:cNvPr id="71" name="Google Shape;71;p15"/>
          <p:cNvSpPr txBox="1"/>
          <p:nvPr/>
        </p:nvSpPr>
        <p:spPr>
          <a:xfrm>
            <a:off x="311750" y="1207550"/>
            <a:ext cx="85206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Comme nous l’avions mentionné pour l’algorithme de force brute, </a:t>
            </a:r>
            <a:r>
              <a:rPr lang="fr">
                <a:solidFill>
                  <a:schemeClr val="dk1"/>
                </a:solidFill>
              </a:rPr>
              <a:t>il peut y avoir un très grand nombre de solutions à parcourir et le programme peut prendre un très grand nombre de temps pour toutes les calculer. Il nous faut donc optimiser le temps de calcul de la solution cherchée.</a:t>
            </a:r>
            <a:endParaRPr/>
          </a:p>
          <a:p>
            <a:pPr indent="0" lvl="0" marL="0" rtl="0" algn="l">
              <a:spcBef>
                <a:spcPts val="0"/>
              </a:spcBef>
              <a:spcAft>
                <a:spcPts val="0"/>
              </a:spcAft>
              <a:buNone/>
            </a:pPr>
            <a:r>
              <a:rPr lang="fr"/>
              <a:t>Cette approche consiste à trier tous les éléments à traiter selon leur valeur, dans </a:t>
            </a:r>
            <a:r>
              <a:rPr lang="fr"/>
              <a:t>l'ordre</a:t>
            </a:r>
            <a:r>
              <a:rPr lang="fr"/>
              <a:t> décroissant. Ainsi, on parcourt tous les éléments afin de les rassembler, jusqu’à atteindre les limites qu’on s’est </a:t>
            </a:r>
            <a:r>
              <a:rPr lang="fr"/>
              <a:t>fixés</a:t>
            </a:r>
            <a:r>
              <a:rPr lang="fr"/>
              <a:t>, puis on obtient notre solution optimisée, en termes de temps, basée sur la méthode glouton.</a:t>
            </a:r>
            <a:endParaRPr/>
          </a:p>
          <a:p>
            <a:pPr indent="0" lvl="0" marL="0" rtl="0" algn="l">
              <a:spcBef>
                <a:spcPts val="0"/>
              </a:spcBef>
              <a:spcAft>
                <a:spcPts val="0"/>
              </a:spcAft>
              <a:buNone/>
            </a:pPr>
            <a:r>
              <a:rPr b="1" lang="fr" u="sng"/>
              <a:t>Variables de départ ci-dessous : </a:t>
            </a:r>
            <a:endParaRPr b="1" u="sng"/>
          </a:p>
        </p:txBody>
      </p:sp>
      <p:pic>
        <p:nvPicPr>
          <p:cNvPr id="72" name="Google Shape;72;p15"/>
          <p:cNvPicPr preferRelativeResize="0"/>
          <p:nvPr/>
        </p:nvPicPr>
        <p:blipFill>
          <a:blip r:embed="rId3">
            <a:alphaModFix/>
          </a:blip>
          <a:stretch>
            <a:fillRect/>
          </a:stretch>
        </p:blipFill>
        <p:spPr>
          <a:xfrm>
            <a:off x="311750" y="2900750"/>
            <a:ext cx="8520601" cy="1937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ctrTitle"/>
          </p:nvPr>
        </p:nvSpPr>
        <p:spPr>
          <a:xfrm>
            <a:off x="311700" y="73675"/>
            <a:ext cx="8520600" cy="686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fr"/>
              <a:t>Solution optimisée</a:t>
            </a:r>
            <a:endParaRPr/>
          </a:p>
        </p:txBody>
      </p:sp>
      <p:sp>
        <p:nvSpPr>
          <p:cNvPr id="78" name="Google Shape;78;p16"/>
          <p:cNvSpPr txBox="1"/>
          <p:nvPr>
            <p:ph idx="1" type="subTitle"/>
          </p:nvPr>
        </p:nvSpPr>
        <p:spPr>
          <a:xfrm>
            <a:off x="311700" y="672350"/>
            <a:ext cx="8520600" cy="5352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fr"/>
              <a:t>Pseudocode</a:t>
            </a:r>
            <a:endParaRPr/>
          </a:p>
        </p:txBody>
      </p:sp>
      <p:pic>
        <p:nvPicPr>
          <p:cNvPr id="79" name="Google Shape;79;p16"/>
          <p:cNvPicPr preferRelativeResize="0"/>
          <p:nvPr/>
        </p:nvPicPr>
        <p:blipFill>
          <a:blip r:embed="rId3">
            <a:alphaModFix/>
          </a:blip>
          <a:stretch>
            <a:fillRect/>
          </a:stretch>
        </p:blipFill>
        <p:spPr>
          <a:xfrm>
            <a:off x="152400" y="1207550"/>
            <a:ext cx="8839200" cy="3743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ctrTitle"/>
          </p:nvPr>
        </p:nvSpPr>
        <p:spPr>
          <a:xfrm>
            <a:off x="311700" y="73675"/>
            <a:ext cx="8520600" cy="686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fr"/>
              <a:t>Analyse complexité</a:t>
            </a:r>
            <a:endParaRPr/>
          </a:p>
        </p:txBody>
      </p:sp>
      <p:sp>
        <p:nvSpPr>
          <p:cNvPr id="85" name="Google Shape;85;p17"/>
          <p:cNvSpPr txBox="1"/>
          <p:nvPr>
            <p:ph idx="1" type="subTitle"/>
          </p:nvPr>
        </p:nvSpPr>
        <p:spPr>
          <a:xfrm>
            <a:off x="311700" y="672350"/>
            <a:ext cx="8520600" cy="5352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fr"/>
              <a:t>Comparaison</a:t>
            </a:r>
            <a:endParaRPr/>
          </a:p>
        </p:txBody>
      </p:sp>
      <p:sp>
        <p:nvSpPr>
          <p:cNvPr id="86" name="Google Shape;86;p17"/>
          <p:cNvSpPr txBox="1"/>
          <p:nvPr/>
        </p:nvSpPr>
        <p:spPr>
          <a:xfrm>
            <a:off x="304950" y="1207550"/>
            <a:ext cx="8534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Complexité de l’algorithme force brute :</a:t>
            </a:r>
            <a:endParaRPr/>
          </a:p>
          <a:p>
            <a:pPr indent="0" lvl="0" marL="0" rtl="0" algn="l">
              <a:spcBef>
                <a:spcPts val="0"/>
              </a:spcBef>
              <a:spcAft>
                <a:spcPts val="0"/>
              </a:spcAft>
              <a:buNone/>
            </a:pPr>
            <a:r>
              <a:rPr lang="fr"/>
              <a:t>Soit </a:t>
            </a:r>
            <a:r>
              <a:rPr i="1" lang="fr"/>
              <a:t>oui</a:t>
            </a:r>
            <a:r>
              <a:rPr lang="fr"/>
              <a:t> ou </a:t>
            </a:r>
            <a:r>
              <a:rPr i="1" lang="fr"/>
              <a:t>non</a:t>
            </a:r>
            <a:r>
              <a:rPr lang="fr"/>
              <a:t>,</a:t>
            </a:r>
            <a:r>
              <a:rPr lang="fr"/>
              <a:t> </a:t>
            </a:r>
            <a:r>
              <a:rPr lang="fr"/>
              <a:t>les deux choix possibles pour chaque élément à traiter. On désire obtenir</a:t>
            </a:r>
            <a:r>
              <a:rPr lang="fr"/>
              <a:t> toutes les combinaison de choix possibles, pour </a:t>
            </a:r>
            <a:r>
              <a:rPr lang="fr"/>
              <a:t>l’ensemble des éléments à traiter, alors :</a:t>
            </a:r>
            <a:endParaRPr/>
          </a:p>
          <a:p>
            <a:pPr indent="0" lvl="0" marL="0" rtl="0" algn="l">
              <a:spcBef>
                <a:spcPts val="0"/>
              </a:spcBef>
              <a:spcAft>
                <a:spcPts val="0"/>
              </a:spcAft>
              <a:buNone/>
            </a:pPr>
            <a:r>
              <a:rPr lang="fr"/>
              <a:t>Complexité temporelle : O(2^20) = 1 048 576 avec 20 le nombre d’éléments à traiter dans notre cas.</a:t>
            </a:r>
            <a:endParaRPr/>
          </a:p>
          <a:p>
            <a:pPr indent="0" lvl="0" marL="0" rtl="0" algn="l">
              <a:spcBef>
                <a:spcPts val="0"/>
              </a:spcBef>
              <a:spcAft>
                <a:spcPts val="0"/>
              </a:spcAft>
              <a:buNone/>
            </a:pPr>
            <a:r>
              <a:rPr lang="fr"/>
              <a:t>Complexité en mémoire : O[(</a:t>
            </a:r>
            <a:r>
              <a:rPr lang="fr">
                <a:solidFill>
                  <a:schemeClr val="dk1"/>
                </a:solidFill>
              </a:rPr>
              <a:t>2^20</a:t>
            </a:r>
            <a:r>
              <a:rPr lang="fr"/>
              <a:t>)+20] = </a:t>
            </a:r>
            <a:r>
              <a:rPr lang="fr">
                <a:solidFill>
                  <a:schemeClr val="dk1"/>
                </a:solidFill>
              </a:rPr>
              <a:t>1 048 596 avec 20 le nombre d’éléments à traiter.</a:t>
            </a:r>
            <a:endParaRPr/>
          </a:p>
        </p:txBody>
      </p:sp>
      <p:sp>
        <p:nvSpPr>
          <p:cNvPr id="87" name="Google Shape;87;p17"/>
          <p:cNvSpPr txBox="1"/>
          <p:nvPr/>
        </p:nvSpPr>
        <p:spPr>
          <a:xfrm>
            <a:off x="360000" y="3602625"/>
            <a:ext cx="8534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Complexité de l’algorithme méthode glouton :</a:t>
            </a:r>
            <a:endParaRPr/>
          </a:p>
          <a:p>
            <a:pPr indent="0" lvl="0" marL="0" rtl="0" algn="l">
              <a:spcBef>
                <a:spcPts val="0"/>
              </a:spcBef>
              <a:spcAft>
                <a:spcPts val="0"/>
              </a:spcAft>
              <a:buNone/>
            </a:pPr>
            <a:r>
              <a:rPr lang="fr"/>
              <a:t>Soit </a:t>
            </a:r>
            <a:r>
              <a:rPr i="1" lang="fr"/>
              <a:t>n</a:t>
            </a:r>
            <a:r>
              <a:rPr lang="fr"/>
              <a:t>,</a:t>
            </a:r>
            <a:r>
              <a:rPr i="1" lang="fr"/>
              <a:t> </a:t>
            </a:r>
            <a:r>
              <a:rPr lang="fr"/>
              <a:t>le nombre d’éléments à traiter, déjà triés en mémoire. On a donc une boucle bornée de 1 à n et une complexité temporelle moins importante, avec une même complexité de mémoire :</a:t>
            </a:r>
            <a:endParaRPr/>
          </a:p>
          <a:p>
            <a:pPr indent="0" lvl="0" marL="0" rtl="0" algn="l">
              <a:spcBef>
                <a:spcPts val="0"/>
              </a:spcBef>
              <a:spcAft>
                <a:spcPts val="0"/>
              </a:spcAft>
              <a:buNone/>
            </a:pPr>
            <a:r>
              <a:rPr lang="fr"/>
              <a:t>Complexité temporelle : O(20) = 20 </a:t>
            </a:r>
            <a:r>
              <a:rPr lang="fr">
                <a:solidFill>
                  <a:schemeClr val="dk1"/>
                </a:solidFill>
              </a:rPr>
              <a:t>avec 20 le nombre d’éléments à traiter dans notre cas.</a:t>
            </a:r>
            <a:endParaRPr/>
          </a:p>
          <a:p>
            <a:pPr indent="0" lvl="0" marL="0" rtl="0" algn="l">
              <a:spcBef>
                <a:spcPts val="0"/>
              </a:spcBef>
              <a:spcAft>
                <a:spcPts val="0"/>
              </a:spcAft>
              <a:buNone/>
            </a:pPr>
            <a:r>
              <a:rPr lang="fr"/>
              <a:t>Complexité en mémoire : </a:t>
            </a:r>
            <a:r>
              <a:rPr lang="fr">
                <a:solidFill>
                  <a:schemeClr val="dk1"/>
                </a:solidFill>
              </a:rPr>
              <a:t>O(20+20) = 40 avec 20 le nombre d’éléments à traiter.</a:t>
            </a:r>
            <a:endParaRPr/>
          </a:p>
        </p:txBody>
      </p:sp>
      <p:sp>
        <p:nvSpPr>
          <p:cNvPr id="88" name="Google Shape;88;p17"/>
          <p:cNvSpPr txBox="1"/>
          <p:nvPr/>
        </p:nvSpPr>
        <p:spPr>
          <a:xfrm>
            <a:off x="360000" y="2571750"/>
            <a:ext cx="8472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On obtient la complexité en mémoire en stockant toutes les combinaisons rassemblées à partir de la complexité temporelle, en addition avec tous les éléments nécessaires au calcul de cette complexité. Ainsi on en fait ressortir le nombre de variables dont on a besoin afin d’exécuter notre algorithme.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ctrTitle"/>
          </p:nvPr>
        </p:nvSpPr>
        <p:spPr>
          <a:xfrm>
            <a:off x="311700" y="73675"/>
            <a:ext cx="8520600" cy="686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fr"/>
              <a:t>Données de Sienna</a:t>
            </a:r>
            <a:endParaRPr/>
          </a:p>
        </p:txBody>
      </p:sp>
      <p:sp>
        <p:nvSpPr>
          <p:cNvPr id="94" name="Google Shape;94;p18"/>
          <p:cNvSpPr txBox="1"/>
          <p:nvPr>
            <p:ph idx="1" type="subTitle"/>
          </p:nvPr>
        </p:nvSpPr>
        <p:spPr>
          <a:xfrm>
            <a:off x="311700" y="672350"/>
            <a:ext cx="8520600" cy="5352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fr"/>
              <a:t>Préparation des données</a:t>
            </a:r>
            <a:endParaRPr/>
          </a:p>
        </p:txBody>
      </p:sp>
      <p:sp>
        <p:nvSpPr>
          <p:cNvPr id="95" name="Google Shape;95;p18"/>
          <p:cNvSpPr txBox="1"/>
          <p:nvPr/>
        </p:nvSpPr>
        <p:spPr>
          <a:xfrm>
            <a:off x="298175" y="1207550"/>
            <a:ext cx="8534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En associant la solution n°1 avec l’ensemble de données n°1, on s’aperçoit que Sienna a pris l’action avec le coût le plus élevé. Dans notre cas, en s’appuyant sur la méthode glouton de notre précédente application, nous avons pris l’action avec le bénéfice le plus élevé, et notre plafond n’étant toujours pas atteint, nous avons recommencé cette démarche avec toutes les actions, jusqu’à atteindre notre plafond. En additionnant tous les bénéfices, nous obtenons le résultat suivant (bénéfice total, ainsi que le nombre d’actions sélectionnées sur les 1000 présentes) :</a:t>
            </a:r>
            <a:endParaRPr/>
          </a:p>
        </p:txBody>
      </p:sp>
      <p:sp>
        <p:nvSpPr>
          <p:cNvPr id="96" name="Google Shape;96;p18"/>
          <p:cNvSpPr txBox="1"/>
          <p:nvPr/>
        </p:nvSpPr>
        <p:spPr>
          <a:xfrm>
            <a:off x="298175" y="4113800"/>
            <a:ext cx="8534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Pour la solution n°1, nous avons donc sélectionné 70 actions contre 1 pour Sienna, et pour la solution n°2, toujours en se basant sur la même méthode, nous avons sélectionné 567 actions (pour l’ensemble de données n°2) contre 18 pour Sienna, en obtenant les résultats ci-dessus.</a:t>
            </a:r>
            <a:endParaRPr/>
          </a:p>
        </p:txBody>
      </p:sp>
      <p:pic>
        <p:nvPicPr>
          <p:cNvPr id="97" name="Google Shape;97;p18"/>
          <p:cNvPicPr preferRelativeResize="0"/>
          <p:nvPr/>
        </p:nvPicPr>
        <p:blipFill>
          <a:blip r:embed="rId3">
            <a:alphaModFix/>
          </a:blip>
          <a:stretch>
            <a:fillRect/>
          </a:stretch>
        </p:blipFill>
        <p:spPr>
          <a:xfrm>
            <a:off x="298175" y="2685050"/>
            <a:ext cx="5638800" cy="342900"/>
          </a:xfrm>
          <a:prstGeom prst="rect">
            <a:avLst/>
          </a:prstGeom>
          <a:noFill/>
          <a:ln>
            <a:noFill/>
          </a:ln>
        </p:spPr>
      </p:pic>
      <p:pic>
        <p:nvPicPr>
          <p:cNvPr id="98" name="Google Shape;98;p18"/>
          <p:cNvPicPr preferRelativeResize="0"/>
          <p:nvPr/>
        </p:nvPicPr>
        <p:blipFill>
          <a:blip r:embed="rId4">
            <a:alphaModFix/>
          </a:blip>
          <a:stretch>
            <a:fillRect/>
          </a:stretch>
        </p:blipFill>
        <p:spPr>
          <a:xfrm>
            <a:off x="298175" y="3744700"/>
            <a:ext cx="5591175" cy="333375"/>
          </a:xfrm>
          <a:prstGeom prst="rect">
            <a:avLst/>
          </a:prstGeom>
          <a:noFill/>
          <a:ln>
            <a:noFill/>
          </a:ln>
        </p:spPr>
      </p:pic>
      <p:pic>
        <p:nvPicPr>
          <p:cNvPr id="99" name="Google Shape;99;p18"/>
          <p:cNvPicPr preferRelativeResize="0"/>
          <p:nvPr/>
        </p:nvPicPr>
        <p:blipFill>
          <a:blip r:embed="rId5">
            <a:alphaModFix/>
          </a:blip>
          <a:stretch>
            <a:fillRect/>
          </a:stretch>
        </p:blipFill>
        <p:spPr>
          <a:xfrm>
            <a:off x="298175" y="3027950"/>
            <a:ext cx="8534100" cy="716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ctrTitle"/>
          </p:nvPr>
        </p:nvSpPr>
        <p:spPr>
          <a:xfrm>
            <a:off x="311700" y="73675"/>
            <a:ext cx="8520600" cy="686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fr"/>
              <a:t>Données de Sienna</a:t>
            </a:r>
            <a:endParaRPr/>
          </a:p>
        </p:txBody>
      </p:sp>
      <p:sp>
        <p:nvSpPr>
          <p:cNvPr id="105" name="Google Shape;105;p19"/>
          <p:cNvSpPr txBox="1"/>
          <p:nvPr>
            <p:ph idx="1" type="subTitle"/>
          </p:nvPr>
        </p:nvSpPr>
        <p:spPr>
          <a:xfrm>
            <a:off x="311700" y="672350"/>
            <a:ext cx="8520600" cy="5352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fr"/>
              <a:t>Analyse et résultats</a:t>
            </a:r>
            <a:endParaRPr/>
          </a:p>
        </p:txBody>
      </p:sp>
      <p:sp>
        <p:nvSpPr>
          <p:cNvPr id="106" name="Google Shape;106;p19"/>
          <p:cNvSpPr txBox="1"/>
          <p:nvPr/>
        </p:nvSpPr>
        <p:spPr>
          <a:xfrm>
            <a:off x="298175" y="1207550"/>
            <a:ext cx="8534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En observant l’utilisation de notre algorithme optimisé pour chacun des ensemble de données mis à notre disposition, nous obtenons les bénéfices respectifs suivants : 2000.16 pour l’ensemble de données n°1 et 11589.959999999988 pour l’ensemble de données n°2. Sienna quant à elle, obtient les résultats suivants pour l’ensemble de données n°1 puis l’ensemble de données n°2 :</a:t>
            </a:r>
            <a:endParaRPr/>
          </a:p>
        </p:txBody>
      </p:sp>
      <p:pic>
        <p:nvPicPr>
          <p:cNvPr id="107" name="Google Shape;107;p19"/>
          <p:cNvPicPr preferRelativeResize="0"/>
          <p:nvPr/>
        </p:nvPicPr>
        <p:blipFill>
          <a:blip r:embed="rId3">
            <a:alphaModFix/>
          </a:blip>
          <a:stretch>
            <a:fillRect/>
          </a:stretch>
        </p:blipFill>
        <p:spPr>
          <a:xfrm>
            <a:off x="337950" y="2254250"/>
            <a:ext cx="1609725" cy="295275"/>
          </a:xfrm>
          <a:prstGeom prst="rect">
            <a:avLst/>
          </a:prstGeom>
          <a:noFill/>
          <a:ln>
            <a:noFill/>
          </a:ln>
        </p:spPr>
      </p:pic>
      <p:pic>
        <p:nvPicPr>
          <p:cNvPr id="108" name="Google Shape;108;p19"/>
          <p:cNvPicPr preferRelativeResize="0"/>
          <p:nvPr/>
        </p:nvPicPr>
        <p:blipFill>
          <a:blip r:embed="rId4">
            <a:alphaModFix/>
          </a:blip>
          <a:stretch>
            <a:fillRect/>
          </a:stretch>
        </p:blipFill>
        <p:spPr>
          <a:xfrm>
            <a:off x="337950" y="2639725"/>
            <a:ext cx="1485900" cy="314325"/>
          </a:xfrm>
          <a:prstGeom prst="rect">
            <a:avLst/>
          </a:prstGeom>
          <a:noFill/>
          <a:ln>
            <a:noFill/>
          </a:ln>
        </p:spPr>
      </p:pic>
      <p:sp>
        <p:nvSpPr>
          <p:cNvPr id="109" name="Google Shape;109;p19"/>
          <p:cNvSpPr txBox="1"/>
          <p:nvPr/>
        </p:nvSpPr>
        <p:spPr>
          <a:xfrm>
            <a:off x="337950" y="2954050"/>
            <a:ext cx="8468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A en juger le choix sur lequel se porte l’achat de Sienna, pour la solution n°1 répondant à l’ensemble de données n°1, Sienna conçoit ses algorithmes de façon à atteindre le plafond avec le minimum d’actions possibles. Nous allons considérer que c’est également le cas pour la solution n°2 répondant à l’ensemble de données n°2 si on retient le fait qu’</a:t>
            </a:r>
            <a:r>
              <a:rPr i="1" lang="fr"/>
              <a:t>il peut y avoir des données manquantes ou incorrectes</a:t>
            </a:r>
            <a:r>
              <a:rPr lang="fr"/>
              <a:t>. Cependant bien que l’objectif </a:t>
            </a:r>
            <a:r>
              <a:rPr i="1" lang="fr"/>
              <a:t>dépense </a:t>
            </a:r>
            <a:r>
              <a:rPr lang="fr"/>
              <a:t>soit atteint, ce n’est pas le cas pour l’objectif </a:t>
            </a:r>
            <a:r>
              <a:rPr i="1" lang="fr"/>
              <a:t>efficacité</a:t>
            </a:r>
            <a:r>
              <a:rPr lang="fr"/>
              <a:t>, car les actions n’étant pas triées et sélectionnées selon leur bénéfice, le résultat ne conjointe pas avec l’attente des clients qui consiste à obtenir le meilleur profit possible. De ce fait, nous pouvons conclure que notre algorithme est plus performant puisqu’il trie et sélectionne les actions selon leur bénéfice.</a:t>
            </a:r>
            <a:endParaRPr/>
          </a:p>
        </p:txBody>
      </p:sp>
      <p:pic>
        <p:nvPicPr>
          <p:cNvPr id="110" name="Google Shape;110;p19"/>
          <p:cNvPicPr preferRelativeResize="0"/>
          <p:nvPr/>
        </p:nvPicPr>
        <p:blipFill>
          <a:blip r:embed="rId5">
            <a:alphaModFix/>
          </a:blip>
          <a:stretch>
            <a:fillRect/>
          </a:stretch>
        </p:blipFill>
        <p:spPr>
          <a:xfrm>
            <a:off x="2426300" y="2254250"/>
            <a:ext cx="936977" cy="395000"/>
          </a:xfrm>
          <a:prstGeom prst="rect">
            <a:avLst/>
          </a:prstGeom>
          <a:noFill/>
          <a:ln>
            <a:noFill/>
          </a:ln>
        </p:spPr>
      </p:pic>
      <p:pic>
        <p:nvPicPr>
          <p:cNvPr id="111" name="Google Shape;111;p19"/>
          <p:cNvPicPr preferRelativeResize="0"/>
          <p:nvPr/>
        </p:nvPicPr>
        <p:blipFill>
          <a:blip r:embed="rId6">
            <a:alphaModFix/>
          </a:blip>
          <a:stretch>
            <a:fillRect/>
          </a:stretch>
        </p:blipFill>
        <p:spPr>
          <a:xfrm>
            <a:off x="3999077" y="2254250"/>
            <a:ext cx="2362200" cy="171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