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9" r:id="rId3"/>
    <p:sldId id="265" r:id="rId4"/>
    <p:sldId id="266" r:id="rId5"/>
    <p:sldId id="267" r:id="rId6"/>
    <p:sldId id="268" r:id="rId7"/>
    <p:sldId id="273" r:id="rId8"/>
    <p:sldId id="280" r:id="rId9"/>
    <p:sldId id="281" r:id="rId10"/>
    <p:sldId id="282" r:id="rId11"/>
    <p:sldId id="283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DEB"/>
    <a:srgbClr val="E53637"/>
    <a:srgbClr val="FF5050"/>
    <a:srgbClr val="FF7C80"/>
    <a:srgbClr val="FFFFFF"/>
    <a:srgbClr val="D69D36"/>
    <a:srgbClr val="EBBFE1"/>
    <a:srgbClr val="070720"/>
    <a:srgbClr val="D67076"/>
    <a:srgbClr val="B63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id="{C2AB2382-1A7B-4F48-A4E0-E853D7BA7490}"/>
              </a:ext>
            </a:extLst>
          </p:cNvPr>
          <p:cNvSpPr/>
          <p:nvPr/>
        </p:nvSpPr>
        <p:spPr>
          <a:xfrm>
            <a:off x="4396358" y="114563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53637"/>
                </a:gs>
                <a:gs pos="50000">
                  <a:schemeClr val="tx1">
                    <a:lumMod val="65000"/>
                    <a:lumOff val="3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</a:rPr>
              <a:t>XXX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5FD97204-BCF7-472B-B0A1-0A1A1E17D9B9}"/>
              </a:ext>
            </a:extLst>
          </p:cNvPr>
          <p:cNvSpPr/>
          <p:nvPr/>
        </p:nvSpPr>
        <p:spPr>
          <a:xfrm>
            <a:off x="2968358" y="4583442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全端</a:t>
            </a:r>
            <a:r>
              <a:rPr lang="en-US" altLang="zh-TW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132-2</a:t>
            </a:r>
            <a:r>
              <a:rPr lang="en-US" altLang="ko-KR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01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林子評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03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張晉揚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08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賴孟賢</a:t>
            </a:r>
            <a:endParaRPr lang="en-US" altLang="zh-TW" sz="1600" kern="0" dirty="0">
              <a:solidFill>
                <a:schemeClr val="bg2">
                  <a:lumMod val="25000"/>
                </a:schemeClr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17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郭志凱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19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劉芸維</a:t>
            </a:r>
            <a:endParaRPr lang="en-US" altLang="zh-TW" sz="1600" kern="0" dirty="0">
              <a:solidFill>
                <a:schemeClr val="bg2">
                  <a:lumMod val="25000"/>
                </a:schemeClr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70806-3D5A-4512-8BC0-F11BA4F7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66" y="1226236"/>
            <a:ext cx="3073133" cy="307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6E376C1-14CF-45CA-8AB1-801381B83C19}"/>
              </a:ext>
            </a:extLst>
          </p:cNvPr>
          <p:cNvGrpSpPr/>
          <p:nvPr/>
        </p:nvGrpSpPr>
        <p:grpSpPr>
          <a:xfrm>
            <a:off x="898300" y="863143"/>
            <a:ext cx="10546031" cy="5637087"/>
            <a:chOff x="804012" y="687388"/>
            <a:chExt cx="10546031" cy="5637087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04744AC-39DF-48CD-A9FB-CE4680BC4884}"/>
                </a:ext>
              </a:extLst>
            </p:cNvPr>
            <p:cNvGrpSpPr/>
            <p:nvPr/>
          </p:nvGrpSpPr>
          <p:grpSpPr>
            <a:xfrm>
              <a:off x="804012" y="826755"/>
              <a:ext cx="5371392" cy="5007044"/>
              <a:chOff x="708961" y="813159"/>
              <a:chExt cx="5371392" cy="5007044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6866E25-0A35-4459-A408-F2E7D3A04D62}"/>
                  </a:ext>
                </a:extLst>
              </p:cNvPr>
              <p:cNvSpPr txBox="1"/>
              <p:nvPr/>
            </p:nvSpPr>
            <p:spPr>
              <a:xfrm>
                <a:off x="752156" y="2816361"/>
                <a:ext cx="5328197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sz="32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賴孟賢</a:t>
                </a:r>
                <a:endParaRPr lang="en-US" altLang="zh-TW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zh-TW" altLang="en-US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南台科大進修部多樂系二年級</a:t>
                </a:r>
                <a:endPara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  <a:p>
                <a:pPr algn="ctr"/>
                <a:r>
                  <a:rPr lang="zh-TW" altLang="en-US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負責功能：一番賞倉庫</a:t>
                </a:r>
                <a:r>
                  <a:rPr lang="en-US" altLang="zh-TW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&amp;</a:t>
                </a:r>
                <a:r>
                  <a:rPr lang="zh-TW" altLang="en-US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交易</a:t>
                </a:r>
              </a:p>
            </p:txBody>
          </p:sp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F527FF3E-6E4B-45B1-BF86-CF19D0288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2817" y="813159"/>
                <a:ext cx="1866877" cy="1866877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C5B030E1-F24E-411D-A275-6BB44704A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6027" y="4795849"/>
                <a:ext cx="2471747" cy="556053"/>
              </a:xfrm>
              <a:prstGeom prst="rect">
                <a:avLst/>
              </a:prstGeom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BA1D532-4FC3-4CEC-9027-0E03BAE5E1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961" y="4494941"/>
                <a:ext cx="1325262" cy="1325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E4F59508-E954-4AAA-8958-E706C6503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9578" y="4468321"/>
                <a:ext cx="1129356" cy="1343166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52EF55D-D831-48F0-A10C-2AC995795B60}"/>
                </a:ext>
              </a:extLst>
            </p:cNvPr>
            <p:cNvGrpSpPr/>
            <p:nvPr/>
          </p:nvGrpSpPr>
          <p:grpSpPr>
            <a:xfrm>
              <a:off x="6687764" y="687388"/>
              <a:ext cx="4662279" cy="5637087"/>
              <a:chOff x="6385228" y="813159"/>
              <a:chExt cx="4662279" cy="5637087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EA98E789-8936-4368-A9C5-6AD60599F9F6}"/>
                  </a:ext>
                </a:extLst>
              </p:cNvPr>
              <p:cNvGrpSpPr/>
              <p:nvPr/>
            </p:nvGrpSpPr>
            <p:grpSpPr>
              <a:xfrm>
                <a:off x="6982166" y="813159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50" name="직사각형 24">
                  <a:extLst>
                    <a:ext uri="{FF2B5EF4-FFF2-40B4-BE49-F238E27FC236}">
                      <a16:creationId xmlns:a16="http://schemas.microsoft.com/office/drawing/2014/main" id="{BA7F725A-2BC3-467D-889C-5739A013B5B6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51" name="矩形: 圆角 1">
                  <a:extLst>
                    <a:ext uri="{FF2B5EF4-FFF2-40B4-BE49-F238E27FC236}">
                      <a16:creationId xmlns:a16="http://schemas.microsoft.com/office/drawing/2014/main" id="{3920D6DC-F759-433F-B945-74604BB1F0D0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BE12F1E5-E1CA-41AB-B5D7-4422B61B10DD}"/>
                  </a:ext>
                </a:extLst>
              </p:cNvPr>
              <p:cNvGrpSpPr/>
              <p:nvPr/>
            </p:nvGrpSpPr>
            <p:grpSpPr>
              <a:xfrm>
                <a:off x="6385228" y="1127095"/>
                <a:ext cx="631640" cy="1993295"/>
                <a:chOff x="6498283" y="1126917"/>
                <a:chExt cx="631640" cy="1739840"/>
              </a:xfrm>
            </p:grpSpPr>
            <p:sp>
              <p:nvSpPr>
                <p:cNvPr id="47" name="矩形: 圆角 2">
                  <a:extLst>
                    <a:ext uri="{FF2B5EF4-FFF2-40B4-BE49-F238E27FC236}">
                      <a16:creationId xmlns:a16="http://schemas.microsoft.com/office/drawing/2014/main" id="{244ADA03-F8EC-4038-B15F-6C7C8E3D751E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7909389-FE2F-49AD-9F12-00A63B106DD0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70788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功能</a:t>
                  </a:r>
                </a:p>
              </p:txBody>
            </p:sp>
          </p:grpSp>
          <p:sp>
            <p:nvSpPr>
              <p:cNvPr id="59" name="직사각형 26">
                <a:extLst>
                  <a:ext uri="{FF2B5EF4-FFF2-40B4-BE49-F238E27FC236}">
                    <a16:creationId xmlns:a16="http://schemas.microsoft.com/office/drawing/2014/main" id="{BAB4EE20-5DD4-41AF-A602-6B2E46346CEC}"/>
                  </a:ext>
                </a:extLst>
              </p:cNvPr>
              <p:cNvSpPr/>
              <p:nvPr/>
            </p:nvSpPr>
            <p:spPr>
              <a:xfrm>
                <a:off x="7572155" y="834630"/>
                <a:ext cx="2885362" cy="2603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商品管理切版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購買切版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首頁切版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獎池一覽切版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商品管理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交易紀錄管理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交易資料庫設計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2E1A8116-4996-42E1-9931-2E3813E41E4B}"/>
                  </a:ext>
                </a:extLst>
              </p:cNvPr>
              <p:cNvGrpSpPr/>
              <p:nvPr/>
            </p:nvGrpSpPr>
            <p:grpSpPr>
              <a:xfrm>
                <a:off x="6982166" y="3737610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61" name="직사각형 24">
                  <a:extLst>
                    <a:ext uri="{FF2B5EF4-FFF2-40B4-BE49-F238E27FC236}">
                      <a16:creationId xmlns:a16="http://schemas.microsoft.com/office/drawing/2014/main" id="{8F9A1219-AE11-411B-A012-86E2AE233682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62" name="矩形: 圆角 1">
                  <a:extLst>
                    <a:ext uri="{FF2B5EF4-FFF2-40B4-BE49-F238E27FC236}">
                      <a16:creationId xmlns:a16="http://schemas.microsoft.com/office/drawing/2014/main" id="{E9AC5AE6-9931-48BB-8DDA-48FE0A0268D3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060D2D33-7C60-4E92-9CC4-8A19E311A781}"/>
                  </a:ext>
                </a:extLst>
              </p:cNvPr>
              <p:cNvGrpSpPr/>
              <p:nvPr/>
            </p:nvGrpSpPr>
            <p:grpSpPr>
              <a:xfrm>
                <a:off x="6385228" y="4051546"/>
                <a:ext cx="631640" cy="1993295"/>
                <a:chOff x="6498283" y="1126917"/>
                <a:chExt cx="631640" cy="1739840"/>
              </a:xfrm>
            </p:grpSpPr>
            <p:sp>
              <p:nvSpPr>
                <p:cNvPr id="64" name="矩形: 圆角 2">
                  <a:extLst>
                    <a:ext uri="{FF2B5EF4-FFF2-40B4-BE49-F238E27FC236}">
                      <a16:creationId xmlns:a16="http://schemas.microsoft.com/office/drawing/2014/main" id="{935259F9-2AC5-481E-913B-1E22E27B7001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366DEB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5D34CCD4-3ACE-42AD-A7E3-DC1512579954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61787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技術</a:t>
                  </a:r>
                </a:p>
              </p:txBody>
            </p:sp>
          </p:grpSp>
          <p:sp>
            <p:nvSpPr>
              <p:cNvPr id="66" name="직사각형 26">
                <a:extLst>
                  <a:ext uri="{FF2B5EF4-FFF2-40B4-BE49-F238E27FC236}">
                    <a16:creationId xmlns:a16="http://schemas.microsoft.com/office/drawing/2014/main" id="{045C930F-3E30-4142-80DB-DFA78410F41B}"/>
                  </a:ext>
                </a:extLst>
              </p:cNvPr>
              <p:cNvSpPr/>
              <p:nvPr/>
            </p:nvSpPr>
            <p:spPr>
              <a:xfrm>
                <a:off x="7517768" y="3840577"/>
                <a:ext cx="2885362" cy="911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前端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HTML   CSS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JS   </a:t>
                </a:r>
                <a:r>
                  <a:rPr lang="en-US" altLang="zh-TW" sz="1400" b="1" dirty="0" err="1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Jquery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Bootstrap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Vue.js</a:t>
                </a:r>
              </a:p>
            </p:txBody>
          </p:sp>
          <p:sp>
            <p:nvSpPr>
              <p:cNvPr id="67" name="직사각형 26">
                <a:extLst>
                  <a:ext uri="{FF2B5EF4-FFF2-40B4-BE49-F238E27FC236}">
                    <a16:creationId xmlns:a16="http://schemas.microsoft.com/office/drawing/2014/main" id="{A97B5CCD-4625-4D06-B3FA-487237536160}"/>
                  </a:ext>
                </a:extLst>
              </p:cNvPr>
              <p:cNvSpPr/>
              <p:nvPr/>
            </p:nvSpPr>
            <p:spPr>
              <a:xfrm>
                <a:off x="7536164" y="4837797"/>
                <a:ext cx="2885362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後端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.NET CORE 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AJAX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AXIOS</a:t>
                </a:r>
              </a:p>
            </p:txBody>
          </p:sp>
          <p:sp>
            <p:nvSpPr>
              <p:cNvPr id="71" name="직사각형 26">
                <a:extLst>
                  <a:ext uri="{FF2B5EF4-FFF2-40B4-BE49-F238E27FC236}">
                    <a16:creationId xmlns:a16="http://schemas.microsoft.com/office/drawing/2014/main" id="{1DC9B373-15E9-46FA-83BC-BB616CAF353C}"/>
                  </a:ext>
                </a:extLst>
              </p:cNvPr>
              <p:cNvSpPr/>
              <p:nvPr/>
            </p:nvSpPr>
            <p:spPr>
              <a:xfrm>
                <a:off x="7536164" y="5552887"/>
                <a:ext cx="2885362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資料庫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SQL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14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pic>
        <p:nvPicPr>
          <p:cNvPr id="19" name="圖片 18" descr="一張含有 人員, 服裝, 人的臉孔, 領帶 的圖片&#10;&#10;自動產生的描述">
            <a:extLst>
              <a:ext uri="{FF2B5EF4-FFF2-40B4-BE49-F238E27FC236}">
                <a16:creationId xmlns:a16="http://schemas.microsoft.com/office/drawing/2014/main" id="{9A7226AB-B85A-44A5-8D5D-AF0AABFA08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19897"/>
          <a:stretch/>
        </p:blipFill>
        <p:spPr>
          <a:xfrm>
            <a:off x="2735331" y="1768222"/>
            <a:ext cx="1876708" cy="1981715"/>
          </a:xfrm>
          <a:prstGeom prst="rect">
            <a:avLst/>
          </a:prstGeom>
        </p:spPr>
      </p:pic>
      <p:sp>
        <p:nvSpPr>
          <p:cNvPr id="20" name="矩形: 圆角 1">
            <a:extLst>
              <a:ext uri="{FF2B5EF4-FFF2-40B4-BE49-F238E27FC236}">
                <a16:creationId xmlns:a16="http://schemas.microsoft.com/office/drawing/2014/main" id="{64C648A0-25E1-4E27-A9D4-F0712A67962B}"/>
              </a:ext>
            </a:extLst>
          </p:cNvPr>
          <p:cNvSpPr/>
          <p:nvPr/>
        </p:nvSpPr>
        <p:spPr>
          <a:xfrm>
            <a:off x="7378990" y="863143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1" name="矩形: 圆角 2">
            <a:extLst>
              <a:ext uri="{FF2B5EF4-FFF2-40B4-BE49-F238E27FC236}">
                <a16:creationId xmlns:a16="http://schemas.microsoft.com/office/drawing/2014/main" id="{F19F593D-D6B3-44AD-93C5-21A15B5055E3}"/>
              </a:ext>
            </a:extLst>
          </p:cNvPr>
          <p:cNvSpPr/>
          <p:nvPr/>
        </p:nvSpPr>
        <p:spPr>
          <a:xfrm rot="5400000">
            <a:off x="6101225" y="1857907"/>
            <a:ext cx="1993295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3" name="矩形: 圆角 1">
            <a:extLst>
              <a:ext uri="{FF2B5EF4-FFF2-40B4-BE49-F238E27FC236}">
                <a16:creationId xmlns:a16="http://schemas.microsoft.com/office/drawing/2014/main" id="{6EE3130A-A2D7-4D72-9F8B-6FDF18384FF1}"/>
              </a:ext>
            </a:extLst>
          </p:cNvPr>
          <p:cNvSpPr/>
          <p:nvPr/>
        </p:nvSpPr>
        <p:spPr>
          <a:xfrm>
            <a:off x="7378990" y="3787594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4" name="矩形: 圆角 2">
            <a:extLst>
              <a:ext uri="{FF2B5EF4-FFF2-40B4-BE49-F238E27FC236}">
                <a16:creationId xmlns:a16="http://schemas.microsoft.com/office/drawing/2014/main" id="{7E5F2437-1D9A-4998-A1D0-2654018A403D}"/>
              </a:ext>
            </a:extLst>
          </p:cNvPr>
          <p:cNvSpPr/>
          <p:nvPr/>
        </p:nvSpPr>
        <p:spPr>
          <a:xfrm rot="5400000">
            <a:off x="6101225" y="4782358"/>
            <a:ext cx="1993295" cy="631640"/>
          </a:xfrm>
          <a:prstGeom prst="rect">
            <a:avLst/>
          </a:prstGeom>
          <a:solidFill>
            <a:srgbClr val="366DEB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5" name="직사각형 26">
            <a:extLst>
              <a:ext uri="{FF2B5EF4-FFF2-40B4-BE49-F238E27FC236}">
                <a16:creationId xmlns:a16="http://schemas.microsoft.com/office/drawing/2014/main" id="{45F06A70-7035-419B-A0B8-FA9E4AC98729}"/>
              </a:ext>
            </a:extLst>
          </p:cNvPr>
          <p:cNvSpPr/>
          <p:nvPr/>
        </p:nvSpPr>
        <p:spPr>
          <a:xfrm>
            <a:off x="7968979" y="884614"/>
            <a:ext cx="2885362" cy="175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首頁切版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願望清單切版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功能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願望清單資料庫設計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LINE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官方帳號設計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LINE Messaging API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串接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</p:txBody>
      </p:sp>
      <p:sp>
        <p:nvSpPr>
          <p:cNvPr id="26" name="직사각형 26">
            <a:extLst>
              <a:ext uri="{FF2B5EF4-FFF2-40B4-BE49-F238E27FC236}">
                <a16:creationId xmlns:a16="http://schemas.microsoft.com/office/drawing/2014/main" id="{D1BDD94F-7387-41E7-A56D-65DB36D2A2D9}"/>
              </a:ext>
            </a:extLst>
          </p:cNvPr>
          <p:cNvSpPr/>
          <p:nvPr/>
        </p:nvSpPr>
        <p:spPr>
          <a:xfrm>
            <a:off x="7914592" y="3890561"/>
            <a:ext cx="288536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前端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HTML   CSS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JS   </a:t>
            </a:r>
            <a:r>
              <a:rPr lang="en-US" altLang="zh-TW" sz="1400" b="1" dirty="0" err="1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Jquery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Bootstrap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Vue.js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6FD2B-0989-42DD-9F75-E2165E630B06}"/>
              </a:ext>
            </a:extLst>
          </p:cNvPr>
          <p:cNvSpPr/>
          <p:nvPr/>
        </p:nvSpPr>
        <p:spPr>
          <a:xfrm>
            <a:off x="7932988" y="4887781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後端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.NET CORE 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AJAX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AXIOS</a:t>
            </a:r>
          </a:p>
        </p:txBody>
      </p:sp>
      <p:sp>
        <p:nvSpPr>
          <p:cNvPr id="29" name="직사각형 26">
            <a:extLst>
              <a:ext uri="{FF2B5EF4-FFF2-40B4-BE49-F238E27FC236}">
                <a16:creationId xmlns:a16="http://schemas.microsoft.com/office/drawing/2014/main" id="{4B5AC9C0-80FD-4109-B23E-117DE6522EAE}"/>
              </a:ext>
            </a:extLst>
          </p:cNvPr>
          <p:cNvSpPr/>
          <p:nvPr/>
        </p:nvSpPr>
        <p:spPr>
          <a:xfrm>
            <a:off x="7932988" y="5602871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資料庫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SQL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52E28F7-6610-4F73-B4E2-98E9B8086CFA}"/>
              </a:ext>
            </a:extLst>
          </p:cNvPr>
          <p:cNvSpPr txBox="1"/>
          <p:nvPr/>
        </p:nvSpPr>
        <p:spPr>
          <a:xfrm>
            <a:off x="6824992" y="4692673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技術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A624D5-4C2A-4F53-89FE-221392F311B3}"/>
              </a:ext>
            </a:extLst>
          </p:cNvPr>
          <p:cNvSpPr txBox="1"/>
          <p:nvPr/>
        </p:nvSpPr>
        <p:spPr>
          <a:xfrm>
            <a:off x="6824992" y="1768222"/>
            <a:ext cx="553998" cy="8110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功能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6B63274-7FB7-49A1-82FE-B648DEBDF461}"/>
              </a:ext>
            </a:extLst>
          </p:cNvPr>
          <p:cNvSpPr txBox="1"/>
          <p:nvPr/>
        </p:nvSpPr>
        <p:spPr>
          <a:xfrm>
            <a:off x="1802140" y="3824467"/>
            <a:ext cx="37430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32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劉芸維</a:t>
            </a:r>
            <a:endParaRPr lang="en-US" altLang="zh-TW" sz="32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樹德大學室內設計系</a:t>
            </a:r>
            <a:endParaRPr lang="en-US" altLang="zh-TW" sz="20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負責功能：願望清單</a:t>
            </a:r>
            <a:r>
              <a:rPr lang="en-US" altLang="zh-TW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&amp;LINE</a:t>
            </a: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  <a:endParaRPr lang="en-US" altLang="zh-TW" sz="2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47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未來展望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5089400-B731-47BB-84F1-C95DB2E99B19}"/>
              </a:ext>
            </a:extLst>
          </p:cNvPr>
          <p:cNvSpPr/>
          <p:nvPr/>
        </p:nvSpPr>
        <p:spPr>
          <a:xfrm>
            <a:off x="5118340" y="97716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紅利機制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9B174AE6-4C8E-493F-B319-946B69853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46" y="4376531"/>
            <a:ext cx="995508" cy="995508"/>
          </a:xfrm>
          <a:prstGeom prst="rect">
            <a:avLst/>
          </a:prstGeom>
        </p:spPr>
      </p:pic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9145231-8C0C-400F-A0F1-5A2272ED9DD5}"/>
              </a:ext>
            </a:extLst>
          </p:cNvPr>
          <p:cNvCxnSpPr>
            <a:cxnSpLocks/>
            <a:stCxn id="47" idx="2"/>
            <a:endCxn id="50" idx="3"/>
          </p:cNvCxnSpPr>
          <p:nvPr/>
        </p:nvCxnSpPr>
        <p:spPr>
          <a:xfrm flipH="1">
            <a:off x="6593754" y="3754450"/>
            <a:ext cx="2970667" cy="1119835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F3A26B4-8561-47C8-A62A-E99B2E12D164}"/>
              </a:ext>
            </a:extLst>
          </p:cNvPr>
          <p:cNvGrpSpPr/>
          <p:nvPr/>
        </p:nvGrpSpPr>
        <p:grpSpPr>
          <a:xfrm>
            <a:off x="1665493" y="1775591"/>
            <a:ext cx="8861014" cy="2194302"/>
            <a:chOff x="1555056" y="1775591"/>
            <a:chExt cx="8861014" cy="219430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DA4E0BA-6B80-44FC-BF2E-68E152CBF1B0}"/>
                </a:ext>
              </a:extLst>
            </p:cNvPr>
            <p:cNvGrpSpPr/>
            <p:nvPr/>
          </p:nvGrpSpPr>
          <p:grpSpPr>
            <a:xfrm>
              <a:off x="1555056" y="1925344"/>
              <a:ext cx="1924172" cy="2044549"/>
              <a:chOff x="1555056" y="1925344"/>
              <a:chExt cx="1924172" cy="2044549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C64D9F52-8A30-44CA-964F-24EE26B8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018" y="1925344"/>
                <a:ext cx="666249" cy="666249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6C01C18-F55E-42BB-A79A-E14783171B1A}"/>
                  </a:ext>
                </a:extLst>
              </p:cNvPr>
              <p:cNvSpPr txBox="1"/>
              <p:nvPr/>
            </p:nvSpPr>
            <p:spPr>
              <a:xfrm>
                <a:off x="1555056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抽獎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每抽皆能獲得紅利，當大獎數量變少，將獲得更高額的紅利。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75CDFF-D963-43FD-87AD-4882E8579607}"/>
                </a:ext>
              </a:extLst>
            </p:cNvPr>
            <p:cNvGrpSpPr/>
            <p:nvPr/>
          </p:nvGrpSpPr>
          <p:grpSpPr>
            <a:xfrm>
              <a:off x="3867337" y="1791919"/>
              <a:ext cx="1924172" cy="2177974"/>
              <a:chOff x="3547965" y="1791919"/>
              <a:chExt cx="1924172" cy="2177974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A818E8-39B7-4C14-A4B5-30D96C86C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4614" y="1791919"/>
                <a:ext cx="824288" cy="824288"/>
              </a:xfrm>
              <a:prstGeom prst="rect">
                <a:avLst/>
              </a:prstGeom>
            </p:spPr>
          </p:pic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9D08291-EDE1-46FB-ACC8-6C3D6FCF5917}"/>
                  </a:ext>
                </a:extLst>
              </p:cNvPr>
              <p:cNvSpPr txBox="1"/>
              <p:nvPr/>
            </p:nvSpPr>
            <p:spPr>
              <a:xfrm>
                <a:off x="3547965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大富翁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每次抽獎，皆可獲得一次遊玩機會，能隨機獲得紅利，累積圈數將獲得額外獎勵。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3482A25-6660-4BFC-BECC-D5EB714BC9E8}"/>
                </a:ext>
              </a:extLst>
            </p:cNvPr>
            <p:cNvGrpSpPr/>
            <p:nvPr/>
          </p:nvGrpSpPr>
          <p:grpSpPr>
            <a:xfrm>
              <a:off x="6179618" y="1836702"/>
              <a:ext cx="1924172" cy="1917748"/>
              <a:chOff x="5996059" y="1836702"/>
              <a:chExt cx="1924172" cy="1917748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C60E233C-6FA8-47E3-A4F6-F5FD9941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700" y="1836702"/>
                <a:ext cx="754891" cy="754891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9B951EA-9856-4696-B2B6-C0518F5E966A}"/>
                  </a:ext>
                </a:extLst>
              </p:cNvPr>
              <p:cNvSpPr txBox="1"/>
              <p:nvPr/>
            </p:nvSpPr>
            <p:spPr>
              <a:xfrm>
                <a:off x="5996059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每日小遊戲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會員每天登入皆可遊玩，將依遊玩表現獲得紅利。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98CA439-5059-4EB3-9682-FB6C1228DCD5}"/>
                </a:ext>
              </a:extLst>
            </p:cNvPr>
            <p:cNvGrpSpPr/>
            <p:nvPr/>
          </p:nvGrpSpPr>
          <p:grpSpPr>
            <a:xfrm>
              <a:off x="8491898" y="1775591"/>
              <a:ext cx="1924172" cy="1978859"/>
              <a:chOff x="8491898" y="1775591"/>
              <a:chExt cx="1924172" cy="1978859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7E1AD784-9A6B-435D-85F3-16F53E6D6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1840" y="1775591"/>
                <a:ext cx="824288" cy="824288"/>
              </a:xfrm>
              <a:prstGeom prst="rect">
                <a:avLst/>
              </a:prstGeom>
            </p:spPr>
          </p:pic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89C6D74-895F-44F3-B150-D5C7F1726DB5}"/>
                  </a:ext>
                </a:extLst>
              </p:cNvPr>
              <p:cNvSpPr txBox="1"/>
              <p:nvPr/>
            </p:nvSpPr>
            <p:spPr>
              <a:xfrm>
                <a:off x="8491898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卡片蒐集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每次抽獎，將隨機獲得當期卡片之一，蒐集完成即可獲得紅利。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55CF178-B64A-4197-AB09-55B559D809CB}"/>
              </a:ext>
            </a:extLst>
          </p:cNvPr>
          <p:cNvSpPr txBox="1"/>
          <p:nvPr/>
        </p:nvSpPr>
        <p:spPr>
          <a:xfrm>
            <a:off x="5163785" y="5412799"/>
            <a:ext cx="18644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紅利商店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sz="1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使用紅利兌換抽獎機會、公司提供的獎品。</a:t>
            </a:r>
            <a:endParaRPr lang="en-US" altLang="zh-TW" sz="14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89408CF-4120-49EA-95A8-ABFD92E5F898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486050" y="3754450"/>
            <a:ext cx="766091" cy="622081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59CDD3-0346-4524-99E1-B390AE6FD6A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939860" y="3969893"/>
            <a:ext cx="733702" cy="406638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BA2924C-BCF5-4441-AB39-FC52325BF732}"/>
              </a:ext>
            </a:extLst>
          </p:cNvPr>
          <p:cNvCxnSpPr>
            <a:cxnSpLocks/>
            <a:stCxn id="32" idx="2"/>
            <a:endCxn id="50" idx="1"/>
          </p:cNvCxnSpPr>
          <p:nvPr/>
        </p:nvCxnSpPr>
        <p:spPr>
          <a:xfrm>
            <a:off x="2627579" y="3969893"/>
            <a:ext cx="2970667" cy="904392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4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AB9A1AD8-88E4-400B-8B00-19CC9354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0" r="38594"/>
          <a:stretch/>
        </p:blipFill>
        <p:spPr>
          <a:xfrm>
            <a:off x="2427991" y="2447453"/>
            <a:ext cx="7486650" cy="23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目錄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B59878-29EF-4A64-A2D9-CE7128DB3CB9}"/>
              </a:ext>
            </a:extLst>
          </p:cNvPr>
          <p:cNvGrpSpPr/>
          <p:nvPr/>
        </p:nvGrpSpPr>
        <p:grpSpPr>
          <a:xfrm>
            <a:off x="519752" y="2409868"/>
            <a:ext cx="11152497" cy="505838"/>
            <a:chOff x="642136" y="1894451"/>
            <a:chExt cx="11152497" cy="50583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6DBCAA-A741-4F6F-97F4-6B83AB07BE66}"/>
                </a:ext>
              </a:extLst>
            </p:cNvPr>
            <p:cNvGrpSpPr/>
            <p:nvPr/>
          </p:nvGrpSpPr>
          <p:grpSpPr>
            <a:xfrm>
              <a:off x="642136" y="1894451"/>
              <a:ext cx="2530588" cy="505838"/>
              <a:chOff x="459747" y="945878"/>
              <a:chExt cx="2530588" cy="505838"/>
            </a:xfrm>
          </p:grpSpPr>
          <p:sp>
            <p:nvSpPr>
              <p:cNvPr id="27" name="文本框 61">
                <a:extLst>
                  <a:ext uri="{FF2B5EF4-FFF2-40B4-BE49-F238E27FC236}">
                    <a16:creationId xmlns:a16="http://schemas.microsoft.com/office/drawing/2014/main" id="{7AD55652-F940-4998-A9CB-4BA6C75AE614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組員介紹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圆角矩形 59">
                <a:extLst>
                  <a:ext uri="{FF2B5EF4-FFF2-40B4-BE49-F238E27FC236}">
                    <a16:creationId xmlns:a16="http://schemas.microsoft.com/office/drawing/2014/main" id="{4AE8929E-7A4B-458E-9135-9EFCF4E7F2E9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CD9DB87-C4FB-4A2E-BD30-5F49D939A992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5">
                <a:extLst>
                  <a:ext uri="{FF2B5EF4-FFF2-40B4-BE49-F238E27FC236}">
                    <a16:creationId xmlns:a16="http://schemas.microsoft.com/office/drawing/2014/main" id="{C7BF4F8A-D68A-46A8-93C6-6120EAD48D84}"/>
                  </a:ext>
                </a:extLst>
              </p:cNvPr>
              <p:cNvSpPr txBox="1"/>
              <p:nvPr/>
            </p:nvSpPr>
            <p:spPr>
              <a:xfrm>
                <a:off x="677297" y="94952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149D7D5-1B0D-43E6-ADD9-684D80389102}"/>
                </a:ext>
              </a:extLst>
            </p:cNvPr>
            <p:cNvGrpSpPr/>
            <p:nvPr/>
          </p:nvGrpSpPr>
          <p:grpSpPr>
            <a:xfrm>
              <a:off x="3516106" y="1894451"/>
              <a:ext cx="2530588" cy="505838"/>
              <a:chOff x="459747" y="945878"/>
              <a:chExt cx="2530588" cy="505838"/>
            </a:xfrm>
          </p:grpSpPr>
          <p:sp>
            <p:nvSpPr>
              <p:cNvPr id="30" name="文本框 61">
                <a:extLst>
                  <a:ext uri="{FF2B5EF4-FFF2-40B4-BE49-F238E27FC236}">
                    <a16:creationId xmlns:a16="http://schemas.microsoft.com/office/drawing/2014/main" id="{2432E747-FACD-4552-A984-192FFE973642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專題發想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圆角矩形 59">
                <a:extLst>
                  <a:ext uri="{FF2B5EF4-FFF2-40B4-BE49-F238E27FC236}">
                    <a16:creationId xmlns:a16="http://schemas.microsoft.com/office/drawing/2014/main" id="{CDD1ED88-9B81-4AFA-B5C1-8E92CB5730A5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AFDD2940-CFD0-487D-8358-D8BD54DF2175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A3DEB93F-33F4-493F-8F2D-7F2EA262C3E1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79FF5E0-016F-4498-AA05-AC368C4714D3}"/>
                </a:ext>
              </a:extLst>
            </p:cNvPr>
            <p:cNvGrpSpPr/>
            <p:nvPr/>
          </p:nvGrpSpPr>
          <p:grpSpPr>
            <a:xfrm>
              <a:off x="6390076" y="1894451"/>
              <a:ext cx="2530588" cy="505838"/>
              <a:chOff x="459747" y="945878"/>
              <a:chExt cx="2530588" cy="505838"/>
            </a:xfrm>
          </p:grpSpPr>
          <p:sp>
            <p:nvSpPr>
              <p:cNvPr id="35" name="文本框 61">
                <a:extLst>
                  <a:ext uri="{FF2B5EF4-FFF2-40B4-BE49-F238E27FC236}">
                    <a16:creationId xmlns:a16="http://schemas.microsoft.com/office/drawing/2014/main" id="{E74A3E86-1346-487E-91DA-0841C70B75A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使用技術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圆角矩形 59">
                <a:extLst>
                  <a:ext uri="{FF2B5EF4-FFF2-40B4-BE49-F238E27FC236}">
                    <a16:creationId xmlns:a16="http://schemas.microsoft.com/office/drawing/2014/main" id="{EE89DF2A-9F98-41E6-9301-8F3B2C186C0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5C9B0C7-0275-4580-9805-1458B3BDABF9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文本框 5">
                <a:extLst>
                  <a:ext uri="{FF2B5EF4-FFF2-40B4-BE49-F238E27FC236}">
                    <a16:creationId xmlns:a16="http://schemas.microsoft.com/office/drawing/2014/main" id="{F1F3AF97-75D8-4E7D-A2F2-F059A77015DD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AC860075-2BCF-4856-8DB9-442A541B1BD5}"/>
                </a:ext>
              </a:extLst>
            </p:cNvPr>
            <p:cNvGrpSpPr/>
            <p:nvPr/>
          </p:nvGrpSpPr>
          <p:grpSpPr>
            <a:xfrm>
              <a:off x="9264045" y="1894451"/>
              <a:ext cx="2530588" cy="505838"/>
              <a:chOff x="459747" y="945878"/>
              <a:chExt cx="2530588" cy="505838"/>
            </a:xfrm>
          </p:grpSpPr>
          <p:sp>
            <p:nvSpPr>
              <p:cNvPr id="50" name="文本框 61">
                <a:extLst>
                  <a:ext uri="{FF2B5EF4-FFF2-40B4-BE49-F238E27FC236}">
                    <a16:creationId xmlns:a16="http://schemas.microsoft.com/office/drawing/2014/main" id="{96F382C0-C694-472C-BE2D-D9B59E5AE660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系統架構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圆角矩形 59">
                <a:extLst>
                  <a:ext uri="{FF2B5EF4-FFF2-40B4-BE49-F238E27FC236}">
                    <a16:creationId xmlns:a16="http://schemas.microsoft.com/office/drawing/2014/main" id="{EBC7D6AD-955E-4D63-9FF1-3DDCDE05AE3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8F25CDA2-CDED-45E0-A64F-13378C9409A1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文本框 5">
                <a:extLst>
                  <a:ext uri="{FF2B5EF4-FFF2-40B4-BE49-F238E27FC236}">
                    <a16:creationId xmlns:a16="http://schemas.microsoft.com/office/drawing/2014/main" id="{29E0E8C1-106E-4DB3-B3BD-6BEDB6111903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41A2DF-F7F8-4DB8-812C-638023E469B5}"/>
              </a:ext>
            </a:extLst>
          </p:cNvPr>
          <p:cNvGrpSpPr/>
          <p:nvPr/>
        </p:nvGrpSpPr>
        <p:grpSpPr>
          <a:xfrm>
            <a:off x="1762046" y="3850610"/>
            <a:ext cx="8667909" cy="505838"/>
            <a:chOff x="2375434" y="3850610"/>
            <a:chExt cx="8667909" cy="50583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F9DFA03-9202-471B-A762-86D69D2CDF72}"/>
                </a:ext>
              </a:extLst>
            </p:cNvPr>
            <p:cNvGrpSpPr/>
            <p:nvPr/>
          </p:nvGrpSpPr>
          <p:grpSpPr>
            <a:xfrm>
              <a:off x="2375434" y="3850610"/>
              <a:ext cx="2530588" cy="505838"/>
              <a:chOff x="459747" y="945878"/>
              <a:chExt cx="2530588" cy="505838"/>
            </a:xfrm>
          </p:grpSpPr>
          <p:sp>
            <p:nvSpPr>
              <p:cNvPr id="45" name="文本框 61">
                <a:extLst>
                  <a:ext uri="{FF2B5EF4-FFF2-40B4-BE49-F238E27FC236}">
                    <a16:creationId xmlns:a16="http://schemas.microsoft.com/office/drawing/2014/main" id="{41783E98-A44A-4CC4-A84C-47D99B4CE6DA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60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資料庫設計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59">
                <a:extLst>
                  <a:ext uri="{FF2B5EF4-FFF2-40B4-BE49-F238E27FC236}">
                    <a16:creationId xmlns:a16="http://schemas.microsoft.com/office/drawing/2014/main" id="{774F95E4-BF9C-408D-93C6-308988B573C2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90004F9-7FF6-4828-8793-496034923F04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文本框 5">
                <a:extLst>
                  <a:ext uri="{FF2B5EF4-FFF2-40B4-BE49-F238E27FC236}">
                    <a16:creationId xmlns:a16="http://schemas.microsoft.com/office/drawing/2014/main" id="{FFB252D6-63EB-47CA-86AF-2C97FC7486CE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6EE2FAB-44A9-4ED9-B17E-43286AF2764F}"/>
                </a:ext>
              </a:extLst>
            </p:cNvPr>
            <p:cNvGrpSpPr/>
            <p:nvPr/>
          </p:nvGrpSpPr>
          <p:grpSpPr>
            <a:xfrm>
              <a:off x="5444094" y="3850610"/>
              <a:ext cx="2530588" cy="505838"/>
              <a:chOff x="459747" y="945878"/>
              <a:chExt cx="2530588" cy="505838"/>
            </a:xfrm>
          </p:grpSpPr>
          <p:sp>
            <p:nvSpPr>
              <p:cNvPr id="55" name="文本框 61">
                <a:extLst>
                  <a:ext uri="{FF2B5EF4-FFF2-40B4-BE49-F238E27FC236}">
                    <a16:creationId xmlns:a16="http://schemas.microsoft.com/office/drawing/2014/main" id="{DD6F1937-8E84-4573-B1CE-9A5538B46FB6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個人展示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9">
                <a:extLst>
                  <a:ext uri="{FF2B5EF4-FFF2-40B4-BE49-F238E27FC236}">
                    <a16:creationId xmlns:a16="http://schemas.microsoft.com/office/drawing/2014/main" id="{AEF4722F-A4CB-4339-9D75-9F0D4B1781D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A0D45AF2-009C-4A3C-AC0B-1C29A76A6E2F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8" name="文本框 5">
                <a:extLst>
                  <a:ext uri="{FF2B5EF4-FFF2-40B4-BE49-F238E27FC236}">
                    <a16:creationId xmlns:a16="http://schemas.microsoft.com/office/drawing/2014/main" id="{0E25B928-95D2-4E81-9DF7-0E578E47CFF0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6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F966C56-1BB5-48D9-9014-06C3D10A99A4}"/>
                </a:ext>
              </a:extLst>
            </p:cNvPr>
            <p:cNvGrpSpPr/>
            <p:nvPr/>
          </p:nvGrpSpPr>
          <p:grpSpPr>
            <a:xfrm>
              <a:off x="8512755" y="3850610"/>
              <a:ext cx="2530588" cy="505838"/>
              <a:chOff x="459747" y="945878"/>
              <a:chExt cx="2530588" cy="505838"/>
            </a:xfrm>
          </p:grpSpPr>
          <p:sp>
            <p:nvSpPr>
              <p:cNvPr id="60" name="文本框 61">
                <a:extLst>
                  <a:ext uri="{FF2B5EF4-FFF2-40B4-BE49-F238E27FC236}">
                    <a16:creationId xmlns:a16="http://schemas.microsoft.com/office/drawing/2014/main" id="{AA4183DA-120D-4DF2-9FB9-F70FBA0560C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未來展望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59">
                <a:extLst>
                  <a:ext uri="{FF2B5EF4-FFF2-40B4-BE49-F238E27FC236}">
                    <a16:creationId xmlns:a16="http://schemas.microsoft.com/office/drawing/2014/main" id="{33FC11A0-2C22-4004-9727-95079A2307C6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D64D302-ABB7-41CF-B81F-7D2C2065A20C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文本框 5">
                <a:extLst>
                  <a:ext uri="{FF2B5EF4-FFF2-40B4-BE49-F238E27FC236}">
                    <a16:creationId xmlns:a16="http://schemas.microsoft.com/office/drawing/2014/main" id="{C76D1823-0A6E-46A3-A852-89D5FF0FD8A2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7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27943" y="65853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4B5CDE-B65A-42F0-96E3-C7A1CB7AED01}"/>
              </a:ext>
            </a:extLst>
          </p:cNvPr>
          <p:cNvSpPr txBox="1"/>
          <p:nvPr/>
        </p:nvSpPr>
        <p:spPr>
          <a:xfrm>
            <a:off x="4955721" y="1022336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動機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C87312-FCF6-416B-A0E4-33E961BA29F0}"/>
              </a:ext>
            </a:extLst>
          </p:cNvPr>
          <p:cNvSpPr txBox="1"/>
          <p:nvPr/>
        </p:nvSpPr>
        <p:spPr>
          <a:xfrm>
            <a:off x="3895993" y="1555029"/>
            <a:ext cx="4400011" cy="1880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一番賞實體店面具有以下缺陷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消費者會受到地域限制影響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需租用門市場地、印製籤紙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全程皆須人工操作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無法快速藉由數據，了解消費者喜好與需求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DEAA6D-12A7-4DBC-ABCB-85DB96A87768}"/>
              </a:ext>
            </a:extLst>
          </p:cNvPr>
          <p:cNvSpPr txBox="1"/>
          <p:nvPr/>
        </p:nvSpPr>
        <p:spPr>
          <a:xfrm>
            <a:off x="5020672" y="3809483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設計理念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EAC776-8298-40C9-920D-BA5C64BF5E77}"/>
              </a:ext>
            </a:extLst>
          </p:cNvPr>
          <p:cNvSpPr txBox="1"/>
          <p:nvPr/>
        </p:nvSpPr>
        <p:spPr>
          <a:xfrm>
            <a:off x="3496708" y="4332173"/>
            <a:ext cx="5198579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當消費者抽到多餘、非目標的一番賞，多會至社群或拍賣平台販售，等於需多支付一筆運費，因此我們希望打造結合交易機制，令一番賞抽出後便能直接交易的線上一番賞抽獎網站。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使用技術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82FA21-25C2-490E-B0D6-BAFFAD89326B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1929765" y="1640889"/>
            <a:chExt cx="2046152" cy="2538024"/>
          </a:xfrm>
        </p:grpSpPr>
        <p:sp>
          <p:nvSpPr>
            <p:cNvPr id="28" name="직사각형 24">
              <a:extLst>
                <a:ext uri="{FF2B5EF4-FFF2-40B4-BE49-F238E27FC236}">
                  <a16:creationId xmlns:a16="http://schemas.microsoft.com/office/drawing/2014/main" id="{99854C1E-5B96-43E7-AD8E-E6AB9874583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9" name="직사각형 25">
              <a:extLst>
                <a:ext uri="{FF2B5EF4-FFF2-40B4-BE49-F238E27FC236}">
                  <a16:creationId xmlns:a16="http://schemas.microsoft.com/office/drawing/2014/main" id="{EC1810A8-2140-4244-837F-42E5B8E120F9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30" name="모서리가 둥근 직사각형 30">
              <a:extLst>
                <a:ext uri="{FF2B5EF4-FFF2-40B4-BE49-F238E27FC236}">
                  <a16:creationId xmlns:a16="http://schemas.microsoft.com/office/drawing/2014/main" id="{335CA244-C562-46A3-8742-52D6DAB1AE51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前端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BD2190B9-FAB5-470F-BB8E-6EE9ED495181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2856211-3C51-447C-9966-218C9AFCF770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1929765" y="1640889"/>
            <a:chExt cx="2046152" cy="2538024"/>
          </a:xfrm>
        </p:grpSpPr>
        <p:sp>
          <p:nvSpPr>
            <p:cNvPr id="36" name="직사각형 24">
              <a:extLst>
                <a:ext uri="{FF2B5EF4-FFF2-40B4-BE49-F238E27FC236}">
                  <a16:creationId xmlns:a16="http://schemas.microsoft.com/office/drawing/2014/main" id="{CF30A2D3-535F-4859-806F-7E19655A27B7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2" name="직사각형 25">
              <a:extLst>
                <a:ext uri="{FF2B5EF4-FFF2-40B4-BE49-F238E27FC236}">
                  <a16:creationId xmlns:a16="http://schemas.microsoft.com/office/drawing/2014/main" id="{0ACAA49C-BF85-4A6C-8C8D-73C83AACF761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CC8C17B3-2DFD-4AE5-B258-E2BD646FE2A4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後端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F546510A-AD90-41E9-A084-C784D42B9AC7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FAFC462-31D1-4EA1-92E1-2AAF44E27205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1929765" y="1640889"/>
            <a:chExt cx="2046152" cy="2538024"/>
          </a:xfrm>
        </p:grpSpPr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1D0756FF-F9DE-4840-A72D-22DAAE1A397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00546569-5D20-41E0-A21E-2C4767E46BF7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1" name="모서리가 둥근 직사각형 30">
              <a:extLst>
                <a:ext uri="{FF2B5EF4-FFF2-40B4-BE49-F238E27FC236}">
                  <a16:creationId xmlns:a16="http://schemas.microsoft.com/office/drawing/2014/main" id="{C2C55001-BEB1-443D-926F-0218AB23BDBA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</a:t>
              </a:r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版本控管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52" name="모서리가 둥근 직사각형 30">
              <a:extLst>
                <a:ext uri="{FF2B5EF4-FFF2-40B4-BE49-F238E27FC236}">
                  <a16:creationId xmlns:a16="http://schemas.microsoft.com/office/drawing/2014/main" id="{E8AF9FDB-CF60-4365-A280-22F847CB03C9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40A706-FF75-4E59-9A6B-7032CAA56830}"/>
              </a:ext>
            </a:extLst>
          </p:cNvPr>
          <p:cNvGrpSpPr/>
          <p:nvPr/>
        </p:nvGrpSpPr>
        <p:grpSpPr>
          <a:xfrm>
            <a:off x="1511449" y="1786688"/>
            <a:ext cx="1725521" cy="2706175"/>
            <a:chOff x="1236587" y="1560527"/>
            <a:chExt cx="2449451" cy="384153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B3F0E2-7724-4881-AFC5-2B5B79176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3C HTML5 Logo">
              <a:extLst>
                <a:ext uri="{FF2B5EF4-FFF2-40B4-BE49-F238E27FC236}">
                  <a16:creationId xmlns:a16="http://schemas.microsoft.com/office/drawing/2014/main" id="{2CD80537-8B3B-43EE-BE82-B48614576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- level 1 - Canvas Badges">
              <a:extLst>
                <a:ext uri="{FF2B5EF4-FFF2-40B4-BE49-F238E27FC236}">
                  <a16:creationId xmlns:a16="http://schemas.microsoft.com/office/drawing/2014/main" id="{67FE2C7F-1E68-47E3-9CC8-DA741617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299173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query, logo Icon in Vector Logo">
              <a:extLst>
                <a:ext uri="{FF2B5EF4-FFF2-40B4-BE49-F238E27FC236}">
                  <a16:creationId xmlns:a16="http://schemas.microsoft.com/office/drawing/2014/main" id="{33DE3607-1080-4F5E-AE7E-676F100C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296113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AEC6ACBF-B6B6-4641-ABF2-BBEACB2AC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587" y="4422934"/>
              <a:ext cx="1130073" cy="9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902046CF-5ED6-463F-B666-AB5B9C207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17" y="4361733"/>
              <a:ext cx="1207121" cy="96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0" name="Picture 26">
            <a:extLst>
              <a:ext uri="{FF2B5EF4-FFF2-40B4-BE49-F238E27FC236}">
                <a16:creationId xmlns:a16="http://schemas.microsoft.com/office/drawing/2014/main" id="{E4BCB394-1952-4AD8-ADC3-56A5056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16" y="166923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BF5447A-B3AF-4390-8927-CB0199CF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46" y="4642699"/>
            <a:ext cx="1293128" cy="6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CE9F5485-A5BB-4672-9C4D-7643249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41" y="5563072"/>
            <a:ext cx="1651938" cy="2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ql server - Free logo icons">
            <a:extLst>
              <a:ext uri="{FF2B5EF4-FFF2-40B4-BE49-F238E27FC236}">
                <a16:creationId xmlns:a16="http://schemas.microsoft.com/office/drawing/2014/main" id="{952C4561-8C88-4052-8146-72590E3D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20" y="15489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ithub Logo - Free social media icons">
            <a:extLst>
              <a:ext uri="{FF2B5EF4-FFF2-40B4-BE49-F238E27FC236}">
                <a16:creationId xmlns:a16="http://schemas.microsoft.com/office/drawing/2014/main" id="{B905CF50-C3FA-4058-A7C8-794B9279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3190939"/>
            <a:ext cx="1205268" cy="12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Git - Logo Downloads">
            <a:extLst>
              <a:ext uri="{FF2B5EF4-FFF2-40B4-BE49-F238E27FC236}">
                <a16:creationId xmlns:a16="http://schemas.microsoft.com/office/drawing/2014/main" id="{41483EE4-4B81-4AF9-8E30-2ABE49F3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4740481"/>
            <a:ext cx="1205269" cy="12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heblogreaders.com/wp-content/uploads/2016/05/LINQ_logo.png">
            <a:extLst>
              <a:ext uri="{FF2B5EF4-FFF2-40B4-BE49-F238E27FC236}">
                <a16:creationId xmlns:a16="http://schemas.microsoft.com/office/drawing/2014/main" id="{A5825BB7-A887-4AC0-A558-18C5DED0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58" y="4667789"/>
            <a:ext cx="1318116" cy="13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FE1F4D-1B34-4422-97A3-5C79B1647E0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6"/>
          <a:stretch/>
        </p:blipFill>
        <p:spPr>
          <a:xfrm>
            <a:off x="5370246" y="3154299"/>
            <a:ext cx="1645929" cy="9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系統架構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B049C113-E3A0-4F20-980F-C2CC94B9CBED}"/>
              </a:ext>
            </a:extLst>
          </p:cNvPr>
          <p:cNvSpPr/>
          <p:nvPr/>
        </p:nvSpPr>
        <p:spPr>
          <a:xfrm>
            <a:off x="5226786" y="837825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前台</a:t>
            </a:r>
            <a:endParaRPr lang="zh-TW" altLang="en-US" sz="20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BDBBB69-D5FF-4855-881D-DDB05A50E845}"/>
              </a:ext>
            </a:extLst>
          </p:cNvPr>
          <p:cNvSpPr/>
          <p:nvPr/>
        </p:nvSpPr>
        <p:spPr>
          <a:xfrm>
            <a:off x="765996" y="1644408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首頁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637E078-C09C-4416-A3CC-443BDBEDC61E}"/>
              </a:ext>
            </a:extLst>
          </p:cNvPr>
          <p:cNvSpPr/>
          <p:nvPr/>
        </p:nvSpPr>
        <p:spPr>
          <a:xfrm>
            <a:off x="2346615" y="1644408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16CFB74-02F8-4F29-9D92-9161F4F4C685}"/>
              </a:ext>
            </a:extLst>
          </p:cNvPr>
          <p:cNvSpPr/>
          <p:nvPr/>
        </p:nvSpPr>
        <p:spPr>
          <a:xfrm>
            <a:off x="894530" y="2312600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主視覺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EDB61F90-198B-4F8C-9C58-53EF6B999A3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5400000">
            <a:off x="3650373" y="-909666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9D168AE6-B20A-4281-B91E-FC264610CA78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5400000">
            <a:off x="952107" y="2056444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0074C67-0754-4E28-A23C-1AF30F6331B4}"/>
              </a:ext>
            </a:extLst>
          </p:cNvPr>
          <p:cNvSpPr/>
          <p:nvPr/>
        </p:nvSpPr>
        <p:spPr>
          <a:xfrm>
            <a:off x="894530" y="282464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9CA8188-B39A-4705-88AD-41818DDFB785}"/>
              </a:ext>
            </a:extLst>
          </p:cNvPr>
          <p:cNvSpPr/>
          <p:nvPr/>
        </p:nvSpPr>
        <p:spPr>
          <a:xfrm>
            <a:off x="894530" y="3343039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獎池排行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B1B2A06-DCBB-4F4E-A84D-0A49EAB72D9E}"/>
              </a:ext>
            </a:extLst>
          </p:cNvPr>
          <p:cNvSpPr/>
          <p:nvPr/>
        </p:nvSpPr>
        <p:spPr>
          <a:xfrm>
            <a:off x="894530" y="385777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獎池預覽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DF61CB58-80A9-42A1-98B4-C4ACF58118AF}"/>
              </a:ext>
            </a:extLst>
          </p:cNvPr>
          <p:cNvCxnSpPr>
            <a:cxnSpLocks/>
            <a:stCxn id="158" idx="2"/>
            <a:endCxn id="163" idx="1"/>
          </p:cNvCxnSpPr>
          <p:nvPr/>
        </p:nvCxnSpPr>
        <p:spPr>
          <a:xfrm rot="5400000">
            <a:off x="696085" y="2312466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5177B51F-78B7-4AB8-A3B5-79B64B964D5D}"/>
              </a:ext>
            </a:extLst>
          </p:cNvPr>
          <p:cNvCxnSpPr>
            <a:cxnSpLocks/>
            <a:stCxn id="158" idx="2"/>
            <a:endCxn id="164" idx="1"/>
          </p:cNvCxnSpPr>
          <p:nvPr/>
        </p:nvCxnSpPr>
        <p:spPr>
          <a:xfrm rot="5400000">
            <a:off x="436888" y="2571663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C94DA18D-680C-4CEF-B9E8-ECCEBE848E96}"/>
              </a:ext>
            </a:extLst>
          </p:cNvPr>
          <p:cNvCxnSpPr>
            <a:cxnSpLocks/>
            <a:stCxn id="158" idx="2"/>
            <a:endCxn id="165" idx="1"/>
          </p:cNvCxnSpPr>
          <p:nvPr/>
        </p:nvCxnSpPr>
        <p:spPr>
          <a:xfrm rot="5400000">
            <a:off x="179521" y="2829030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接點: 肘形 176">
            <a:extLst>
              <a:ext uri="{FF2B5EF4-FFF2-40B4-BE49-F238E27FC236}">
                <a16:creationId xmlns:a16="http://schemas.microsoft.com/office/drawing/2014/main" id="{441340D2-814E-4C2B-BC83-D526D3F21102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 rot="5400000">
            <a:off x="4440683" y="-119356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C7CEF80-6D5F-4715-BEF0-E69D010395BD}"/>
              </a:ext>
            </a:extLst>
          </p:cNvPr>
          <p:cNvSpPr/>
          <p:nvPr/>
        </p:nvSpPr>
        <p:spPr>
          <a:xfrm>
            <a:off x="3927235" y="1644408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獎池一覽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9DF193-6179-4BDE-A694-9CBC2A0A3A82}"/>
              </a:ext>
            </a:extLst>
          </p:cNvPr>
          <p:cNvSpPr/>
          <p:nvPr/>
        </p:nvSpPr>
        <p:spPr>
          <a:xfrm>
            <a:off x="5495814" y="1644408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04AB3E8-02A6-45A8-A224-6E72D2D50523}"/>
              </a:ext>
            </a:extLst>
          </p:cNvPr>
          <p:cNvSpPr/>
          <p:nvPr/>
        </p:nvSpPr>
        <p:spPr>
          <a:xfrm>
            <a:off x="8632972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00D982F-C11D-4DA7-897A-4ED548114D70}"/>
              </a:ext>
            </a:extLst>
          </p:cNvPr>
          <p:cNvSpPr/>
          <p:nvPr/>
        </p:nvSpPr>
        <p:spPr>
          <a:xfrm>
            <a:off x="10201550" y="1644408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0FAD7B5D-3E7A-4FDE-87CE-D5DD63E440C8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 rot="5400000">
            <a:off x="5227983" y="667944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接點: 肘形 196">
            <a:extLst>
              <a:ext uri="{FF2B5EF4-FFF2-40B4-BE49-F238E27FC236}">
                <a16:creationId xmlns:a16="http://schemas.microsoft.com/office/drawing/2014/main" id="{B154AA03-C4F8-456A-BA97-B1780B79D8E9}"/>
              </a:ext>
            </a:extLst>
          </p:cNvPr>
          <p:cNvCxnSpPr>
            <a:cxnSpLocks/>
            <a:stCxn id="157" idx="2"/>
            <a:endCxn id="179" idx="0"/>
          </p:cNvCxnSpPr>
          <p:nvPr/>
        </p:nvCxnSpPr>
        <p:spPr>
          <a:xfrm rot="5400000">
            <a:off x="6012272" y="1452233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接點: 肘形 197">
            <a:extLst>
              <a:ext uri="{FF2B5EF4-FFF2-40B4-BE49-F238E27FC236}">
                <a16:creationId xmlns:a16="http://schemas.microsoft.com/office/drawing/2014/main" id="{D62B37E3-9F82-4E1F-90B0-07B19E5891C9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16200000" flipH="1">
            <a:off x="7580851" y="-41960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33A7D1B2-E1FB-4462-BAE1-74A151A3DD90}"/>
              </a:ext>
            </a:extLst>
          </p:cNvPr>
          <p:cNvCxnSpPr>
            <a:cxnSpLocks/>
            <a:stCxn id="157" idx="2"/>
            <a:endCxn id="181" idx="0"/>
          </p:cNvCxnSpPr>
          <p:nvPr/>
        </p:nvCxnSpPr>
        <p:spPr>
          <a:xfrm rot="16200000" flipH="1">
            <a:off x="8354130" y="-815240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891C89F8-638B-42A6-B3A0-31803EC332CF}"/>
              </a:ext>
            </a:extLst>
          </p:cNvPr>
          <p:cNvSpPr/>
          <p:nvPr/>
        </p:nvSpPr>
        <p:spPr>
          <a:xfrm>
            <a:off x="7064393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關於選者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FFC85943-22A2-4135-AB3B-B0C637600000}"/>
              </a:ext>
            </a:extLst>
          </p:cNvPr>
          <p:cNvCxnSpPr>
            <a:cxnSpLocks/>
            <a:stCxn id="157" idx="2"/>
            <a:endCxn id="218" idx="0"/>
          </p:cNvCxnSpPr>
          <p:nvPr/>
        </p:nvCxnSpPr>
        <p:spPr>
          <a:xfrm rot="16200000" flipH="1">
            <a:off x="6796561" y="742329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7172B4A-1209-4440-8A96-8BC62C35D560}"/>
              </a:ext>
            </a:extLst>
          </p:cNvPr>
          <p:cNvSpPr/>
          <p:nvPr/>
        </p:nvSpPr>
        <p:spPr>
          <a:xfrm>
            <a:off x="4043729" y="231229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F2446CF1-ADF0-4B65-B452-1D6EB81D58F3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>
            <a:off x="4101306" y="205613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0C5DDFF-620C-4CEB-9F17-3195000826C7}"/>
              </a:ext>
            </a:extLst>
          </p:cNvPr>
          <p:cNvSpPr/>
          <p:nvPr/>
        </p:nvSpPr>
        <p:spPr>
          <a:xfrm>
            <a:off x="4043729" y="282433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一番賞抽取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E3C093E2-DC8F-4C76-84F2-126C0CED5134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3845284" y="231215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4AFB430-D947-47F2-B0EC-9BB83C4DB7CD}"/>
              </a:ext>
            </a:extLst>
          </p:cNvPr>
          <p:cNvSpPr/>
          <p:nvPr/>
        </p:nvSpPr>
        <p:spPr>
          <a:xfrm>
            <a:off x="5618890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52DC7C60-D203-4F80-AACD-2EE6EB37E11F}"/>
              </a:ext>
            </a:extLst>
          </p:cNvPr>
          <p:cNvCxnSpPr>
            <a:cxnSpLocks/>
            <a:endCxn id="68" idx="1"/>
          </p:cNvCxnSpPr>
          <p:nvPr/>
        </p:nvCxnSpPr>
        <p:spPr>
          <a:xfrm rot="5400000">
            <a:off x="5676467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DFF76CE-C02F-492F-851F-145B755D4F9C}"/>
              </a:ext>
            </a:extLst>
          </p:cNvPr>
          <p:cNvSpPr/>
          <p:nvPr/>
        </p:nvSpPr>
        <p:spPr>
          <a:xfrm>
            <a:off x="5618890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商品購買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B15370CF-C241-461E-AE7B-E85C56BEC17C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>
            <a:off x="5420445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963CFF7-E1FF-49BD-BCEF-F992544ABCFF}"/>
              </a:ext>
            </a:extLst>
          </p:cNvPr>
          <p:cNvSpPr/>
          <p:nvPr/>
        </p:nvSpPr>
        <p:spPr>
          <a:xfrm>
            <a:off x="7182422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聯繫資訊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70D6C034-87C8-4C14-B117-931CE120825A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>
            <a:off x="7239999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B731796-1A11-47FC-BE3C-476481D53940}"/>
              </a:ext>
            </a:extLst>
          </p:cNvPr>
          <p:cNvSpPr/>
          <p:nvPr/>
        </p:nvSpPr>
        <p:spPr>
          <a:xfrm>
            <a:off x="8783835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常見問題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3AC9A184-FECE-49CB-B63F-F4CE40FF4E69}"/>
              </a:ext>
            </a:extLst>
          </p:cNvPr>
          <p:cNvCxnSpPr>
            <a:cxnSpLocks/>
            <a:endCxn id="84" idx="1"/>
          </p:cNvCxnSpPr>
          <p:nvPr/>
        </p:nvCxnSpPr>
        <p:spPr>
          <a:xfrm rot="5400000">
            <a:off x="8841412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9870402-DDDC-4F95-96FF-DCF1AE6AB8A1}"/>
              </a:ext>
            </a:extLst>
          </p:cNvPr>
          <p:cNvSpPr/>
          <p:nvPr/>
        </p:nvSpPr>
        <p:spPr>
          <a:xfrm>
            <a:off x="8783835" y="282330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問題回報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2A480DB-D82F-4BC6-9811-71379452998A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>
            <a:off x="8585390" y="231112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93644D9-A458-45E2-B9A0-14EEB6E30D3C}"/>
              </a:ext>
            </a:extLst>
          </p:cNvPr>
          <p:cNvSpPr/>
          <p:nvPr/>
        </p:nvSpPr>
        <p:spPr>
          <a:xfrm>
            <a:off x="10285204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會員資料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F6C62514-9F23-4AAF-94B7-985FBE606245}"/>
              </a:ext>
            </a:extLst>
          </p:cNvPr>
          <p:cNvCxnSpPr>
            <a:cxnSpLocks/>
            <a:endCxn id="112" idx="1"/>
          </p:cNvCxnSpPr>
          <p:nvPr/>
        </p:nvCxnSpPr>
        <p:spPr>
          <a:xfrm rot="5400000">
            <a:off x="10342781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D6C2BA5-C126-4A3A-A986-75B4A4B2D4D5}"/>
              </a:ext>
            </a:extLst>
          </p:cNvPr>
          <p:cNvSpPr/>
          <p:nvPr/>
        </p:nvSpPr>
        <p:spPr>
          <a:xfrm>
            <a:off x="10285204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3FCD260-D3DD-4F72-9AFE-91CF7AA44919}"/>
              </a:ext>
            </a:extLst>
          </p:cNvPr>
          <p:cNvSpPr/>
          <p:nvPr/>
        </p:nvSpPr>
        <p:spPr>
          <a:xfrm>
            <a:off x="10285204" y="334170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88B7F2F-8C93-4C2A-ADEC-4D30148EE25B}"/>
              </a:ext>
            </a:extLst>
          </p:cNvPr>
          <p:cNvSpPr/>
          <p:nvPr/>
        </p:nvSpPr>
        <p:spPr>
          <a:xfrm>
            <a:off x="10285204" y="385643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090242D5-4BA9-44B0-9A9F-CC08689AC71B}"/>
              </a:ext>
            </a:extLst>
          </p:cNvPr>
          <p:cNvCxnSpPr>
            <a:cxnSpLocks/>
            <a:endCxn id="114" idx="1"/>
          </p:cNvCxnSpPr>
          <p:nvPr/>
        </p:nvCxnSpPr>
        <p:spPr>
          <a:xfrm rot="5400000">
            <a:off x="10086759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6E1C8F63-0F9F-4C97-9200-67ADF9A21FE6}"/>
              </a:ext>
            </a:extLst>
          </p:cNvPr>
          <p:cNvCxnSpPr>
            <a:cxnSpLocks/>
            <a:endCxn id="115" idx="1"/>
          </p:cNvCxnSpPr>
          <p:nvPr/>
        </p:nvCxnSpPr>
        <p:spPr>
          <a:xfrm rot="5400000">
            <a:off x="9827562" y="2570326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C1CCAD01-DC43-43A0-B112-FD537AF2F29F}"/>
              </a:ext>
            </a:extLst>
          </p:cNvPr>
          <p:cNvCxnSpPr>
            <a:cxnSpLocks/>
            <a:endCxn id="116" idx="1"/>
          </p:cNvCxnSpPr>
          <p:nvPr/>
        </p:nvCxnSpPr>
        <p:spPr>
          <a:xfrm rot="5400000">
            <a:off x="9570195" y="2827693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8DFF7ACF-33AE-4FB8-94F5-B10FC5717E17}"/>
              </a:ext>
            </a:extLst>
          </p:cNvPr>
          <p:cNvSpPr/>
          <p:nvPr/>
        </p:nvSpPr>
        <p:spPr>
          <a:xfrm>
            <a:off x="5226786" y="397781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後台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8B16070-7A6A-4E7C-927B-81317384F2CD}"/>
              </a:ext>
            </a:extLst>
          </p:cNvPr>
          <p:cNvSpPr/>
          <p:nvPr/>
        </p:nvSpPr>
        <p:spPr>
          <a:xfrm>
            <a:off x="765996" y="4784396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一番賞資料庫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712B47AA-EB87-48D0-A2F0-D8F34D1012F4}"/>
              </a:ext>
            </a:extLst>
          </p:cNvPr>
          <p:cNvSpPr/>
          <p:nvPr/>
        </p:nvSpPr>
        <p:spPr>
          <a:xfrm>
            <a:off x="2346615" y="4784396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一番賞倉庫管理</a:t>
            </a:r>
          </a:p>
        </p:txBody>
      </p:sp>
      <p:cxnSp>
        <p:nvCxnSpPr>
          <p:cNvPr id="243" name="接點: 肘形 242">
            <a:extLst>
              <a:ext uri="{FF2B5EF4-FFF2-40B4-BE49-F238E27FC236}">
                <a16:creationId xmlns:a16="http://schemas.microsoft.com/office/drawing/2014/main" id="{F1CDFA21-E1FD-431B-AD17-6495A44D60ED}"/>
              </a:ext>
            </a:extLst>
          </p:cNvPr>
          <p:cNvCxnSpPr>
            <a:cxnSpLocks/>
            <a:stCxn id="240" idx="2"/>
            <a:endCxn id="241" idx="0"/>
          </p:cNvCxnSpPr>
          <p:nvPr/>
        </p:nvCxnSpPr>
        <p:spPr>
          <a:xfrm rot="5400000">
            <a:off x="3650373" y="2230322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接點: 肘形 243">
            <a:extLst>
              <a:ext uri="{FF2B5EF4-FFF2-40B4-BE49-F238E27FC236}">
                <a16:creationId xmlns:a16="http://schemas.microsoft.com/office/drawing/2014/main" id="{5ED0567D-E2BD-4866-B2AE-02446E672C7D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 rot="5400000">
            <a:off x="4440683" y="3020632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95EB351C-3613-4330-A860-8888B51F7CE0}"/>
              </a:ext>
            </a:extLst>
          </p:cNvPr>
          <p:cNvSpPr/>
          <p:nvPr/>
        </p:nvSpPr>
        <p:spPr>
          <a:xfrm>
            <a:off x="3927235" y="4784396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願望清單管理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579F928-4812-4980-BEA1-3B58DDBEC3C4}"/>
              </a:ext>
            </a:extLst>
          </p:cNvPr>
          <p:cNvSpPr/>
          <p:nvPr/>
        </p:nvSpPr>
        <p:spPr>
          <a:xfrm>
            <a:off x="5495814" y="4784396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會員管理</a:t>
            </a: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124F08B-BCD5-4B46-82B9-8699A962AC3E}"/>
              </a:ext>
            </a:extLst>
          </p:cNvPr>
          <p:cNvSpPr/>
          <p:nvPr/>
        </p:nvSpPr>
        <p:spPr>
          <a:xfrm>
            <a:off x="8632972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LINE</a:t>
            </a:r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2383BA3F-D2C0-477F-B0F4-533CBE6F49B9}"/>
              </a:ext>
            </a:extLst>
          </p:cNvPr>
          <p:cNvSpPr/>
          <p:nvPr/>
        </p:nvSpPr>
        <p:spPr>
          <a:xfrm>
            <a:off x="10201550" y="4784396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輪播管理</a:t>
            </a:r>
          </a:p>
        </p:txBody>
      </p:sp>
      <p:cxnSp>
        <p:nvCxnSpPr>
          <p:cNvPr id="249" name="接點: 肘形 248">
            <a:extLst>
              <a:ext uri="{FF2B5EF4-FFF2-40B4-BE49-F238E27FC236}">
                <a16:creationId xmlns:a16="http://schemas.microsoft.com/office/drawing/2014/main" id="{61B5F048-9A65-4F35-9EAD-895FE921D310}"/>
              </a:ext>
            </a:extLst>
          </p:cNvPr>
          <p:cNvCxnSpPr>
            <a:cxnSpLocks/>
            <a:stCxn id="240" idx="2"/>
            <a:endCxn id="245" idx="0"/>
          </p:cNvCxnSpPr>
          <p:nvPr/>
        </p:nvCxnSpPr>
        <p:spPr>
          <a:xfrm rot="5400000">
            <a:off x="5227983" y="3807932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接點: 肘形 249">
            <a:extLst>
              <a:ext uri="{FF2B5EF4-FFF2-40B4-BE49-F238E27FC236}">
                <a16:creationId xmlns:a16="http://schemas.microsoft.com/office/drawing/2014/main" id="{90335C2A-6BF9-4222-BC11-9B1E6FCE6B6E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5400000">
            <a:off x="6012272" y="4592221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接點: 肘形 250">
            <a:extLst>
              <a:ext uri="{FF2B5EF4-FFF2-40B4-BE49-F238E27FC236}">
                <a16:creationId xmlns:a16="http://schemas.microsoft.com/office/drawing/2014/main" id="{E9FB02EB-7C66-4AFF-B990-C01EAD07827F}"/>
              </a:ext>
            </a:extLst>
          </p:cNvPr>
          <p:cNvCxnSpPr>
            <a:cxnSpLocks/>
            <a:stCxn id="240" idx="2"/>
            <a:endCxn id="247" idx="0"/>
          </p:cNvCxnSpPr>
          <p:nvPr/>
        </p:nvCxnSpPr>
        <p:spPr>
          <a:xfrm rot="16200000" flipH="1">
            <a:off x="7580851" y="3098028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接點: 肘形 251">
            <a:extLst>
              <a:ext uri="{FF2B5EF4-FFF2-40B4-BE49-F238E27FC236}">
                <a16:creationId xmlns:a16="http://schemas.microsoft.com/office/drawing/2014/main" id="{5DD4B74B-6014-42CA-8ACF-BCB954C734A9}"/>
              </a:ext>
            </a:extLst>
          </p:cNvPr>
          <p:cNvCxnSpPr>
            <a:cxnSpLocks/>
            <a:stCxn id="240" idx="2"/>
            <a:endCxn id="248" idx="0"/>
          </p:cNvCxnSpPr>
          <p:nvPr/>
        </p:nvCxnSpPr>
        <p:spPr>
          <a:xfrm rot="16200000" flipH="1">
            <a:off x="8354130" y="2324748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087DAA99-A3B1-498A-B4EE-5DC5B3FF8E99}"/>
              </a:ext>
            </a:extLst>
          </p:cNvPr>
          <p:cNvSpPr/>
          <p:nvPr/>
        </p:nvSpPr>
        <p:spPr>
          <a:xfrm>
            <a:off x="7064393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回報紀錄</a:t>
            </a:r>
          </a:p>
        </p:txBody>
      </p:sp>
      <p:cxnSp>
        <p:nvCxnSpPr>
          <p:cNvPr id="254" name="接點: 肘形 253">
            <a:extLst>
              <a:ext uri="{FF2B5EF4-FFF2-40B4-BE49-F238E27FC236}">
                <a16:creationId xmlns:a16="http://schemas.microsoft.com/office/drawing/2014/main" id="{EA2F4B8B-637F-4D91-86CC-E3A0106380C4}"/>
              </a:ext>
            </a:extLst>
          </p:cNvPr>
          <p:cNvCxnSpPr>
            <a:cxnSpLocks/>
            <a:stCxn id="240" idx="2"/>
            <a:endCxn id="253" idx="0"/>
          </p:cNvCxnSpPr>
          <p:nvPr/>
        </p:nvCxnSpPr>
        <p:spPr>
          <a:xfrm rot="16200000" flipH="1">
            <a:off x="6796561" y="3882317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4129315E-F776-47D2-92FC-A2665CDFA490}"/>
              </a:ext>
            </a:extLst>
          </p:cNvPr>
          <p:cNvSpPr/>
          <p:nvPr/>
        </p:nvSpPr>
        <p:spPr>
          <a:xfrm>
            <a:off x="765995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獎池資訊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AD3555-3EAA-4C7F-B062-319CB7145ED4}"/>
              </a:ext>
            </a:extLst>
          </p:cNvPr>
          <p:cNvCxnSpPr>
            <a:cxnSpLocks/>
            <a:stCxn id="241" idx="2"/>
            <a:endCxn id="263" idx="0"/>
          </p:cNvCxnSpPr>
          <p:nvPr/>
        </p:nvCxnSpPr>
        <p:spPr>
          <a:xfrm>
            <a:off x="1406263" y="5254008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A526BC88-B8D7-4CD8-B176-13C7FBEBF7F3}"/>
              </a:ext>
            </a:extLst>
          </p:cNvPr>
          <p:cNvSpPr/>
          <p:nvPr/>
        </p:nvSpPr>
        <p:spPr>
          <a:xfrm>
            <a:off x="765995" y="6021732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圖庫管理</a:t>
            </a:r>
          </a:p>
        </p:txBody>
      </p: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A11D1C7E-608F-43B4-BF48-2047321B5514}"/>
              </a:ext>
            </a:extLst>
          </p:cNvPr>
          <p:cNvCxnSpPr>
            <a:cxnSpLocks/>
            <a:stCxn id="263" idx="2"/>
            <a:endCxn id="265" idx="0"/>
          </p:cNvCxnSpPr>
          <p:nvPr/>
        </p:nvCxnSpPr>
        <p:spPr>
          <a:xfrm>
            <a:off x="1406263" y="5872675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F411C02C-A344-43DE-AEC0-CFAC6BDE2ED1}"/>
              </a:ext>
            </a:extLst>
          </p:cNvPr>
          <p:cNvSpPr/>
          <p:nvPr/>
        </p:nvSpPr>
        <p:spPr>
          <a:xfrm>
            <a:off x="2343343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商品管理</a:t>
            </a:r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57276A76-2694-4558-85B1-558C655D653E}"/>
              </a:ext>
            </a:extLst>
          </p:cNvPr>
          <p:cNvCxnSpPr>
            <a:cxnSpLocks/>
            <a:stCxn id="242" idx="2"/>
            <a:endCxn id="268" idx="0"/>
          </p:cNvCxnSpPr>
          <p:nvPr/>
        </p:nvCxnSpPr>
        <p:spPr>
          <a:xfrm flipH="1">
            <a:off x="2983611" y="5254006"/>
            <a:ext cx="3272" cy="149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DFDBEF1-1B8D-4EBA-8CCD-9A30990DEC79}"/>
              </a:ext>
            </a:extLst>
          </p:cNvPr>
          <p:cNvSpPr/>
          <p:nvPr/>
        </p:nvSpPr>
        <p:spPr>
          <a:xfrm>
            <a:off x="2343343" y="601931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交易紀錄</a:t>
            </a:r>
          </a:p>
        </p:txBody>
      </p: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614B4804-DB61-4035-88FB-7904374F42B6}"/>
              </a:ext>
            </a:extLst>
          </p:cNvPr>
          <p:cNvCxnSpPr>
            <a:cxnSpLocks/>
            <a:stCxn id="268" idx="2"/>
            <a:endCxn id="271" idx="0"/>
          </p:cNvCxnSpPr>
          <p:nvPr/>
        </p:nvCxnSpPr>
        <p:spPr>
          <a:xfrm>
            <a:off x="2983611" y="5872675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C2A01BB9-20F2-4D76-8E45-BDA810D045C7}"/>
              </a:ext>
            </a:extLst>
          </p:cNvPr>
          <p:cNvSpPr/>
          <p:nvPr/>
        </p:nvSpPr>
        <p:spPr>
          <a:xfrm>
            <a:off x="5483773" y="5401637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儲值紀錄</a:t>
            </a:r>
          </a:p>
        </p:txBody>
      </p: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E0F68D22-1506-4842-985B-2306CFC79EE9}"/>
              </a:ext>
            </a:extLst>
          </p:cNvPr>
          <p:cNvCxnSpPr>
            <a:cxnSpLocks/>
            <a:stCxn id="246" idx="2"/>
            <a:endCxn id="273" idx="0"/>
          </p:cNvCxnSpPr>
          <p:nvPr/>
        </p:nvCxnSpPr>
        <p:spPr>
          <a:xfrm flipH="1">
            <a:off x="6124041" y="5254002"/>
            <a:ext cx="6020" cy="147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id="{B3ED3EA5-E985-4B21-BCCB-3C83A72F5217}"/>
              </a:ext>
            </a:extLst>
          </p:cNvPr>
          <p:cNvSpPr/>
          <p:nvPr/>
        </p:nvSpPr>
        <p:spPr>
          <a:xfrm>
            <a:off x="7052352" y="5402404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回報處理</a:t>
            </a:r>
          </a:p>
        </p:txBody>
      </p: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02BCB886-E643-46EA-A39F-BFBF9CBBD601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7692620" y="5255764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6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資料庫設計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80564DE-079E-4084-BF47-F0AE6AD6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83" y="885208"/>
            <a:ext cx="7331434" cy="55006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1F8D89F-4AE8-4374-8603-8528AA9EFFBA}"/>
              </a:ext>
            </a:extLst>
          </p:cNvPr>
          <p:cNvSpPr/>
          <p:nvPr/>
        </p:nvSpPr>
        <p:spPr>
          <a:xfrm>
            <a:off x="2447701" y="966651"/>
            <a:ext cx="1375364" cy="5277395"/>
          </a:xfrm>
          <a:prstGeom prst="rect">
            <a:avLst/>
          </a:prstGeom>
          <a:noFill/>
          <a:ln w="28575">
            <a:solidFill>
              <a:srgbClr val="E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D94B88-7431-475F-B86F-5B4A673C49D2}"/>
              </a:ext>
            </a:extLst>
          </p:cNvPr>
          <p:cNvSpPr txBox="1"/>
          <p:nvPr/>
        </p:nvSpPr>
        <p:spPr>
          <a:xfrm>
            <a:off x="3378818" y="2909231"/>
            <a:ext cx="461665" cy="11791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E53637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會員</a:t>
            </a:r>
            <a:r>
              <a:rPr lang="en-US" altLang="zh-TW" dirty="0">
                <a:solidFill>
                  <a:srgbClr val="E53637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&amp;</a:t>
            </a:r>
            <a:r>
              <a:rPr lang="zh-TW" altLang="en-US" dirty="0">
                <a:solidFill>
                  <a:srgbClr val="E53637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金流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FAB1BF-EFB3-406F-80FF-C2C6979BFD25}"/>
              </a:ext>
            </a:extLst>
          </p:cNvPr>
          <p:cNvSpPr/>
          <p:nvPr/>
        </p:nvSpPr>
        <p:spPr>
          <a:xfrm>
            <a:off x="4054431" y="966651"/>
            <a:ext cx="1375364" cy="4519749"/>
          </a:xfrm>
          <a:prstGeom prst="rect">
            <a:avLst/>
          </a:prstGeom>
          <a:noFill/>
          <a:ln w="28575">
            <a:solidFill>
              <a:srgbClr val="366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D7A9A9-3E0A-4CCC-8B3F-56EC9A2546C5}"/>
              </a:ext>
            </a:extLst>
          </p:cNvPr>
          <p:cNvSpPr txBox="1"/>
          <p:nvPr/>
        </p:nvSpPr>
        <p:spPr>
          <a:xfrm>
            <a:off x="4966006" y="2555966"/>
            <a:ext cx="461665" cy="1871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366DEB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一番賞倉庫</a:t>
            </a:r>
            <a:r>
              <a:rPr lang="en-US" altLang="zh-TW" dirty="0">
                <a:solidFill>
                  <a:srgbClr val="366DEB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&amp;</a:t>
            </a:r>
            <a:r>
              <a:rPr lang="zh-TW" altLang="en-US" dirty="0">
                <a:solidFill>
                  <a:srgbClr val="366DEB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交易</a:t>
            </a:r>
          </a:p>
        </p:txBody>
      </p:sp>
      <p:sp>
        <p:nvSpPr>
          <p:cNvPr id="15" name="L 圖案 14">
            <a:extLst>
              <a:ext uri="{FF2B5EF4-FFF2-40B4-BE49-F238E27FC236}">
                <a16:creationId xmlns:a16="http://schemas.microsoft.com/office/drawing/2014/main" id="{17B7F14C-1975-425D-A5DF-E06BEC9ECDD0}"/>
              </a:ext>
            </a:extLst>
          </p:cNvPr>
          <p:cNvSpPr/>
          <p:nvPr/>
        </p:nvSpPr>
        <p:spPr>
          <a:xfrm flipH="1">
            <a:off x="4054428" y="966651"/>
            <a:ext cx="4227421" cy="5419213"/>
          </a:xfrm>
          <a:prstGeom prst="corner">
            <a:avLst>
              <a:gd name="adj1" fmla="val 21768"/>
              <a:gd name="adj2" fmla="val 66541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A23D87B-C0FC-4420-891D-375B0D80C2E5}"/>
              </a:ext>
            </a:extLst>
          </p:cNvPr>
          <p:cNvSpPr txBox="1"/>
          <p:nvPr/>
        </p:nvSpPr>
        <p:spPr>
          <a:xfrm>
            <a:off x="6358894" y="2562982"/>
            <a:ext cx="461665" cy="2102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一番賞資料庫</a:t>
            </a:r>
            <a:r>
              <a:rPr lang="en-US" altLang="zh-TW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&amp;</a:t>
            </a:r>
            <a:r>
              <a:rPr lang="zh-TW" altLang="en-US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獎池</a:t>
            </a:r>
          </a:p>
        </p:txBody>
      </p:sp>
    </p:spTree>
    <p:extLst>
      <p:ext uri="{BB962C8B-B14F-4D97-AF65-F5344CB8AC3E}">
        <p14:creationId xmlns:p14="http://schemas.microsoft.com/office/powerpoint/2010/main" val="79618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664E12B-413C-41CE-B6A6-748272187343}"/>
              </a:ext>
            </a:extLst>
          </p:cNvPr>
          <p:cNvGrpSpPr/>
          <p:nvPr/>
        </p:nvGrpSpPr>
        <p:grpSpPr>
          <a:xfrm>
            <a:off x="804012" y="868981"/>
            <a:ext cx="10580466" cy="5637087"/>
            <a:chOff x="769577" y="687388"/>
            <a:chExt cx="10580466" cy="5637087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A49618-E7EB-47F7-846D-3260077701D4}"/>
                </a:ext>
              </a:extLst>
            </p:cNvPr>
            <p:cNvSpPr txBox="1"/>
            <p:nvPr/>
          </p:nvSpPr>
          <p:spPr>
            <a:xfrm>
              <a:off x="769577" y="2780253"/>
              <a:ext cx="5328197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zh-TW" altLang="en-US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rPr>
                <a:t>郭志凱</a:t>
              </a:r>
              <a:endParaRPr lang="en-US" altLang="zh-TW" sz="3200" dirty="0">
                <a:latin typeface="Noto Sans TC Medium" panose="020B0600000000000000" pitchFamily="34" charset="-120"/>
                <a:ea typeface="Noto Sans TC Medium" panose="020B0600000000000000" pitchFamily="34" charset="-120"/>
              </a:endParaRPr>
            </a:p>
            <a:p>
              <a:pPr algn="ctr">
                <a:spcAft>
                  <a:spcPts val="600"/>
                </a:spcAft>
              </a:pP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元智大學</a:t>
              </a:r>
              <a:r>
                <a: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EBBA</a:t>
              </a: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國際金融組</a:t>
              </a:r>
              <a:endParaRPr lang="en-US" altLang="zh-TW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algn="ctr"/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負責功能：會員管理</a:t>
              </a:r>
              <a:r>
                <a: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/</a:t>
              </a: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金流</a:t>
              </a:r>
              <a:r>
                <a: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API</a:t>
              </a:r>
              <a:endPara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6D9BD8C5-1AC6-483B-AB80-63138E1C6350}"/>
                </a:ext>
              </a:extLst>
            </p:cNvPr>
            <p:cNvGrpSpPr/>
            <p:nvPr/>
          </p:nvGrpSpPr>
          <p:grpSpPr>
            <a:xfrm>
              <a:off x="6687764" y="687388"/>
              <a:ext cx="4662279" cy="5637087"/>
              <a:chOff x="6385228" y="813159"/>
              <a:chExt cx="4662279" cy="563708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A17B6B35-078C-44F1-A02F-9F217F71207A}"/>
                  </a:ext>
                </a:extLst>
              </p:cNvPr>
              <p:cNvGrpSpPr/>
              <p:nvPr/>
            </p:nvGrpSpPr>
            <p:grpSpPr>
              <a:xfrm>
                <a:off x="6982166" y="813159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44" name="직사각형 24">
                  <a:extLst>
                    <a:ext uri="{FF2B5EF4-FFF2-40B4-BE49-F238E27FC236}">
                      <a16:creationId xmlns:a16="http://schemas.microsoft.com/office/drawing/2014/main" id="{D376BB27-3653-4F46-9286-4AAC226F2DBD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45" name="矩形: 圆角 1">
                  <a:extLst>
                    <a:ext uri="{FF2B5EF4-FFF2-40B4-BE49-F238E27FC236}">
                      <a16:creationId xmlns:a16="http://schemas.microsoft.com/office/drawing/2014/main" id="{0B687EE1-AF4A-4923-A763-ADC2DC131FBC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39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28E4797C-62CE-4B0E-B4D5-B58FCD7BB968}"/>
                  </a:ext>
                </a:extLst>
              </p:cNvPr>
              <p:cNvGrpSpPr/>
              <p:nvPr/>
            </p:nvGrpSpPr>
            <p:grpSpPr>
              <a:xfrm>
                <a:off x="6385228" y="1127095"/>
                <a:ext cx="631640" cy="1993295"/>
                <a:chOff x="6498283" y="1126917"/>
                <a:chExt cx="631640" cy="1739840"/>
              </a:xfrm>
            </p:grpSpPr>
            <p:sp>
              <p:nvSpPr>
                <p:cNvPr id="42" name="矩形: 圆角 2">
                  <a:extLst>
                    <a:ext uri="{FF2B5EF4-FFF2-40B4-BE49-F238E27FC236}">
                      <a16:creationId xmlns:a16="http://schemas.microsoft.com/office/drawing/2014/main" id="{DAA95EFB-1CBE-4A40-B67C-53EE1ADBF114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675E8F33-CDD7-467C-AF6B-DC546FBBA77D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70788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功能</a:t>
                  </a:r>
                </a:p>
              </p:txBody>
            </p:sp>
          </p:grpSp>
          <p:sp>
            <p:nvSpPr>
              <p:cNvPr id="24" name="직사각형 26">
                <a:extLst>
                  <a:ext uri="{FF2B5EF4-FFF2-40B4-BE49-F238E27FC236}">
                    <a16:creationId xmlns:a16="http://schemas.microsoft.com/office/drawing/2014/main" id="{410637C6-EC8F-4092-BC07-F5D9854A05D2}"/>
                  </a:ext>
                </a:extLst>
              </p:cNvPr>
              <p:cNvSpPr/>
              <p:nvPr/>
            </p:nvSpPr>
            <p:spPr>
              <a:xfrm>
                <a:off x="7536164" y="1033550"/>
                <a:ext cx="2885362" cy="3611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前台登入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/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註冊系統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金流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API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串接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/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管理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會員資料管理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儲值中心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0C46BFE8-2CD7-4A1F-A931-CAAD4C8C43AF}"/>
                  </a:ext>
                </a:extLst>
              </p:cNvPr>
              <p:cNvGrpSpPr/>
              <p:nvPr/>
            </p:nvGrpSpPr>
            <p:grpSpPr>
              <a:xfrm>
                <a:off x="6982166" y="3737610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35" name="직사각형 24">
                  <a:extLst>
                    <a:ext uri="{FF2B5EF4-FFF2-40B4-BE49-F238E27FC236}">
                      <a16:creationId xmlns:a16="http://schemas.microsoft.com/office/drawing/2014/main" id="{A2C674AA-C9E2-4B87-9632-EE28F8ED679F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36" name="矩形: 圆角 1">
                  <a:extLst>
                    <a:ext uri="{FF2B5EF4-FFF2-40B4-BE49-F238E27FC236}">
                      <a16:creationId xmlns:a16="http://schemas.microsoft.com/office/drawing/2014/main" id="{6E4056CE-843C-49C3-A86B-B4060C203ADE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B2040DC-437D-4332-8734-A9F50819ADF8}"/>
                  </a:ext>
                </a:extLst>
              </p:cNvPr>
              <p:cNvGrpSpPr/>
              <p:nvPr/>
            </p:nvGrpSpPr>
            <p:grpSpPr>
              <a:xfrm>
                <a:off x="6385228" y="4051546"/>
                <a:ext cx="631640" cy="1993295"/>
                <a:chOff x="6498283" y="1126917"/>
                <a:chExt cx="631640" cy="1739840"/>
              </a:xfrm>
            </p:grpSpPr>
            <p:sp>
              <p:nvSpPr>
                <p:cNvPr id="32" name="矩形: 圆角 2">
                  <a:extLst>
                    <a:ext uri="{FF2B5EF4-FFF2-40B4-BE49-F238E27FC236}">
                      <a16:creationId xmlns:a16="http://schemas.microsoft.com/office/drawing/2014/main" id="{228F18C1-1C10-4C33-B730-2D93F502FBAE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366DEB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6DC3151-60B5-44F9-B277-6AEA24780808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61787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技術</a:t>
                  </a: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989E78-6E54-45D0-85DD-99C06BE66A3D}"/>
                  </a:ext>
                </a:extLst>
              </p:cNvPr>
              <p:cNvSpPr/>
              <p:nvPr/>
            </p:nvSpPr>
            <p:spPr>
              <a:xfrm>
                <a:off x="7517768" y="3840577"/>
                <a:ext cx="2885362" cy="911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前端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HTML   CSS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JS   </a:t>
                </a:r>
                <a:r>
                  <a:rPr lang="en-US" altLang="zh-TW" sz="1400" b="1" dirty="0" err="1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Jquery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Bootstrap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Vue.js</a:t>
                </a:r>
              </a:p>
            </p:txBody>
          </p:sp>
          <p:sp>
            <p:nvSpPr>
              <p:cNvPr id="29" name="직사각형 26">
                <a:extLst>
                  <a:ext uri="{FF2B5EF4-FFF2-40B4-BE49-F238E27FC236}">
                    <a16:creationId xmlns:a16="http://schemas.microsoft.com/office/drawing/2014/main" id="{55BBF07D-95BC-4407-B55A-459AE3A15C10}"/>
                  </a:ext>
                </a:extLst>
              </p:cNvPr>
              <p:cNvSpPr/>
              <p:nvPr/>
            </p:nvSpPr>
            <p:spPr>
              <a:xfrm>
                <a:off x="7536164" y="4837797"/>
                <a:ext cx="2885362" cy="918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後端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.NET CORE 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AJAX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AXIOS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SMTP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Azure</a:t>
                </a:r>
              </a:p>
            </p:txBody>
          </p:sp>
          <p:sp>
            <p:nvSpPr>
              <p:cNvPr id="30" name="직사각형 26">
                <a:extLst>
                  <a:ext uri="{FF2B5EF4-FFF2-40B4-BE49-F238E27FC236}">
                    <a16:creationId xmlns:a16="http://schemas.microsoft.com/office/drawing/2014/main" id="{27176341-E24A-4EF2-A3AF-F1C1A744402D}"/>
                  </a:ext>
                </a:extLst>
              </p:cNvPr>
              <p:cNvSpPr/>
              <p:nvPr/>
            </p:nvSpPr>
            <p:spPr>
              <a:xfrm>
                <a:off x="7517768" y="5655879"/>
                <a:ext cx="2885362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資料庫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SQL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</a:p>
            </p:txBody>
          </p:sp>
        </p:grpSp>
      </p:grpSp>
      <p:pic>
        <p:nvPicPr>
          <p:cNvPr id="46" name="Google Shape;237;p4">
            <a:extLst>
              <a:ext uri="{FF2B5EF4-FFF2-40B4-BE49-F238E27FC236}">
                <a16:creationId xmlns:a16="http://schemas.microsoft.com/office/drawing/2014/main" id="{AF91844D-8E2B-45AF-A4FA-CFAD830C0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577" b="19179"/>
          <a:stretch/>
        </p:blipFill>
        <p:spPr>
          <a:xfrm>
            <a:off x="2600196" y="1218914"/>
            <a:ext cx="1735827" cy="1720114"/>
          </a:xfrm>
          <a:prstGeom prst="rect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47" name="Picture 2" descr="元智大學 Yuan Ze University - 認識元智 - 校徽">
            <a:extLst>
              <a:ext uri="{FF2B5EF4-FFF2-40B4-BE49-F238E27FC236}">
                <a16:creationId xmlns:a16="http://schemas.microsoft.com/office/drawing/2014/main" id="{8D5ED5BD-EDB2-49AF-8AB6-C254A592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357" y="4596477"/>
            <a:ext cx="1710417" cy="17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854E49D1-FEBF-4044-96D3-759D86222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1" y="4807418"/>
            <a:ext cx="2554269" cy="12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C9629C6-9E8C-4CF8-8592-E8352E6ED5AA}"/>
              </a:ext>
            </a:extLst>
          </p:cNvPr>
          <p:cNvGrpSpPr/>
          <p:nvPr/>
        </p:nvGrpSpPr>
        <p:grpSpPr>
          <a:xfrm>
            <a:off x="867948" y="845719"/>
            <a:ext cx="10456104" cy="5637087"/>
            <a:chOff x="912911" y="659026"/>
            <a:chExt cx="10456104" cy="5637087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2E9F4F2-B216-4E46-BF78-3E8E04A3D073}"/>
                </a:ext>
              </a:extLst>
            </p:cNvPr>
            <p:cNvSpPr txBox="1"/>
            <p:nvPr/>
          </p:nvSpPr>
          <p:spPr>
            <a:xfrm>
              <a:off x="912911" y="3583477"/>
              <a:ext cx="532819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zh-TW" altLang="en-US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rPr>
                <a:t>林子評</a:t>
              </a:r>
              <a:endParaRPr lang="en-US" altLang="zh-TW" sz="3200" dirty="0">
                <a:latin typeface="Noto Sans TC Medium" panose="020B0600000000000000" pitchFamily="34" charset="-120"/>
                <a:ea typeface="Noto Sans TC Medium" panose="020B0600000000000000" pitchFamily="34" charset="-120"/>
              </a:endParaRPr>
            </a:p>
            <a:p>
              <a:pPr algn="ctr">
                <a:spcAft>
                  <a:spcPts val="600"/>
                </a:spcAft>
              </a:pPr>
              <a:r>
                <a:rPr lang="zh-TW" altLang="en-US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rPr>
                <a:t>逢甲大學 經濟學系</a:t>
              </a:r>
              <a:endParaRPr lang="en-US" altLang="zh-TW" sz="3200" dirty="0">
                <a:latin typeface="Noto Sans TC Medium" panose="020B0600000000000000" pitchFamily="34" charset="-120"/>
                <a:ea typeface="Noto Sans TC Medium" panose="020B0600000000000000" pitchFamily="34" charset="-120"/>
              </a:endParaRPr>
            </a:p>
            <a:p>
              <a:pPr algn="ctr">
                <a:spcAft>
                  <a:spcPts val="600"/>
                </a:spcAft>
              </a:pP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負責功能：客服中心與最新消息</a:t>
              </a: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4EB564A-B9BF-4F7D-8029-A782B7A2C734}"/>
                </a:ext>
              </a:extLst>
            </p:cNvPr>
            <p:cNvGrpSpPr/>
            <p:nvPr/>
          </p:nvGrpSpPr>
          <p:grpSpPr>
            <a:xfrm>
              <a:off x="6706736" y="659026"/>
              <a:ext cx="4662279" cy="5637087"/>
              <a:chOff x="6385228" y="813159"/>
              <a:chExt cx="4662279" cy="5637087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FB532EB8-8D1E-4EA9-A962-23F72524A842}"/>
                  </a:ext>
                </a:extLst>
              </p:cNvPr>
              <p:cNvGrpSpPr/>
              <p:nvPr/>
            </p:nvGrpSpPr>
            <p:grpSpPr>
              <a:xfrm>
                <a:off x="6982166" y="813159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44" name="직사각형 24">
                  <a:extLst>
                    <a:ext uri="{FF2B5EF4-FFF2-40B4-BE49-F238E27FC236}">
                      <a16:creationId xmlns:a16="http://schemas.microsoft.com/office/drawing/2014/main" id="{A88B4DB0-D729-4AF5-92C6-44FC3D821319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45" name="矩形: 圆角 1">
                  <a:extLst>
                    <a:ext uri="{FF2B5EF4-FFF2-40B4-BE49-F238E27FC236}">
                      <a16:creationId xmlns:a16="http://schemas.microsoft.com/office/drawing/2014/main" id="{5D75258B-ADDB-4D71-8DC6-6DCC513C51CA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762DCA19-8DFF-4D3F-AF47-81D53D1BCEAB}"/>
                  </a:ext>
                </a:extLst>
              </p:cNvPr>
              <p:cNvGrpSpPr/>
              <p:nvPr/>
            </p:nvGrpSpPr>
            <p:grpSpPr>
              <a:xfrm>
                <a:off x="6385228" y="1127095"/>
                <a:ext cx="631640" cy="1993295"/>
                <a:chOff x="6498283" y="1126917"/>
                <a:chExt cx="631640" cy="1739840"/>
              </a:xfrm>
            </p:grpSpPr>
            <p:sp>
              <p:nvSpPr>
                <p:cNvPr id="42" name="矩形: 圆角 2">
                  <a:extLst>
                    <a:ext uri="{FF2B5EF4-FFF2-40B4-BE49-F238E27FC236}">
                      <a16:creationId xmlns:a16="http://schemas.microsoft.com/office/drawing/2014/main" id="{75E49F2D-4455-476C-A7AF-3E13F32A427C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CB4B667A-D35A-4860-94C6-11920C34157A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70788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功能</a:t>
                  </a:r>
                </a:p>
              </p:txBody>
            </p:sp>
          </p:grpSp>
          <p:sp>
            <p:nvSpPr>
              <p:cNvPr id="25" name="직사각형 26">
                <a:extLst>
                  <a:ext uri="{FF2B5EF4-FFF2-40B4-BE49-F238E27FC236}">
                    <a16:creationId xmlns:a16="http://schemas.microsoft.com/office/drawing/2014/main" id="{17BAE7A5-92F9-48AC-8E77-0E6E2ED061A1}"/>
                  </a:ext>
                </a:extLst>
              </p:cNvPr>
              <p:cNvSpPr/>
              <p:nvPr/>
            </p:nvSpPr>
            <p:spPr>
              <a:xfrm>
                <a:off x="7085606" y="951930"/>
                <a:ext cx="3259951" cy="2343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客服中心切版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最新消息切版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回報單紀錄切版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問題回報單設計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A5DE775-D86D-459A-8106-4412C9F0D99D}"/>
                  </a:ext>
                </a:extLst>
              </p:cNvPr>
              <p:cNvGrpSpPr/>
              <p:nvPr/>
            </p:nvGrpSpPr>
            <p:grpSpPr>
              <a:xfrm>
                <a:off x="6982166" y="3737610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35" name="직사각형 24">
                  <a:extLst>
                    <a:ext uri="{FF2B5EF4-FFF2-40B4-BE49-F238E27FC236}">
                      <a16:creationId xmlns:a16="http://schemas.microsoft.com/office/drawing/2014/main" id="{B72B4232-E75F-410A-AB5F-A752CE86CB22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36" name="矩形: 圆角 1">
                  <a:extLst>
                    <a:ext uri="{FF2B5EF4-FFF2-40B4-BE49-F238E27FC236}">
                      <a16:creationId xmlns:a16="http://schemas.microsoft.com/office/drawing/2014/main" id="{5AD05BFD-818F-44F1-8641-CE3E47809BD6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08527ABA-9E6C-47DF-9611-B9FE2EA3977C}"/>
                  </a:ext>
                </a:extLst>
              </p:cNvPr>
              <p:cNvGrpSpPr/>
              <p:nvPr/>
            </p:nvGrpSpPr>
            <p:grpSpPr>
              <a:xfrm>
                <a:off x="6385228" y="4051546"/>
                <a:ext cx="631640" cy="1993295"/>
                <a:chOff x="6498283" y="1126917"/>
                <a:chExt cx="631640" cy="1739840"/>
              </a:xfrm>
            </p:grpSpPr>
            <p:sp>
              <p:nvSpPr>
                <p:cNvPr id="33" name="矩形: 圆角 2">
                  <a:extLst>
                    <a:ext uri="{FF2B5EF4-FFF2-40B4-BE49-F238E27FC236}">
                      <a16:creationId xmlns:a16="http://schemas.microsoft.com/office/drawing/2014/main" id="{4EFF4C52-B935-4367-A1FB-D2420646062B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366DEB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D7F9E1B6-BB3A-46FF-A7EA-1CCF4C1A283D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61787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技術</a:t>
                  </a:r>
                </a:p>
              </p:txBody>
            </p:sp>
          </p:grpSp>
          <p:sp>
            <p:nvSpPr>
              <p:cNvPr id="29" name="직사각형 26">
                <a:extLst>
                  <a:ext uri="{FF2B5EF4-FFF2-40B4-BE49-F238E27FC236}">
                    <a16:creationId xmlns:a16="http://schemas.microsoft.com/office/drawing/2014/main" id="{F3F6986D-22D2-4776-85F6-FC06C93437CB}"/>
                  </a:ext>
                </a:extLst>
              </p:cNvPr>
              <p:cNvSpPr/>
              <p:nvPr/>
            </p:nvSpPr>
            <p:spPr>
              <a:xfrm>
                <a:off x="7517768" y="3840577"/>
                <a:ext cx="2885362" cy="911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前端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HTML   CSS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JS   </a:t>
                </a:r>
                <a:r>
                  <a:rPr lang="en-US" altLang="zh-TW" sz="1400" b="1" dirty="0" err="1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Jquery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Bootstrap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sp>
            <p:nvSpPr>
              <p:cNvPr id="30" name="직사각형 26">
                <a:extLst>
                  <a:ext uri="{FF2B5EF4-FFF2-40B4-BE49-F238E27FC236}">
                    <a16:creationId xmlns:a16="http://schemas.microsoft.com/office/drawing/2014/main" id="{676E3E51-82EA-4802-BF0B-D90157AF0D8C}"/>
                  </a:ext>
                </a:extLst>
              </p:cNvPr>
              <p:cNvSpPr/>
              <p:nvPr/>
            </p:nvSpPr>
            <p:spPr>
              <a:xfrm>
                <a:off x="7536164" y="4837797"/>
                <a:ext cx="2885362" cy="636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後端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.NET CORE MVC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AJAX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sp>
            <p:nvSpPr>
              <p:cNvPr id="32" name="직사각형 26">
                <a:extLst>
                  <a:ext uri="{FF2B5EF4-FFF2-40B4-BE49-F238E27FC236}">
                    <a16:creationId xmlns:a16="http://schemas.microsoft.com/office/drawing/2014/main" id="{FD3551EB-0C69-439C-83C7-D0073909BD47}"/>
                  </a:ext>
                </a:extLst>
              </p:cNvPr>
              <p:cNvSpPr/>
              <p:nvPr/>
            </p:nvSpPr>
            <p:spPr>
              <a:xfrm>
                <a:off x="7536164" y="5571937"/>
                <a:ext cx="2885362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資料庫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SQL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</a:p>
            </p:txBody>
          </p: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5D1DD5AF-5764-4923-9495-45ACB8C9D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47" r="12887"/>
            <a:stretch/>
          </p:blipFill>
          <p:spPr>
            <a:xfrm>
              <a:off x="2623583" y="1254443"/>
              <a:ext cx="2027674" cy="2128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006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D4EF87-A670-4423-8E54-648A9E3E2498}"/>
              </a:ext>
            </a:extLst>
          </p:cNvPr>
          <p:cNvSpPr txBox="1"/>
          <p:nvPr/>
        </p:nvSpPr>
        <p:spPr>
          <a:xfrm>
            <a:off x="1695064" y="3842609"/>
            <a:ext cx="35721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32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張晉陽</a:t>
            </a:r>
            <a:endParaRPr lang="en-US" altLang="zh-TW" sz="32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大葉大學分子生物科技學系</a:t>
            </a:r>
            <a:endParaRPr lang="en-US" altLang="zh-TW" sz="20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負責功能：後台</a:t>
            </a:r>
            <a:r>
              <a:rPr lang="en-US" altLang="zh-TW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抽獎邏輯</a:t>
            </a:r>
            <a:endParaRPr lang="en-US" altLang="zh-TW" sz="2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B1D8103-AED3-4422-9CF5-EFE5E1C20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1916911"/>
            <a:ext cx="1566196" cy="1838016"/>
          </a:xfrm>
          <a:prstGeom prst="rect">
            <a:avLst/>
          </a:prstGeom>
        </p:spPr>
      </p:pic>
      <p:sp>
        <p:nvSpPr>
          <p:cNvPr id="23" name="矩形: 圆角 1">
            <a:extLst>
              <a:ext uri="{FF2B5EF4-FFF2-40B4-BE49-F238E27FC236}">
                <a16:creationId xmlns:a16="http://schemas.microsoft.com/office/drawing/2014/main" id="{6C3765EA-688B-490F-9E5E-7DB6D4DF7FC4}"/>
              </a:ext>
            </a:extLst>
          </p:cNvPr>
          <p:cNvSpPr/>
          <p:nvPr/>
        </p:nvSpPr>
        <p:spPr>
          <a:xfrm>
            <a:off x="7303674" y="918158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4" name="矩形: 圆角 2">
            <a:extLst>
              <a:ext uri="{FF2B5EF4-FFF2-40B4-BE49-F238E27FC236}">
                <a16:creationId xmlns:a16="http://schemas.microsoft.com/office/drawing/2014/main" id="{5742D374-7C5A-410E-A92C-1FDF50532D2A}"/>
              </a:ext>
            </a:extLst>
          </p:cNvPr>
          <p:cNvSpPr/>
          <p:nvPr/>
        </p:nvSpPr>
        <p:spPr>
          <a:xfrm rot="5400000">
            <a:off x="6025909" y="1912922"/>
            <a:ext cx="1993295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C2B3DF-3F85-4827-A270-16A39F297AF1}"/>
              </a:ext>
            </a:extLst>
          </p:cNvPr>
          <p:cNvSpPr txBox="1"/>
          <p:nvPr/>
        </p:nvSpPr>
        <p:spPr>
          <a:xfrm>
            <a:off x="6749676" y="1735555"/>
            <a:ext cx="553998" cy="8110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功能</a:t>
            </a:r>
          </a:p>
        </p:txBody>
      </p:sp>
      <p:sp>
        <p:nvSpPr>
          <p:cNvPr id="26" name="직사각형 26">
            <a:extLst>
              <a:ext uri="{FF2B5EF4-FFF2-40B4-BE49-F238E27FC236}">
                <a16:creationId xmlns:a16="http://schemas.microsoft.com/office/drawing/2014/main" id="{9447B9BE-0557-49AE-BBDB-DAEFF6F6E80E}"/>
              </a:ext>
            </a:extLst>
          </p:cNvPr>
          <p:cNvSpPr/>
          <p:nvPr/>
        </p:nvSpPr>
        <p:spPr>
          <a:xfrm>
            <a:off x="7893662" y="902051"/>
            <a:ext cx="3228415" cy="26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主題構思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後台面板切版與功能統整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一番賞資料庫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獎池管理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一番賞圖庫管理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廠商資訊管理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抽獎遊戲邏輯構思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前台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一番賞抽獎切版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功能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資料庫設計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</p:txBody>
      </p:sp>
      <p:sp>
        <p:nvSpPr>
          <p:cNvPr id="27" name="矩形: 圆角 1">
            <a:extLst>
              <a:ext uri="{FF2B5EF4-FFF2-40B4-BE49-F238E27FC236}">
                <a16:creationId xmlns:a16="http://schemas.microsoft.com/office/drawing/2014/main" id="{2BB471C0-9F70-412D-B41E-A8B2C72E43AD}"/>
              </a:ext>
            </a:extLst>
          </p:cNvPr>
          <p:cNvSpPr/>
          <p:nvPr/>
        </p:nvSpPr>
        <p:spPr>
          <a:xfrm>
            <a:off x="7303674" y="3754927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1C7A9E9F-1AC6-45CA-8A9C-C53CA8EC29FE}"/>
              </a:ext>
            </a:extLst>
          </p:cNvPr>
          <p:cNvSpPr/>
          <p:nvPr/>
        </p:nvSpPr>
        <p:spPr>
          <a:xfrm rot="5400000">
            <a:off x="6025909" y="4749691"/>
            <a:ext cx="1993295" cy="631640"/>
          </a:xfrm>
          <a:prstGeom prst="rect">
            <a:avLst/>
          </a:prstGeom>
          <a:solidFill>
            <a:srgbClr val="366DEB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D234F4-49B1-4CF2-AA58-74EBBCD4126D}"/>
              </a:ext>
            </a:extLst>
          </p:cNvPr>
          <p:cNvSpPr txBox="1"/>
          <p:nvPr/>
        </p:nvSpPr>
        <p:spPr>
          <a:xfrm>
            <a:off x="6749676" y="4660006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技術</a:t>
            </a:r>
          </a:p>
        </p:txBody>
      </p:sp>
      <p:sp>
        <p:nvSpPr>
          <p:cNvPr id="32" name="직사각형 26">
            <a:extLst>
              <a:ext uri="{FF2B5EF4-FFF2-40B4-BE49-F238E27FC236}">
                <a16:creationId xmlns:a16="http://schemas.microsoft.com/office/drawing/2014/main" id="{E8F4C2D0-A655-4FCA-B024-9FE0A98588CA}"/>
              </a:ext>
            </a:extLst>
          </p:cNvPr>
          <p:cNvSpPr/>
          <p:nvPr/>
        </p:nvSpPr>
        <p:spPr>
          <a:xfrm>
            <a:off x="7839276" y="3857894"/>
            <a:ext cx="2885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前端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HTML   CSS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JS   </a:t>
            </a:r>
            <a:r>
              <a:rPr lang="en-US" altLang="zh-TW" sz="1400" b="1" dirty="0" err="1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Jquery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Bootstrap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Vue.js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SCSS</a:t>
            </a:r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7F0FFBAD-AC7B-4C33-8349-0898899247DC}"/>
              </a:ext>
            </a:extLst>
          </p:cNvPr>
          <p:cNvSpPr/>
          <p:nvPr/>
        </p:nvSpPr>
        <p:spPr>
          <a:xfrm>
            <a:off x="7857672" y="4963750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後端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.NET CORE 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AJAX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AXIOS</a:t>
            </a: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4DC0EC69-91C4-4560-8F72-1C0AF0480CF8}"/>
              </a:ext>
            </a:extLst>
          </p:cNvPr>
          <p:cNvSpPr/>
          <p:nvPr/>
        </p:nvSpPr>
        <p:spPr>
          <a:xfrm>
            <a:off x="7857672" y="5570204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資料庫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SQL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</a:p>
        </p:txBody>
      </p:sp>
    </p:spTree>
    <p:extLst>
      <p:ext uri="{BB962C8B-B14F-4D97-AF65-F5344CB8AC3E}">
        <p14:creationId xmlns:p14="http://schemas.microsoft.com/office/powerpoint/2010/main" val="11620828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825</Words>
  <Application>Microsoft Office PowerPoint</Application>
  <PresentationFormat>寬螢幕</PresentationFormat>
  <Paragraphs>198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等线</vt:lpstr>
      <vt:lpstr>맑은 고딕</vt:lpstr>
      <vt:lpstr>Noto Sans SC Medium</vt:lpstr>
      <vt:lpstr>Noto Sans TC Light</vt:lpstr>
      <vt:lpstr>Noto Sans TC Medium</vt:lpstr>
      <vt:lpstr>新細明體</vt:lpstr>
      <vt:lpstr>Arial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iSpan</cp:lastModifiedBy>
  <cp:revision>538</cp:revision>
  <dcterms:created xsi:type="dcterms:W3CDTF">2022-12-05T16:54:57Z</dcterms:created>
  <dcterms:modified xsi:type="dcterms:W3CDTF">2023-05-29T02:28:40Z</dcterms:modified>
</cp:coreProperties>
</file>