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9" r:id="rId3"/>
    <p:sldId id="263" r:id="rId4"/>
    <p:sldId id="264" r:id="rId5"/>
    <p:sldId id="265" r:id="rId6"/>
    <p:sldId id="266" r:id="rId7"/>
    <p:sldId id="267" r:id="rId8"/>
    <p:sldId id="268" r:id="rId9"/>
    <p:sldId id="273" r:id="rId10"/>
    <p:sldId id="280" r:id="rId11"/>
    <p:sldId id="281" r:id="rId12"/>
    <p:sldId id="282" r:id="rId13"/>
    <p:sldId id="283" r:id="rId14"/>
    <p:sldId id="271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FFFFFF"/>
    <a:srgbClr val="D69D36"/>
    <a:srgbClr val="EBBFE1"/>
    <a:srgbClr val="070720"/>
    <a:srgbClr val="366DEB"/>
    <a:srgbClr val="D67076"/>
    <a:srgbClr val="B63898"/>
    <a:srgbClr val="E53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8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23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40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80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07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74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17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36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66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0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40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40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專題發想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15" name="직사각형 5">
            <a:extLst>
              <a:ext uri="{FF2B5EF4-FFF2-40B4-BE49-F238E27FC236}">
                <a16:creationId xmlns:a16="http://schemas.microsoft.com/office/drawing/2014/main" id="{C2AB2382-1A7B-4F48-A4E0-E853D7BA7490}"/>
              </a:ext>
            </a:extLst>
          </p:cNvPr>
          <p:cNvSpPr/>
          <p:nvPr/>
        </p:nvSpPr>
        <p:spPr>
          <a:xfrm>
            <a:off x="4396358" y="1145635"/>
            <a:ext cx="3240000" cy="3240000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53637"/>
                </a:gs>
                <a:gs pos="50000">
                  <a:schemeClr val="tx1">
                    <a:lumMod val="65000"/>
                    <a:lumOff val="35000"/>
                  </a:schemeClr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prstClr val="white">
                    <a:lumMod val="65000"/>
                  </a:prstClr>
                </a:solidFill>
              </a:rPr>
              <a:t>XXX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6" name="직사각형 6">
            <a:extLst>
              <a:ext uri="{FF2B5EF4-FFF2-40B4-BE49-F238E27FC236}">
                <a16:creationId xmlns:a16="http://schemas.microsoft.com/office/drawing/2014/main" id="{5FD97204-BCF7-472B-B0A1-0A1A1E17D9B9}"/>
              </a:ext>
            </a:extLst>
          </p:cNvPr>
          <p:cNvSpPr/>
          <p:nvPr/>
        </p:nvSpPr>
        <p:spPr>
          <a:xfrm>
            <a:off x="2968358" y="4583442"/>
            <a:ext cx="6096000" cy="18033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zh-TW" altLang="en-US" sz="4400" b="1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全端</a:t>
            </a:r>
            <a:r>
              <a:rPr lang="en-US" altLang="zh-TW" sz="4400" b="1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132-2</a:t>
            </a:r>
            <a:r>
              <a:rPr lang="en-US" altLang="ko-KR" sz="4400" b="1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08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賴孟賢 </a:t>
            </a: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|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 </a:t>
            </a: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00XXX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 </a:t>
            </a: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| 00XXX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00XXX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 </a:t>
            </a: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|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 </a:t>
            </a: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00XXX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 </a:t>
            </a: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| 00XXX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F70806-3D5A-4512-8BC0-F11BA4F7A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666" y="1226236"/>
            <a:ext cx="3073133" cy="307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45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個人展示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D49E8712-4CD2-4A7B-B26B-E03F395326F5}"/>
              </a:ext>
            </a:extLst>
          </p:cNvPr>
          <p:cNvSpPr/>
          <p:nvPr/>
        </p:nvSpPr>
        <p:spPr>
          <a:xfrm>
            <a:off x="2349382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功能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002BF11-4DA6-4610-974A-0A43A199088D}"/>
              </a:ext>
            </a:extLst>
          </p:cNvPr>
          <p:cNvSpPr/>
          <p:nvPr/>
        </p:nvSpPr>
        <p:spPr>
          <a:xfrm>
            <a:off x="7540507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技術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D49C326-58A5-453E-9BD1-759D17FBF30C}"/>
              </a:ext>
            </a:extLst>
          </p:cNvPr>
          <p:cNvSpPr txBox="1"/>
          <p:nvPr/>
        </p:nvSpPr>
        <p:spPr>
          <a:xfrm>
            <a:off x="4819467" y="2806459"/>
            <a:ext cx="28411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sz="45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郭志凱</a:t>
            </a:r>
            <a:endParaRPr lang="en-US" altLang="zh-TW" sz="45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algn="ctr"/>
            <a:r>
              <a:rPr lang="zh-TW" altLang="en-US" sz="3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會員</a:t>
            </a:r>
            <a:r>
              <a:rPr lang="en-US" altLang="zh-TW" sz="3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&amp;</a:t>
            </a:r>
            <a:r>
              <a:rPr lang="zh-TW" altLang="en-US" sz="3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金流串接</a:t>
            </a:r>
            <a:endParaRPr lang="en-US" altLang="zh-TW" sz="3000" dirty="0">
              <a:solidFill>
                <a:srgbClr val="262626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0063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個人展示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D49E8712-4CD2-4A7B-B26B-E03F395326F5}"/>
              </a:ext>
            </a:extLst>
          </p:cNvPr>
          <p:cNvSpPr/>
          <p:nvPr/>
        </p:nvSpPr>
        <p:spPr>
          <a:xfrm>
            <a:off x="2349382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功能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002BF11-4DA6-4610-974A-0A43A199088D}"/>
              </a:ext>
            </a:extLst>
          </p:cNvPr>
          <p:cNvSpPr/>
          <p:nvPr/>
        </p:nvSpPr>
        <p:spPr>
          <a:xfrm>
            <a:off x="7540507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技術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DD4253B-46B5-4B63-92C3-EDD7001E562A}"/>
              </a:ext>
            </a:extLst>
          </p:cNvPr>
          <p:cNvSpPr txBox="1"/>
          <p:nvPr/>
        </p:nvSpPr>
        <p:spPr>
          <a:xfrm>
            <a:off x="4819467" y="2806459"/>
            <a:ext cx="28411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sz="45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郭志凱</a:t>
            </a:r>
            <a:endParaRPr lang="en-US" altLang="zh-TW" sz="45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algn="ctr"/>
            <a:r>
              <a:rPr lang="zh-TW" altLang="en-US" sz="3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會員</a:t>
            </a:r>
            <a:r>
              <a:rPr lang="en-US" altLang="zh-TW" sz="3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&amp;</a:t>
            </a:r>
            <a:r>
              <a:rPr lang="zh-TW" altLang="en-US" sz="3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金流串接</a:t>
            </a:r>
            <a:endParaRPr lang="en-US" altLang="zh-TW" sz="3000" dirty="0">
              <a:solidFill>
                <a:srgbClr val="262626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2082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個人展示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D49E8712-4CD2-4A7B-B26B-E03F395326F5}"/>
              </a:ext>
            </a:extLst>
          </p:cNvPr>
          <p:cNvSpPr/>
          <p:nvPr/>
        </p:nvSpPr>
        <p:spPr>
          <a:xfrm>
            <a:off x="2349382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功能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002BF11-4DA6-4610-974A-0A43A199088D}"/>
              </a:ext>
            </a:extLst>
          </p:cNvPr>
          <p:cNvSpPr/>
          <p:nvPr/>
        </p:nvSpPr>
        <p:spPr>
          <a:xfrm>
            <a:off x="7540507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技術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9745215-54A7-4576-B3DE-4EAFCBC07151}"/>
              </a:ext>
            </a:extLst>
          </p:cNvPr>
          <p:cNvSpPr txBox="1"/>
          <p:nvPr/>
        </p:nvSpPr>
        <p:spPr>
          <a:xfrm>
            <a:off x="4819467" y="2806459"/>
            <a:ext cx="28411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sz="45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郭志凱</a:t>
            </a:r>
            <a:endParaRPr lang="en-US" altLang="zh-TW" sz="45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algn="ctr"/>
            <a:r>
              <a:rPr lang="zh-TW" altLang="en-US" sz="3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會員</a:t>
            </a:r>
            <a:r>
              <a:rPr lang="en-US" altLang="zh-TW" sz="3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&amp;</a:t>
            </a:r>
            <a:r>
              <a:rPr lang="zh-TW" altLang="en-US" sz="3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金流串接</a:t>
            </a:r>
            <a:endParaRPr lang="en-US" altLang="zh-TW" sz="3000" dirty="0">
              <a:solidFill>
                <a:srgbClr val="262626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7147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個人展示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D49E8712-4CD2-4A7B-B26B-E03F395326F5}"/>
              </a:ext>
            </a:extLst>
          </p:cNvPr>
          <p:cNvSpPr/>
          <p:nvPr/>
        </p:nvSpPr>
        <p:spPr>
          <a:xfrm>
            <a:off x="2349382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功能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002BF11-4DA6-4610-974A-0A43A199088D}"/>
              </a:ext>
            </a:extLst>
          </p:cNvPr>
          <p:cNvSpPr/>
          <p:nvPr/>
        </p:nvSpPr>
        <p:spPr>
          <a:xfrm>
            <a:off x="7540507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技術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674C83E-D5D9-489E-839F-818E0F41AD0F}"/>
              </a:ext>
            </a:extLst>
          </p:cNvPr>
          <p:cNvSpPr txBox="1"/>
          <p:nvPr/>
        </p:nvSpPr>
        <p:spPr>
          <a:xfrm>
            <a:off x="4819467" y="2806459"/>
            <a:ext cx="28411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sz="45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郭志凱</a:t>
            </a:r>
            <a:endParaRPr lang="en-US" altLang="zh-TW" sz="45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algn="ctr"/>
            <a:r>
              <a:rPr lang="zh-TW" altLang="en-US" sz="3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會員</a:t>
            </a:r>
            <a:r>
              <a:rPr lang="en-US" altLang="zh-TW" sz="3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&amp;</a:t>
            </a:r>
            <a:r>
              <a:rPr lang="zh-TW" altLang="en-US" sz="3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金流串接</a:t>
            </a:r>
            <a:endParaRPr lang="en-US" altLang="zh-TW" sz="3000" dirty="0">
              <a:solidFill>
                <a:srgbClr val="262626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0476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未來展望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F5089400-B731-47BB-84F1-C95DB2E99B19}"/>
              </a:ext>
            </a:extLst>
          </p:cNvPr>
          <p:cNvSpPr/>
          <p:nvPr/>
        </p:nvSpPr>
        <p:spPr>
          <a:xfrm>
            <a:off x="5118340" y="977163"/>
            <a:ext cx="1955321" cy="49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紅利機制</a:t>
            </a:r>
          </a:p>
        </p:txBody>
      </p:sp>
      <p:pic>
        <p:nvPicPr>
          <p:cNvPr id="50" name="圖片 49">
            <a:extLst>
              <a:ext uri="{FF2B5EF4-FFF2-40B4-BE49-F238E27FC236}">
                <a16:creationId xmlns:a16="http://schemas.microsoft.com/office/drawing/2014/main" id="{9B174AE6-4C8E-493F-B319-946B69853B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246" y="4376531"/>
            <a:ext cx="995508" cy="995508"/>
          </a:xfrm>
          <a:prstGeom prst="rect">
            <a:avLst/>
          </a:prstGeom>
        </p:spPr>
      </p:pic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E9145231-8C0C-400F-A0F1-5A2272ED9DD5}"/>
              </a:ext>
            </a:extLst>
          </p:cNvPr>
          <p:cNvCxnSpPr>
            <a:cxnSpLocks/>
            <a:stCxn id="47" idx="2"/>
            <a:endCxn id="50" idx="3"/>
          </p:cNvCxnSpPr>
          <p:nvPr/>
        </p:nvCxnSpPr>
        <p:spPr>
          <a:xfrm flipH="1">
            <a:off x="6593754" y="3754450"/>
            <a:ext cx="2970667" cy="1119835"/>
          </a:xfrm>
          <a:prstGeom prst="straightConnector1">
            <a:avLst/>
          </a:prstGeom>
          <a:ln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F3A26B4-8561-47C8-A62A-E99B2E12D164}"/>
              </a:ext>
            </a:extLst>
          </p:cNvPr>
          <p:cNvGrpSpPr/>
          <p:nvPr/>
        </p:nvGrpSpPr>
        <p:grpSpPr>
          <a:xfrm>
            <a:off x="1665493" y="1775591"/>
            <a:ext cx="8861014" cy="2194302"/>
            <a:chOff x="1555056" y="1775591"/>
            <a:chExt cx="8861014" cy="2194302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DA4E0BA-6B80-44FC-BF2E-68E152CBF1B0}"/>
                </a:ext>
              </a:extLst>
            </p:cNvPr>
            <p:cNvGrpSpPr/>
            <p:nvPr/>
          </p:nvGrpSpPr>
          <p:grpSpPr>
            <a:xfrm>
              <a:off x="1555056" y="1925344"/>
              <a:ext cx="1924172" cy="2044549"/>
              <a:chOff x="1555056" y="1925344"/>
              <a:chExt cx="1924172" cy="2044549"/>
            </a:xfrm>
          </p:grpSpPr>
          <p:pic>
            <p:nvPicPr>
              <p:cNvPr id="25" name="圖片 24">
                <a:extLst>
                  <a:ext uri="{FF2B5EF4-FFF2-40B4-BE49-F238E27FC236}">
                    <a16:creationId xmlns:a16="http://schemas.microsoft.com/office/drawing/2014/main" id="{C64D9F52-8A30-44CA-964F-24EE26B8FB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4018" y="1925344"/>
                <a:ext cx="666249" cy="666249"/>
              </a:xfrm>
              <a:prstGeom prst="rect">
                <a:avLst/>
              </a:prstGeom>
            </p:spPr>
          </p:pic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26C01C18-F55E-42BB-A79A-E14783171B1A}"/>
                  </a:ext>
                </a:extLst>
              </p:cNvPr>
              <p:cNvSpPr txBox="1"/>
              <p:nvPr/>
            </p:nvSpPr>
            <p:spPr>
              <a:xfrm>
                <a:off x="1555056" y="2661843"/>
                <a:ext cx="1924172" cy="1308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zh-TW" altLang="en-US" dirty="0">
                    <a:latin typeface="Noto Sans TC Medium" panose="020B0600000000000000" pitchFamily="34" charset="-120"/>
                    <a:ea typeface="Noto Sans TC Medium" panose="020B0600000000000000" pitchFamily="34" charset="-120"/>
                  </a:rPr>
                  <a:t>抽獎</a:t>
                </a:r>
                <a:endParaRPr lang="en-US" altLang="zh-TW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  <a:p>
                <a:r>
                  <a:rPr lang="zh-TW" altLang="en-US" sz="1400" dirty="0">
                    <a:latin typeface="Noto Sans TC Medium" panose="020B0600000000000000" pitchFamily="34" charset="-120"/>
                    <a:ea typeface="Noto Sans TC Medium" panose="020B0600000000000000" pitchFamily="34" charset="-120"/>
                  </a:rPr>
                  <a:t>每抽皆能獲得紅利，當大獎數量變少，將獲得更高額的紅利。</a:t>
                </a:r>
                <a:endParaRPr lang="en-US" altLang="zh-TW" sz="1400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  <a:p>
                <a:endParaRPr lang="en-US" altLang="zh-TW" sz="1400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</p:txBody>
          </p: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0275CDFF-D963-43FD-87AD-4882E8579607}"/>
                </a:ext>
              </a:extLst>
            </p:cNvPr>
            <p:cNvGrpSpPr/>
            <p:nvPr/>
          </p:nvGrpSpPr>
          <p:grpSpPr>
            <a:xfrm>
              <a:off x="3867337" y="1791919"/>
              <a:ext cx="1924172" cy="2177974"/>
              <a:chOff x="3547965" y="1791919"/>
              <a:chExt cx="1924172" cy="2177974"/>
            </a:xfrm>
          </p:grpSpPr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9DA818E8-39B7-4C14-A4B5-30D96C86C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4614" y="1791919"/>
                <a:ext cx="824288" cy="824288"/>
              </a:xfrm>
              <a:prstGeom prst="rect">
                <a:avLst/>
              </a:prstGeom>
            </p:spPr>
          </p:pic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B9D08291-EDE1-46FB-ACC8-6C3D6FCF5917}"/>
                  </a:ext>
                </a:extLst>
              </p:cNvPr>
              <p:cNvSpPr txBox="1"/>
              <p:nvPr/>
            </p:nvSpPr>
            <p:spPr>
              <a:xfrm>
                <a:off x="3547965" y="2661843"/>
                <a:ext cx="1924172" cy="1308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zh-TW" altLang="en-US" dirty="0">
                    <a:latin typeface="Noto Sans TC Medium" panose="020B0600000000000000" pitchFamily="34" charset="-120"/>
                    <a:ea typeface="Noto Sans TC Medium" panose="020B0600000000000000" pitchFamily="34" charset="-120"/>
                  </a:rPr>
                  <a:t>大富翁</a:t>
                </a:r>
                <a:endParaRPr lang="en-US" altLang="zh-TW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  <a:p>
                <a:r>
                  <a:rPr lang="zh-TW" altLang="en-US" sz="1400" dirty="0">
                    <a:latin typeface="Noto Sans TC Medium" panose="020B0600000000000000" pitchFamily="34" charset="-120"/>
                    <a:ea typeface="Noto Sans TC Medium" panose="020B0600000000000000" pitchFamily="34" charset="-120"/>
                  </a:rPr>
                  <a:t>每次抽獎，皆可獲得一次遊玩機會，能隨機獲得紅利，累積圈數將獲得額外獎勵。</a:t>
                </a:r>
                <a:endParaRPr lang="en-US" altLang="zh-TW" sz="1400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</p:txBody>
          </p:sp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93482A25-6660-4BFC-BECC-D5EB714BC9E8}"/>
                </a:ext>
              </a:extLst>
            </p:cNvPr>
            <p:cNvGrpSpPr/>
            <p:nvPr/>
          </p:nvGrpSpPr>
          <p:grpSpPr>
            <a:xfrm>
              <a:off x="6179618" y="1836702"/>
              <a:ext cx="1924172" cy="1917748"/>
              <a:chOff x="5996059" y="1836702"/>
              <a:chExt cx="1924172" cy="1917748"/>
            </a:xfrm>
          </p:grpSpPr>
          <p:pic>
            <p:nvPicPr>
              <p:cNvPr id="23" name="圖片 22">
                <a:extLst>
                  <a:ext uri="{FF2B5EF4-FFF2-40B4-BE49-F238E27FC236}">
                    <a16:creationId xmlns:a16="http://schemas.microsoft.com/office/drawing/2014/main" id="{C60E233C-6FA8-47E3-A4F6-F5FD99416D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0700" y="1836702"/>
                <a:ext cx="754891" cy="754891"/>
              </a:xfrm>
              <a:prstGeom prst="rect">
                <a:avLst/>
              </a:prstGeom>
            </p:spPr>
          </p:pic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09B951EA-9856-4696-B2B6-C0518F5E966A}"/>
                  </a:ext>
                </a:extLst>
              </p:cNvPr>
              <p:cNvSpPr txBox="1"/>
              <p:nvPr/>
            </p:nvSpPr>
            <p:spPr>
              <a:xfrm>
                <a:off x="5996059" y="2661843"/>
                <a:ext cx="1924172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zh-TW" altLang="en-US" dirty="0">
                    <a:latin typeface="Noto Sans TC Medium" panose="020B0600000000000000" pitchFamily="34" charset="-120"/>
                    <a:ea typeface="Noto Sans TC Medium" panose="020B0600000000000000" pitchFamily="34" charset="-120"/>
                  </a:rPr>
                  <a:t>每日小遊戲</a:t>
                </a:r>
                <a:endParaRPr lang="en-US" altLang="zh-TW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  <a:p>
                <a:r>
                  <a:rPr lang="zh-TW" altLang="en-US" sz="1400" dirty="0">
                    <a:latin typeface="Noto Sans TC Medium" panose="020B0600000000000000" pitchFamily="34" charset="-120"/>
                    <a:ea typeface="Noto Sans TC Medium" panose="020B0600000000000000" pitchFamily="34" charset="-120"/>
                  </a:rPr>
                  <a:t>會員每天登入皆可遊玩，將依遊玩表現獲得紅利。</a:t>
                </a:r>
                <a:endParaRPr lang="en-US" altLang="zh-TW" sz="1400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</p:txBody>
          </p:sp>
        </p:grp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C98CA439-5059-4EB3-9682-FB6C1228DCD5}"/>
                </a:ext>
              </a:extLst>
            </p:cNvPr>
            <p:cNvGrpSpPr/>
            <p:nvPr/>
          </p:nvGrpSpPr>
          <p:grpSpPr>
            <a:xfrm>
              <a:off x="8491898" y="1775591"/>
              <a:ext cx="1924172" cy="1978859"/>
              <a:chOff x="8491898" y="1775591"/>
              <a:chExt cx="1924172" cy="1978859"/>
            </a:xfrm>
          </p:grpSpPr>
          <p:pic>
            <p:nvPicPr>
              <p:cNvPr id="28" name="圖片 27">
                <a:extLst>
                  <a:ext uri="{FF2B5EF4-FFF2-40B4-BE49-F238E27FC236}">
                    <a16:creationId xmlns:a16="http://schemas.microsoft.com/office/drawing/2014/main" id="{7E1AD784-9A6B-435D-85F3-16F53E6D60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1840" y="1775591"/>
                <a:ext cx="824288" cy="824288"/>
              </a:xfrm>
              <a:prstGeom prst="rect">
                <a:avLst/>
              </a:prstGeom>
            </p:spPr>
          </p:pic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589C6D74-895F-44F3-B150-D5C7F1726DB5}"/>
                  </a:ext>
                </a:extLst>
              </p:cNvPr>
              <p:cNvSpPr txBox="1"/>
              <p:nvPr/>
            </p:nvSpPr>
            <p:spPr>
              <a:xfrm>
                <a:off x="8491898" y="2661843"/>
                <a:ext cx="1924172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zh-TW" altLang="en-US" dirty="0">
                    <a:latin typeface="Noto Sans TC Medium" panose="020B0600000000000000" pitchFamily="34" charset="-120"/>
                    <a:ea typeface="Noto Sans TC Medium" panose="020B0600000000000000" pitchFamily="34" charset="-120"/>
                  </a:rPr>
                  <a:t>卡片蒐集</a:t>
                </a:r>
                <a:endParaRPr lang="en-US" altLang="zh-TW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  <a:p>
                <a:r>
                  <a:rPr lang="zh-TW" altLang="en-US" sz="1400" dirty="0">
                    <a:latin typeface="Noto Sans TC Medium" panose="020B0600000000000000" pitchFamily="34" charset="-120"/>
                    <a:ea typeface="Noto Sans TC Medium" panose="020B0600000000000000" pitchFamily="34" charset="-120"/>
                  </a:rPr>
                  <a:t>每次抽獎，將隨機獲得當期卡片之一，蒐集完成即可獲得紅利。</a:t>
                </a:r>
                <a:endParaRPr lang="en-US" altLang="zh-TW" sz="1400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</p:txBody>
          </p:sp>
        </p:grpSp>
      </p:grp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55CF178-B64A-4197-AB09-55B559D809CB}"/>
              </a:ext>
            </a:extLst>
          </p:cNvPr>
          <p:cNvSpPr txBox="1"/>
          <p:nvPr/>
        </p:nvSpPr>
        <p:spPr>
          <a:xfrm>
            <a:off x="5163785" y="5412799"/>
            <a:ext cx="186443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紅利商店</a:t>
            </a:r>
            <a:endParaRPr lang="en-US" altLang="zh-TW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r>
              <a:rPr lang="zh-TW" altLang="en-US" sz="14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使用紅利兌換抽獎機會、公司提供的獎品。</a:t>
            </a:r>
            <a:endParaRPr lang="en-US" altLang="zh-TW" sz="14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E89408CF-4120-49EA-95A8-ABFD92E5F898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6486050" y="3754450"/>
            <a:ext cx="766091" cy="622081"/>
          </a:xfrm>
          <a:prstGeom prst="straightConnector1">
            <a:avLst/>
          </a:prstGeom>
          <a:ln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459CDD3-0346-4524-99E1-B390AE6FD6A1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4939860" y="3969893"/>
            <a:ext cx="733702" cy="406638"/>
          </a:xfrm>
          <a:prstGeom prst="straightConnector1">
            <a:avLst/>
          </a:prstGeom>
          <a:ln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4BA2924C-BCF5-4441-AB39-FC52325BF732}"/>
              </a:ext>
            </a:extLst>
          </p:cNvPr>
          <p:cNvCxnSpPr>
            <a:cxnSpLocks/>
            <a:stCxn id="32" idx="2"/>
            <a:endCxn id="50" idx="1"/>
          </p:cNvCxnSpPr>
          <p:nvPr/>
        </p:nvCxnSpPr>
        <p:spPr>
          <a:xfrm>
            <a:off x="2627579" y="3969893"/>
            <a:ext cx="2970667" cy="904392"/>
          </a:xfrm>
          <a:prstGeom prst="straightConnector1">
            <a:avLst/>
          </a:prstGeom>
          <a:ln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041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AB9A1AD8-88E4-400B-8B00-19CC93541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30" r="38594"/>
          <a:stretch/>
        </p:blipFill>
        <p:spPr>
          <a:xfrm>
            <a:off x="2427991" y="2447453"/>
            <a:ext cx="7486650" cy="235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1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目錄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6B59878-29EF-4A64-A2D9-CE7128DB3CB9}"/>
              </a:ext>
            </a:extLst>
          </p:cNvPr>
          <p:cNvGrpSpPr/>
          <p:nvPr/>
        </p:nvGrpSpPr>
        <p:grpSpPr>
          <a:xfrm>
            <a:off x="519752" y="2409868"/>
            <a:ext cx="11152497" cy="505838"/>
            <a:chOff x="642136" y="1894451"/>
            <a:chExt cx="11152497" cy="505838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6B6DBCAA-A741-4F6F-97F4-6B83AB07BE66}"/>
                </a:ext>
              </a:extLst>
            </p:cNvPr>
            <p:cNvGrpSpPr/>
            <p:nvPr/>
          </p:nvGrpSpPr>
          <p:grpSpPr>
            <a:xfrm>
              <a:off x="642136" y="1894451"/>
              <a:ext cx="2530588" cy="505838"/>
              <a:chOff x="459747" y="945878"/>
              <a:chExt cx="2530588" cy="505838"/>
            </a:xfrm>
          </p:grpSpPr>
          <p:sp>
            <p:nvSpPr>
              <p:cNvPr id="27" name="文本框 61">
                <a:extLst>
                  <a:ext uri="{FF2B5EF4-FFF2-40B4-BE49-F238E27FC236}">
                    <a16:creationId xmlns:a16="http://schemas.microsoft.com/office/drawing/2014/main" id="{7AD55652-F940-4998-A9CB-4BA6C75AE614}"/>
                  </a:ext>
                </a:extLst>
              </p:cNvPr>
              <p:cNvSpPr txBox="1"/>
              <p:nvPr/>
            </p:nvSpPr>
            <p:spPr>
              <a:xfrm>
                <a:off x="1197829" y="1077646"/>
                <a:ext cx="1430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spc="300" dirty="0">
                    <a:solidFill>
                      <a:srgbClr val="2A3246"/>
                    </a:solidFill>
                    <a:latin typeface="Noto Sans SC Medium" panose="020B0600000000000000" pitchFamily="34" charset="-122"/>
                    <a:ea typeface="Noto Sans SC Medium" panose="020B0600000000000000" pitchFamily="34" charset="-122"/>
                    <a:cs typeface="+mn-ea"/>
                    <a:sym typeface="+mn-lt"/>
                  </a:rPr>
                  <a:t>組員介紹</a:t>
                </a:r>
                <a:endParaRPr lang="zh-CN" altLang="en-US" b="1" spc="300" dirty="0">
                  <a:solidFill>
                    <a:srgbClr val="2A3246"/>
                  </a:solidFill>
                  <a:latin typeface="Noto Sans SC Medium" panose="020B0600000000000000" pitchFamily="34" charset="-122"/>
                  <a:ea typeface="Noto Sans SC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4" name="圆角矩形 59">
                <a:extLst>
                  <a:ext uri="{FF2B5EF4-FFF2-40B4-BE49-F238E27FC236}">
                    <a16:creationId xmlns:a16="http://schemas.microsoft.com/office/drawing/2014/main" id="{4AE8929E-7A4B-458E-9135-9EFCF4E7F2E9}"/>
                  </a:ext>
                </a:extLst>
              </p:cNvPr>
              <p:cNvSpPr/>
              <p:nvPr/>
            </p:nvSpPr>
            <p:spPr>
              <a:xfrm>
                <a:off x="459747" y="1037562"/>
                <a:ext cx="2530588" cy="414154"/>
              </a:xfrm>
              <a:prstGeom prst="roundRect">
                <a:avLst>
                  <a:gd name="adj" fmla="val 7796"/>
                </a:avLst>
              </a:prstGeom>
              <a:noFill/>
              <a:ln>
                <a:solidFill>
                  <a:srgbClr val="2C344B">
                    <a:alpha val="50000"/>
                  </a:srgbClr>
                </a:solidFill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4CD9DB87-C4FB-4A2E-BD30-5F49D939A992}"/>
                  </a:ext>
                </a:extLst>
              </p:cNvPr>
              <p:cNvSpPr/>
              <p:nvPr/>
            </p:nvSpPr>
            <p:spPr>
              <a:xfrm rot="10800000">
                <a:off x="557952" y="945878"/>
                <a:ext cx="564818" cy="397165"/>
              </a:xfrm>
              <a:prstGeom prst="triangle">
                <a:avLst/>
              </a:prstGeom>
              <a:solidFill>
                <a:srgbClr val="366DEB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6" name="文本框 5">
                <a:extLst>
                  <a:ext uri="{FF2B5EF4-FFF2-40B4-BE49-F238E27FC236}">
                    <a16:creationId xmlns:a16="http://schemas.microsoft.com/office/drawing/2014/main" id="{C7BF4F8A-D68A-46A8-93C6-6120EAD48D84}"/>
                  </a:ext>
                </a:extLst>
              </p:cNvPr>
              <p:cNvSpPr txBox="1"/>
              <p:nvPr/>
            </p:nvSpPr>
            <p:spPr>
              <a:xfrm>
                <a:off x="677297" y="949520"/>
                <a:ext cx="3048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/>
                    </a:solidFill>
                    <a:cs typeface="+mn-ea"/>
                    <a:sym typeface="+mn-lt"/>
                  </a:rPr>
                  <a:t>1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149D7D5-1B0D-43E6-ADD9-684D80389102}"/>
                </a:ext>
              </a:extLst>
            </p:cNvPr>
            <p:cNvGrpSpPr/>
            <p:nvPr/>
          </p:nvGrpSpPr>
          <p:grpSpPr>
            <a:xfrm>
              <a:off x="3516106" y="1894451"/>
              <a:ext cx="2530588" cy="505838"/>
              <a:chOff x="459747" y="945878"/>
              <a:chExt cx="2530588" cy="505838"/>
            </a:xfrm>
          </p:grpSpPr>
          <p:sp>
            <p:nvSpPr>
              <p:cNvPr id="30" name="文本框 61">
                <a:extLst>
                  <a:ext uri="{FF2B5EF4-FFF2-40B4-BE49-F238E27FC236}">
                    <a16:creationId xmlns:a16="http://schemas.microsoft.com/office/drawing/2014/main" id="{2432E747-FACD-4552-A984-192FFE973642}"/>
                  </a:ext>
                </a:extLst>
              </p:cNvPr>
              <p:cNvSpPr txBox="1"/>
              <p:nvPr/>
            </p:nvSpPr>
            <p:spPr>
              <a:xfrm>
                <a:off x="1197829" y="1077646"/>
                <a:ext cx="1430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spc="300" dirty="0">
                    <a:solidFill>
                      <a:srgbClr val="2A3246"/>
                    </a:solidFill>
                    <a:latin typeface="Noto Sans SC Medium" panose="020B0600000000000000" pitchFamily="34" charset="-122"/>
                    <a:ea typeface="Noto Sans SC Medium" panose="020B0600000000000000" pitchFamily="34" charset="-122"/>
                    <a:cs typeface="+mn-ea"/>
                    <a:sym typeface="+mn-lt"/>
                  </a:rPr>
                  <a:t>專題發想</a:t>
                </a:r>
                <a:endParaRPr lang="zh-CN" altLang="en-US" b="1" spc="300" dirty="0">
                  <a:solidFill>
                    <a:srgbClr val="2A3246"/>
                  </a:solidFill>
                  <a:latin typeface="Noto Sans SC Medium" panose="020B0600000000000000" pitchFamily="34" charset="-122"/>
                  <a:ea typeface="Noto Sans SC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1" name="圆角矩形 59">
                <a:extLst>
                  <a:ext uri="{FF2B5EF4-FFF2-40B4-BE49-F238E27FC236}">
                    <a16:creationId xmlns:a16="http://schemas.microsoft.com/office/drawing/2014/main" id="{CDD1ED88-9B81-4AFA-B5C1-8E92CB5730A5}"/>
                  </a:ext>
                </a:extLst>
              </p:cNvPr>
              <p:cNvSpPr/>
              <p:nvPr/>
            </p:nvSpPr>
            <p:spPr>
              <a:xfrm>
                <a:off x="459747" y="1037562"/>
                <a:ext cx="2530588" cy="414154"/>
              </a:xfrm>
              <a:prstGeom prst="roundRect">
                <a:avLst>
                  <a:gd name="adj" fmla="val 7796"/>
                </a:avLst>
              </a:prstGeom>
              <a:noFill/>
              <a:ln>
                <a:solidFill>
                  <a:srgbClr val="2C344B">
                    <a:alpha val="50000"/>
                  </a:srgbClr>
                </a:solidFill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AFDD2940-CFD0-487D-8358-D8BD54DF2175}"/>
                  </a:ext>
                </a:extLst>
              </p:cNvPr>
              <p:cNvSpPr/>
              <p:nvPr/>
            </p:nvSpPr>
            <p:spPr>
              <a:xfrm rot="10800000">
                <a:off x="557952" y="945878"/>
                <a:ext cx="564818" cy="397165"/>
              </a:xfrm>
              <a:prstGeom prst="triangle">
                <a:avLst/>
              </a:prstGeom>
              <a:solidFill>
                <a:srgbClr val="FF7C80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3" name="文本框 5">
                <a:extLst>
                  <a:ext uri="{FF2B5EF4-FFF2-40B4-BE49-F238E27FC236}">
                    <a16:creationId xmlns:a16="http://schemas.microsoft.com/office/drawing/2014/main" id="{A3DEB93F-33F4-493F-8F2D-7F2EA262C3E1}"/>
                  </a:ext>
                </a:extLst>
              </p:cNvPr>
              <p:cNvSpPr txBox="1"/>
              <p:nvPr/>
            </p:nvSpPr>
            <p:spPr>
              <a:xfrm>
                <a:off x="680503" y="94952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D79FF5E0-016F-4498-AA05-AC368C4714D3}"/>
                </a:ext>
              </a:extLst>
            </p:cNvPr>
            <p:cNvGrpSpPr/>
            <p:nvPr/>
          </p:nvGrpSpPr>
          <p:grpSpPr>
            <a:xfrm>
              <a:off x="6390076" y="1894451"/>
              <a:ext cx="2530588" cy="505838"/>
              <a:chOff x="459747" y="945878"/>
              <a:chExt cx="2530588" cy="505838"/>
            </a:xfrm>
          </p:grpSpPr>
          <p:sp>
            <p:nvSpPr>
              <p:cNvPr id="35" name="文本框 61">
                <a:extLst>
                  <a:ext uri="{FF2B5EF4-FFF2-40B4-BE49-F238E27FC236}">
                    <a16:creationId xmlns:a16="http://schemas.microsoft.com/office/drawing/2014/main" id="{E74A3E86-1346-487E-91DA-0841C70B75A7}"/>
                  </a:ext>
                </a:extLst>
              </p:cNvPr>
              <p:cNvSpPr txBox="1"/>
              <p:nvPr/>
            </p:nvSpPr>
            <p:spPr>
              <a:xfrm>
                <a:off x="1197829" y="1077646"/>
                <a:ext cx="1430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spc="300" dirty="0">
                    <a:solidFill>
                      <a:srgbClr val="2A3246"/>
                    </a:solidFill>
                    <a:latin typeface="Noto Sans SC Medium" panose="020B0600000000000000" pitchFamily="34" charset="-122"/>
                    <a:ea typeface="Noto Sans SC Medium" panose="020B0600000000000000" pitchFamily="34" charset="-122"/>
                    <a:cs typeface="+mn-ea"/>
                    <a:sym typeface="+mn-lt"/>
                  </a:rPr>
                  <a:t>使用技術</a:t>
                </a:r>
                <a:endParaRPr lang="zh-CN" altLang="en-US" b="1" spc="300" dirty="0">
                  <a:solidFill>
                    <a:srgbClr val="2A3246"/>
                  </a:solidFill>
                  <a:latin typeface="Noto Sans SC Medium" panose="020B0600000000000000" pitchFamily="34" charset="-122"/>
                  <a:ea typeface="Noto Sans SC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6" name="圆角矩形 59">
                <a:extLst>
                  <a:ext uri="{FF2B5EF4-FFF2-40B4-BE49-F238E27FC236}">
                    <a16:creationId xmlns:a16="http://schemas.microsoft.com/office/drawing/2014/main" id="{EE89DF2A-9F98-41E6-9301-8F3B2C186C0D}"/>
                  </a:ext>
                </a:extLst>
              </p:cNvPr>
              <p:cNvSpPr/>
              <p:nvPr/>
            </p:nvSpPr>
            <p:spPr>
              <a:xfrm>
                <a:off x="459747" y="1037562"/>
                <a:ext cx="2530588" cy="414154"/>
              </a:xfrm>
              <a:prstGeom prst="roundRect">
                <a:avLst>
                  <a:gd name="adj" fmla="val 7796"/>
                </a:avLst>
              </a:prstGeom>
              <a:noFill/>
              <a:ln>
                <a:solidFill>
                  <a:srgbClr val="2C344B">
                    <a:alpha val="50000"/>
                  </a:srgbClr>
                </a:solidFill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id="{55C9B0C7-0275-4580-9805-1458B3BDABF9}"/>
                  </a:ext>
                </a:extLst>
              </p:cNvPr>
              <p:cNvSpPr/>
              <p:nvPr/>
            </p:nvSpPr>
            <p:spPr>
              <a:xfrm rot="10800000">
                <a:off x="557952" y="945878"/>
                <a:ext cx="564818" cy="397165"/>
              </a:xfrm>
              <a:prstGeom prst="triangle">
                <a:avLst/>
              </a:prstGeom>
              <a:solidFill>
                <a:srgbClr val="366DEB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3" name="文本框 5">
                <a:extLst>
                  <a:ext uri="{FF2B5EF4-FFF2-40B4-BE49-F238E27FC236}">
                    <a16:creationId xmlns:a16="http://schemas.microsoft.com/office/drawing/2014/main" id="{F1F3AF97-75D8-4E7D-A2F2-F059A77015DD}"/>
                  </a:ext>
                </a:extLst>
              </p:cNvPr>
              <p:cNvSpPr txBox="1"/>
              <p:nvPr/>
            </p:nvSpPr>
            <p:spPr>
              <a:xfrm>
                <a:off x="680503" y="94952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3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AC860075-2BCF-4856-8DB9-442A541B1BD5}"/>
                </a:ext>
              </a:extLst>
            </p:cNvPr>
            <p:cNvGrpSpPr/>
            <p:nvPr/>
          </p:nvGrpSpPr>
          <p:grpSpPr>
            <a:xfrm>
              <a:off x="9264045" y="1894451"/>
              <a:ext cx="2530588" cy="505838"/>
              <a:chOff x="459747" y="945878"/>
              <a:chExt cx="2530588" cy="505838"/>
            </a:xfrm>
          </p:grpSpPr>
          <p:sp>
            <p:nvSpPr>
              <p:cNvPr id="50" name="文本框 61">
                <a:extLst>
                  <a:ext uri="{FF2B5EF4-FFF2-40B4-BE49-F238E27FC236}">
                    <a16:creationId xmlns:a16="http://schemas.microsoft.com/office/drawing/2014/main" id="{96F382C0-C694-472C-BE2D-D9B59E5AE660}"/>
                  </a:ext>
                </a:extLst>
              </p:cNvPr>
              <p:cNvSpPr txBox="1"/>
              <p:nvPr/>
            </p:nvSpPr>
            <p:spPr>
              <a:xfrm>
                <a:off x="1197829" y="1077646"/>
                <a:ext cx="1430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spc="300" dirty="0">
                    <a:solidFill>
                      <a:srgbClr val="2A3246"/>
                    </a:solidFill>
                    <a:latin typeface="Noto Sans SC Medium" panose="020B0600000000000000" pitchFamily="34" charset="-122"/>
                    <a:ea typeface="Noto Sans SC Medium" panose="020B0600000000000000" pitchFamily="34" charset="-122"/>
                    <a:cs typeface="+mn-ea"/>
                    <a:sym typeface="+mn-lt"/>
                  </a:rPr>
                  <a:t>系統架構</a:t>
                </a:r>
                <a:endParaRPr lang="zh-CN" altLang="en-US" b="1" spc="300" dirty="0">
                  <a:solidFill>
                    <a:srgbClr val="2A3246"/>
                  </a:solidFill>
                  <a:latin typeface="Noto Sans SC Medium" panose="020B0600000000000000" pitchFamily="34" charset="-122"/>
                  <a:ea typeface="Noto Sans SC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1" name="圆角矩形 59">
                <a:extLst>
                  <a:ext uri="{FF2B5EF4-FFF2-40B4-BE49-F238E27FC236}">
                    <a16:creationId xmlns:a16="http://schemas.microsoft.com/office/drawing/2014/main" id="{EBC7D6AD-955E-4D63-9FF1-3DDCDE05AE3D}"/>
                  </a:ext>
                </a:extLst>
              </p:cNvPr>
              <p:cNvSpPr/>
              <p:nvPr/>
            </p:nvSpPr>
            <p:spPr>
              <a:xfrm>
                <a:off x="459747" y="1037562"/>
                <a:ext cx="2530588" cy="414154"/>
              </a:xfrm>
              <a:prstGeom prst="roundRect">
                <a:avLst>
                  <a:gd name="adj" fmla="val 7796"/>
                </a:avLst>
              </a:prstGeom>
              <a:noFill/>
              <a:ln>
                <a:solidFill>
                  <a:srgbClr val="2C344B">
                    <a:alpha val="50000"/>
                  </a:srgbClr>
                </a:solidFill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2" name="等腰三角形 51">
                <a:extLst>
                  <a:ext uri="{FF2B5EF4-FFF2-40B4-BE49-F238E27FC236}">
                    <a16:creationId xmlns:a16="http://schemas.microsoft.com/office/drawing/2014/main" id="{8F25CDA2-CDED-45E0-A64F-13378C9409A1}"/>
                  </a:ext>
                </a:extLst>
              </p:cNvPr>
              <p:cNvSpPr/>
              <p:nvPr/>
            </p:nvSpPr>
            <p:spPr>
              <a:xfrm rot="10800000">
                <a:off x="557952" y="945878"/>
                <a:ext cx="564818" cy="397165"/>
              </a:xfrm>
              <a:prstGeom prst="triangle">
                <a:avLst/>
              </a:prstGeom>
              <a:solidFill>
                <a:srgbClr val="FF7C80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3" name="文本框 5">
                <a:extLst>
                  <a:ext uri="{FF2B5EF4-FFF2-40B4-BE49-F238E27FC236}">
                    <a16:creationId xmlns:a16="http://schemas.microsoft.com/office/drawing/2014/main" id="{29E0E8C1-106E-4DB3-B3BD-6BEDB6111903}"/>
                  </a:ext>
                </a:extLst>
              </p:cNvPr>
              <p:cNvSpPr txBox="1"/>
              <p:nvPr/>
            </p:nvSpPr>
            <p:spPr>
              <a:xfrm>
                <a:off x="680503" y="94952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4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B41A2DF-F7F8-4DB8-812C-638023E469B5}"/>
              </a:ext>
            </a:extLst>
          </p:cNvPr>
          <p:cNvGrpSpPr/>
          <p:nvPr/>
        </p:nvGrpSpPr>
        <p:grpSpPr>
          <a:xfrm>
            <a:off x="1762046" y="3850610"/>
            <a:ext cx="8667909" cy="505838"/>
            <a:chOff x="2375434" y="3850610"/>
            <a:chExt cx="8667909" cy="505838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2F9DFA03-9202-471B-A762-86D69D2CDF72}"/>
                </a:ext>
              </a:extLst>
            </p:cNvPr>
            <p:cNvGrpSpPr/>
            <p:nvPr/>
          </p:nvGrpSpPr>
          <p:grpSpPr>
            <a:xfrm>
              <a:off x="2375434" y="3850610"/>
              <a:ext cx="2530588" cy="505838"/>
              <a:chOff x="459747" y="945878"/>
              <a:chExt cx="2530588" cy="505838"/>
            </a:xfrm>
          </p:grpSpPr>
          <p:sp>
            <p:nvSpPr>
              <p:cNvPr id="45" name="文本框 61">
                <a:extLst>
                  <a:ext uri="{FF2B5EF4-FFF2-40B4-BE49-F238E27FC236}">
                    <a16:creationId xmlns:a16="http://schemas.microsoft.com/office/drawing/2014/main" id="{41783E98-A44A-4CC4-A84C-47D99B4CE6DA}"/>
                  </a:ext>
                </a:extLst>
              </p:cNvPr>
              <p:cNvSpPr txBox="1"/>
              <p:nvPr/>
            </p:nvSpPr>
            <p:spPr>
              <a:xfrm>
                <a:off x="1197829" y="1077646"/>
                <a:ext cx="1609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spc="300" dirty="0">
                    <a:solidFill>
                      <a:srgbClr val="2A3246"/>
                    </a:solidFill>
                    <a:latin typeface="Noto Sans SC Medium" panose="020B0600000000000000" pitchFamily="34" charset="-122"/>
                    <a:ea typeface="Noto Sans SC Medium" panose="020B0600000000000000" pitchFamily="34" charset="-122"/>
                    <a:cs typeface="+mn-ea"/>
                    <a:sym typeface="+mn-lt"/>
                  </a:rPr>
                  <a:t>資料庫設計</a:t>
                </a:r>
                <a:endParaRPr lang="zh-CN" altLang="en-US" b="1" spc="300" dirty="0">
                  <a:solidFill>
                    <a:srgbClr val="2A3246"/>
                  </a:solidFill>
                  <a:latin typeface="Noto Sans SC Medium" panose="020B0600000000000000" pitchFamily="34" charset="-122"/>
                  <a:ea typeface="Noto Sans SC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6" name="圆角矩形 59">
                <a:extLst>
                  <a:ext uri="{FF2B5EF4-FFF2-40B4-BE49-F238E27FC236}">
                    <a16:creationId xmlns:a16="http://schemas.microsoft.com/office/drawing/2014/main" id="{774F95E4-BF9C-408D-93C6-308988B573C2}"/>
                  </a:ext>
                </a:extLst>
              </p:cNvPr>
              <p:cNvSpPr/>
              <p:nvPr/>
            </p:nvSpPr>
            <p:spPr>
              <a:xfrm>
                <a:off x="459747" y="1037562"/>
                <a:ext cx="2530588" cy="414154"/>
              </a:xfrm>
              <a:prstGeom prst="roundRect">
                <a:avLst>
                  <a:gd name="adj" fmla="val 7796"/>
                </a:avLst>
              </a:prstGeom>
              <a:noFill/>
              <a:ln>
                <a:solidFill>
                  <a:srgbClr val="2C344B">
                    <a:alpha val="50000"/>
                  </a:srgbClr>
                </a:solidFill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7" name="等腰三角形 46">
                <a:extLst>
                  <a:ext uri="{FF2B5EF4-FFF2-40B4-BE49-F238E27FC236}">
                    <a16:creationId xmlns:a16="http://schemas.microsoft.com/office/drawing/2014/main" id="{E90004F9-7FF6-4828-8793-496034923F04}"/>
                  </a:ext>
                </a:extLst>
              </p:cNvPr>
              <p:cNvSpPr/>
              <p:nvPr/>
            </p:nvSpPr>
            <p:spPr>
              <a:xfrm rot="10800000">
                <a:off x="557952" y="945878"/>
                <a:ext cx="564818" cy="397165"/>
              </a:xfrm>
              <a:prstGeom prst="triangle">
                <a:avLst/>
              </a:prstGeom>
              <a:solidFill>
                <a:srgbClr val="FF7C80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8" name="文本框 5">
                <a:extLst>
                  <a:ext uri="{FF2B5EF4-FFF2-40B4-BE49-F238E27FC236}">
                    <a16:creationId xmlns:a16="http://schemas.microsoft.com/office/drawing/2014/main" id="{FFB252D6-63EB-47CA-86AF-2C97FC7486CE}"/>
                  </a:ext>
                </a:extLst>
              </p:cNvPr>
              <p:cNvSpPr txBox="1"/>
              <p:nvPr/>
            </p:nvSpPr>
            <p:spPr>
              <a:xfrm>
                <a:off x="680503" y="94952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5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D6EE2FAB-44A9-4ED9-B17E-43286AF2764F}"/>
                </a:ext>
              </a:extLst>
            </p:cNvPr>
            <p:cNvGrpSpPr/>
            <p:nvPr/>
          </p:nvGrpSpPr>
          <p:grpSpPr>
            <a:xfrm>
              <a:off x="5444094" y="3850610"/>
              <a:ext cx="2530588" cy="505838"/>
              <a:chOff x="459747" y="945878"/>
              <a:chExt cx="2530588" cy="505838"/>
            </a:xfrm>
          </p:grpSpPr>
          <p:sp>
            <p:nvSpPr>
              <p:cNvPr id="55" name="文本框 61">
                <a:extLst>
                  <a:ext uri="{FF2B5EF4-FFF2-40B4-BE49-F238E27FC236}">
                    <a16:creationId xmlns:a16="http://schemas.microsoft.com/office/drawing/2014/main" id="{DD6F1937-8E84-4573-B1CE-9A5538B46FB6}"/>
                  </a:ext>
                </a:extLst>
              </p:cNvPr>
              <p:cNvSpPr txBox="1"/>
              <p:nvPr/>
            </p:nvSpPr>
            <p:spPr>
              <a:xfrm>
                <a:off x="1197829" y="1077646"/>
                <a:ext cx="1430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spc="300" dirty="0">
                    <a:solidFill>
                      <a:srgbClr val="2A3246"/>
                    </a:solidFill>
                    <a:latin typeface="Noto Sans SC Medium" panose="020B0600000000000000" pitchFamily="34" charset="-122"/>
                    <a:ea typeface="Noto Sans SC Medium" panose="020B0600000000000000" pitchFamily="34" charset="-122"/>
                    <a:cs typeface="+mn-ea"/>
                    <a:sym typeface="+mn-lt"/>
                  </a:rPr>
                  <a:t>個人展示</a:t>
                </a:r>
                <a:endParaRPr lang="zh-CN" altLang="en-US" b="1" spc="300" dirty="0">
                  <a:solidFill>
                    <a:srgbClr val="2A3246"/>
                  </a:solidFill>
                  <a:latin typeface="Noto Sans SC Medium" panose="020B0600000000000000" pitchFamily="34" charset="-122"/>
                  <a:ea typeface="Noto Sans SC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6" name="圆角矩形 59">
                <a:extLst>
                  <a:ext uri="{FF2B5EF4-FFF2-40B4-BE49-F238E27FC236}">
                    <a16:creationId xmlns:a16="http://schemas.microsoft.com/office/drawing/2014/main" id="{AEF4722F-A4CB-4339-9D75-9F0D4B1781DD}"/>
                  </a:ext>
                </a:extLst>
              </p:cNvPr>
              <p:cNvSpPr/>
              <p:nvPr/>
            </p:nvSpPr>
            <p:spPr>
              <a:xfrm>
                <a:off x="459747" y="1037562"/>
                <a:ext cx="2530588" cy="414154"/>
              </a:xfrm>
              <a:prstGeom prst="roundRect">
                <a:avLst>
                  <a:gd name="adj" fmla="val 7796"/>
                </a:avLst>
              </a:prstGeom>
              <a:noFill/>
              <a:ln>
                <a:solidFill>
                  <a:srgbClr val="2C344B">
                    <a:alpha val="50000"/>
                  </a:srgbClr>
                </a:solidFill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7" name="等腰三角形 56">
                <a:extLst>
                  <a:ext uri="{FF2B5EF4-FFF2-40B4-BE49-F238E27FC236}">
                    <a16:creationId xmlns:a16="http://schemas.microsoft.com/office/drawing/2014/main" id="{A0D45AF2-009C-4A3C-AC0B-1C29A76A6E2F}"/>
                  </a:ext>
                </a:extLst>
              </p:cNvPr>
              <p:cNvSpPr/>
              <p:nvPr/>
            </p:nvSpPr>
            <p:spPr>
              <a:xfrm rot="10800000">
                <a:off x="557952" y="945878"/>
                <a:ext cx="564818" cy="397165"/>
              </a:xfrm>
              <a:prstGeom prst="triangle">
                <a:avLst/>
              </a:prstGeom>
              <a:solidFill>
                <a:srgbClr val="366DEB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8" name="文本框 5">
                <a:extLst>
                  <a:ext uri="{FF2B5EF4-FFF2-40B4-BE49-F238E27FC236}">
                    <a16:creationId xmlns:a16="http://schemas.microsoft.com/office/drawing/2014/main" id="{0E25B928-95D2-4E81-9DF7-0E578E47CFF0}"/>
                  </a:ext>
                </a:extLst>
              </p:cNvPr>
              <p:cNvSpPr txBox="1"/>
              <p:nvPr/>
            </p:nvSpPr>
            <p:spPr>
              <a:xfrm>
                <a:off x="680503" y="94952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6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AF966C56-1BB5-48D9-9014-06C3D10A99A4}"/>
                </a:ext>
              </a:extLst>
            </p:cNvPr>
            <p:cNvGrpSpPr/>
            <p:nvPr/>
          </p:nvGrpSpPr>
          <p:grpSpPr>
            <a:xfrm>
              <a:off x="8512755" y="3850610"/>
              <a:ext cx="2530588" cy="505838"/>
              <a:chOff x="459747" y="945878"/>
              <a:chExt cx="2530588" cy="505838"/>
            </a:xfrm>
          </p:grpSpPr>
          <p:sp>
            <p:nvSpPr>
              <p:cNvPr id="60" name="文本框 61">
                <a:extLst>
                  <a:ext uri="{FF2B5EF4-FFF2-40B4-BE49-F238E27FC236}">
                    <a16:creationId xmlns:a16="http://schemas.microsoft.com/office/drawing/2014/main" id="{AA4183DA-120D-4DF2-9FB9-F70FBA0560C7}"/>
                  </a:ext>
                </a:extLst>
              </p:cNvPr>
              <p:cNvSpPr txBox="1"/>
              <p:nvPr/>
            </p:nvSpPr>
            <p:spPr>
              <a:xfrm>
                <a:off x="1197829" y="1077646"/>
                <a:ext cx="1430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spc="300" dirty="0">
                    <a:solidFill>
                      <a:srgbClr val="2A3246"/>
                    </a:solidFill>
                    <a:latin typeface="Noto Sans SC Medium" panose="020B0600000000000000" pitchFamily="34" charset="-122"/>
                    <a:ea typeface="Noto Sans SC Medium" panose="020B0600000000000000" pitchFamily="34" charset="-122"/>
                    <a:cs typeface="+mn-ea"/>
                    <a:sym typeface="+mn-lt"/>
                  </a:rPr>
                  <a:t>未來展望</a:t>
                </a:r>
                <a:endParaRPr lang="zh-CN" altLang="en-US" b="1" spc="300" dirty="0">
                  <a:solidFill>
                    <a:srgbClr val="2A3246"/>
                  </a:solidFill>
                  <a:latin typeface="Noto Sans SC Medium" panose="020B0600000000000000" pitchFamily="34" charset="-122"/>
                  <a:ea typeface="Noto Sans SC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1" name="圆角矩形 59">
                <a:extLst>
                  <a:ext uri="{FF2B5EF4-FFF2-40B4-BE49-F238E27FC236}">
                    <a16:creationId xmlns:a16="http://schemas.microsoft.com/office/drawing/2014/main" id="{33FC11A0-2C22-4004-9727-95079A2307C6}"/>
                  </a:ext>
                </a:extLst>
              </p:cNvPr>
              <p:cNvSpPr/>
              <p:nvPr/>
            </p:nvSpPr>
            <p:spPr>
              <a:xfrm>
                <a:off x="459747" y="1037562"/>
                <a:ext cx="2530588" cy="414154"/>
              </a:xfrm>
              <a:prstGeom prst="roundRect">
                <a:avLst>
                  <a:gd name="adj" fmla="val 7796"/>
                </a:avLst>
              </a:prstGeom>
              <a:noFill/>
              <a:ln>
                <a:solidFill>
                  <a:srgbClr val="2C344B">
                    <a:alpha val="50000"/>
                  </a:srgbClr>
                </a:solidFill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62" name="等腰三角形 61">
                <a:extLst>
                  <a:ext uri="{FF2B5EF4-FFF2-40B4-BE49-F238E27FC236}">
                    <a16:creationId xmlns:a16="http://schemas.microsoft.com/office/drawing/2014/main" id="{7D64D302-ABB7-41CF-B81F-7D2C2065A20C}"/>
                  </a:ext>
                </a:extLst>
              </p:cNvPr>
              <p:cNvSpPr/>
              <p:nvPr/>
            </p:nvSpPr>
            <p:spPr>
              <a:xfrm rot="10800000">
                <a:off x="557952" y="945878"/>
                <a:ext cx="564818" cy="397165"/>
              </a:xfrm>
              <a:prstGeom prst="triangle">
                <a:avLst/>
              </a:prstGeom>
              <a:solidFill>
                <a:srgbClr val="FF7C80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63" name="文本框 5">
                <a:extLst>
                  <a:ext uri="{FF2B5EF4-FFF2-40B4-BE49-F238E27FC236}">
                    <a16:creationId xmlns:a16="http://schemas.microsoft.com/office/drawing/2014/main" id="{C76D1823-0A6E-46A3-A852-89D5FF0FD8A2}"/>
                  </a:ext>
                </a:extLst>
              </p:cNvPr>
              <p:cNvSpPr txBox="1"/>
              <p:nvPr/>
            </p:nvSpPr>
            <p:spPr>
              <a:xfrm>
                <a:off x="680503" y="94952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7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組員介紹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83" name="직사각형 34">
            <a:extLst>
              <a:ext uri="{FF2B5EF4-FFF2-40B4-BE49-F238E27FC236}">
                <a16:creationId xmlns:a16="http://schemas.microsoft.com/office/drawing/2014/main" id="{528376D0-10BA-4527-A1EE-A480F2121A29}"/>
              </a:ext>
            </a:extLst>
          </p:cNvPr>
          <p:cNvSpPr/>
          <p:nvPr/>
        </p:nvSpPr>
        <p:spPr>
          <a:xfrm>
            <a:off x="9194664" y="1424302"/>
            <a:ext cx="1296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66C74BB-B822-4CCB-ACCF-AC9D4CABF925}"/>
              </a:ext>
            </a:extLst>
          </p:cNvPr>
          <p:cNvGrpSpPr/>
          <p:nvPr/>
        </p:nvGrpSpPr>
        <p:grpSpPr>
          <a:xfrm>
            <a:off x="779304" y="821313"/>
            <a:ext cx="3085724" cy="5703805"/>
            <a:chOff x="8365915" y="849675"/>
            <a:chExt cx="3085724" cy="5703805"/>
          </a:xfrm>
        </p:grpSpPr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7D0A37BF-B9EE-49EE-8296-89076CE8FFC0}"/>
                </a:ext>
              </a:extLst>
            </p:cNvPr>
            <p:cNvGrpSpPr/>
            <p:nvPr/>
          </p:nvGrpSpPr>
          <p:grpSpPr>
            <a:xfrm>
              <a:off x="8365915" y="849675"/>
              <a:ext cx="3085724" cy="5703805"/>
              <a:chOff x="1929765" y="1640889"/>
              <a:chExt cx="2046152" cy="2538024"/>
            </a:xfrm>
          </p:grpSpPr>
          <p:sp>
            <p:nvSpPr>
              <p:cNvPr id="85" name="직사각형 24">
                <a:extLst>
                  <a:ext uri="{FF2B5EF4-FFF2-40B4-BE49-F238E27FC236}">
                    <a16:creationId xmlns:a16="http://schemas.microsoft.com/office/drawing/2014/main" id="{A63C885E-AD41-4F82-807B-3053BAD1EBBA}"/>
                  </a:ext>
                </a:extLst>
              </p:cNvPr>
              <p:cNvSpPr/>
              <p:nvPr/>
            </p:nvSpPr>
            <p:spPr>
              <a:xfrm>
                <a:off x="2011919" y="1747653"/>
                <a:ext cx="1963998" cy="2431260"/>
              </a:xfrm>
              <a:prstGeom prst="rect">
                <a:avLst/>
              </a:prstGeom>
              <a:pattFill prst="ltUp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86" name="직사각형 25">
                <a:extLst>
                  <a:ext uri="{FF2B5EF4-FFF2-40B4-BE49-F238E27FC236}">
                    <a16:creationId xmlns:a16="http://schemas.microsoft.com/office/drawing/2014/main" id="{B3A25E06-7B5F-42DE-BE95-B4E5A0241036}"/>
                  </a:ext>
                </a:extLst>
              </p:cNvPr>
              <p:cNvSpPr/>
              <p:nvPr/>
            </p:nvSpPr>
            <p:spPr>
              <a:xfrm>
                <a:off x="1929765" y="1640890"/>
                <a:ext cx="1963998" cy="247461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87" name="모서리가 둥근 직사각형 30">
                <a:extLst>
                  <a:ext uri="{FF2B5EF4-FFF2-40B4-BE49-F238E27FC236}">
                    <a16:creationId xmlns:a16="http://schemas.microsoft.com/office/drawing/2014/main" id="{729D7003-AF7A-420F-A85E-FDD18B590D48}"/>
                  </a:ext>
                </a:extLst>
              </p:cNvPr>
              <p:cNvSpPr/>
              <p:nvPr/>
            </p:nvSpPr>
            <p:spPr>
              <a:xfrm>
                <a:off x="2040957" y="1640890"/>
                <a:ext cx="1852806" cy="217000"/>
              </a:xfrm>
              <a:prstGeom prst="rect">
                <a:avLst/>
              </a:prstGeom>
              <a:solidFill>
                <a:schemeClr val="tx1">
                  <a:alpha val="41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r>
                  <a:rPr lang="en-US" altLang="zh-TW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	</a:t>
                </a:r>
                <a:r>
                  <a:rPr lang="zh-TW" altLang="en-US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  組員</a:t>
                </a:r>
                <a:endParaRPr lang="en-US" altLang="ko-KR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  <p:sp>
            <p:nvSpPr>
              <p:cNvPr id="88" name="모서리가 둥근 직사각형 30">
                <a:extLst>
                  <a:ext uri="{FF2B5EF4-FFF2-40B4-BE49-F238E27FC236}">
                    <a16:creationId xmlns:a16="http://schemas.microsoft.com/office/drawing/2014/main" id="{FA14FF74-556C-44AD-B087-032EB249FD49}"/>
                  </a:ext>
                </a:extLst>
              </p:cNvPr>
              <p:cNvSpPr/>
              <p:nvPr/>
            </p:nvSpPr>
            <p:spPr>
              <a:xfrm>
                <a:off x="1932957" y="1640889"/>
                <a:ext cx="111192" cy="217000"/>
              </a:xfrm>
              <a:prstGeom prst="rect">
                <a:avLst/>
              </a:prstGeom>
              <a:solidFill>
                <a:srgbClr val="FF7C80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 latinLnBrk="0">
                  <a:defRPr/>
                </a:pPr>
                <a:endParaRPr lang="en-US" altLang="ko-KR" sz="16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</p:grpSp>
        <p:sp>
          <p:nvSpPr>
            <p:cNvPr id="82" name="직사각형 26">
              <a:extLst>
                <a:ext uri="{FF2B5EF4-FFF2-40B4-BE49-F238E27FC236}">
                  <a16:creationId xmlns:a16="http://schemas.microsoft.com/office/drawing/2014/main" id="{FEDF278A-71FD-4861-AEEB-341574EC51B7}"/>
                </a:ext>
              </a:extLst>
            </p:cNvPr>
            <p:cNvSpPr/>
            <p:nvPr/>
          </p:nvSpPr>
          <p:spPr>
            <a:xfrm>
              <a:off x="8399983" y="2738634"/>
              <a:ext cx="2885362" cy="2846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郭志凱</a:t>
              </a:r>
            </a:p>
            <a:p>
              <a:pPr algn="ctr">
                <a:lnSpc>
                  <a:spcPct val="150000"/>
                </a:lnSpc>
              </a:pPr>
              <a:endParaRPr lang="en-US" altLang="zh-TW" sz="1350" b="1" dirty="0">
                <a:solidFill>
                  <a:srgbClr val="D69D3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algn="ctr">
                <a:lnSpc>
                  <a:spcPct val="150000"/>
                </a:lnSpc>
                <a:spcAft>
                  <a:spcPts val="300"/>
                </a:spcAft>
              </a:pPr>
              <a:r>
                <a:rPr lang="zh-TW" altLang="en-US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負責功能：會員</a:t>
              </a:r>
              <a:r>
                <a:rPr lang="en-US" altLang="zh-TW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&amp;</a:t>
              </a:r>
              <a:r>
                <a:rPr lang="zh-TW" altLang="en-US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金流串接</a:t>
              </a:r>
              <a:endParaRPr lang="en-US" altLang="zh-TW" sz="14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登入、註冊切版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&amp;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功能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會員中心切版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&amp;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功能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儲值中心切版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&amp;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功能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藍新金流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API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串接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後台權限管理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Git/GitHub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版本控管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</p:txBody>
        </p:sp>
        <p:pic>
          <p:nvPicPr>
            <p:cNvPr id="54" name="Google Shape;237;p4">
              <a:extLst>
                <a:ext uri="{FF2B5EF4-FFF2-40B4-BE49-F238E27FC236}">
                  <a16:creationId xmlns:a16="http://schemas.microsoft.com/office/drawing/2014/main" id="{27BC1A67-8CA6-45FA-839B-C4CBB76F9C7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t="7577" b="19179"/>
            <a:stretch/>
          </p:blipFill>
          <p:spPr>
            <a:xfrm>
              <a:off x="9194664" y="1439501"/>
              <a:ext cx="1272989" cy="1261466"/>
            </a:xfrm>
            <a:prstGeom prst="rect">
              <a:avLst/>
            </a:prstGeom>
            <a:noFill/>
            <a:ln w="1587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</p:pic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10FEC140-872F-49BB-B109-A209AFA380A3}"/>
              </a:ext>
            </a:extLst>
          </p:cNvPr>
          <p:cNvGrpSpPr/>
          <p:nvPr/>
        </p:nvGrpSpPr>
        <p:grpSpPr>
          <a:xfrm>
            <a:off x="4553139" y="821313"/>
            <a:ext cx="3085724" cy="5703805"/>
            <a:chOff x="880536" y="821312"/>
            <a:chExt cx="3085724" cy="5703805"/>
          </a:xfrm>
        </p:grpSpPr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7121AB8C-06FC-4592-BAB1-1C6081DDDB86}"/>
                </a:ext>
              </a:extLst>
            </p:cNvPr>
            <p:cNvGrpSpPr/>
            <p:nvPr/>
          </p:nvGrpSpPr>
          <p:grpSpPr>
            <a:xfrm>
              <a:off x="880536" y="821312"/>
              <a:ext cx="3085724" cy="5703805"/>
              <a:chOff x="1929765" y="1640889"/>
              <a:chExt cx="2046152" cy="2538024"/>
            </a:xfrm>
          </p:grpSpPr>
          <p:sp>
            <p:nvSpPr>
              <p:cNvPr id="48" name="직사각형 24">
                <a:extLst>
                  <a:ext uri="{FF2B5EF4-FFF2-40B4-BE49-F238E27FC236}">
                    <a16:creationId xmlns:a16="http://schemas.microsoft.com/office/drawing/2014/main" id="{1C7A539C-F02C-4723-8B69-5067E3141BD6}"/>
                  </a:ext>
                </a:extLst>
              </p:cNvPr>
              <p:cNvSpPr/>
              <p:nvPr/>
            </p:nvSpPr>
            <p:spPr>
              <a:xfrm>
                <a:off x="2011919" y="1747653"/>
                <a:ext cx="1963998" cy="2431260"/>
              </a:xfrm>
              <a:prstGeom prst="rect">
                <a:avLst/>
              </a:prstGeom>
              <a:pattFill prst="ltUp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9" name="직사각형 25">
                <a:extLst>
                  <a:ext uri="{FF2B5EF4-FFF2-40B4-BE49-F238E27FC236}">
                    <a16:creationId xmlns:a16="http://schemas.microsoft.com/office/drawing/2014/main" id="{B76D73B3-7BBE-4E59-9E9E-86C6923FC197}"/>
                  </a:ext>
                </a:extLst>
              </p:cNvPr>
              <p:cNvSpPr/>
              <p:nvPr/>
            </p:nvSpPr>
            <p:spPr>
              <a:xfrm>
                <a:off x="1929765" y="1640890"/>
                <a:ext cx="1963998" cy="247461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52" name="모서리가 둥근 직사각형 30">
                <a:extLst>
                  <a:ext uri="{FF2B5EF4-FFF2-40B4-BE49-F238E27FC236}">
                    <a16:creationId xmlns:a16="http://schemas.microsoft.com/office/drawing/2014/main" id="{3D90644D-AC83-45ED-99DC-D0D05AB4A9D6}"/>
                  </a:ext>
                </a:extLst>
              </p:cNvPr>
              <p:cNvSpPr/>
              <p:nvPr/>
            </p:nvSpPr>
            <p:spPr>
              <a:xfrm>
                <a:off x="2040957" y="1640890"/>
                <a:ext cx="1852806" cy="217000"/>
              </a:xfrm>
              <a:prstGeom prst="rect">
                <a:avLst/>
              </a:prstGeom>
              <a:solidFill>
                <a:schemeClr val="tx1">
                  <a:alpha val="41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r>
                  <a:rPr lang="en-US" altLang="zh-TW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	</a:t>
                </a:r>
                <a:r>
                  <a:rPr lang="zh-TW" altLang="en-US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  組員</a:t>
                </a:r>
                <a:endParaRPr lang="en-US" altLang="ko-KR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  <p:sp>
            <p:nvSpPr>
              <p:cNvPr id="53" name="모서리가 둥근 직사각형 30">
                <a:extLst>
                  <a:ext uri="{FF2B5EF4-FFF2-40B4-BE49-F238E27FC236}">
                    <a16:creationId xmlns:a16="http://schemas.microsoft.com/office/drawing/2014/main" id="{CD8EF867-A2C7-4079-871F-7808DB881779}"/>
                  </a:ext>
                </a:extLst>
              </p:cNvPr>
              <p:cNvSpPr/>
              <p:nvPr/>
            </p:nvSpPr>
            <p:spPr>
              <a:xfrm>
                <a:off x="1932957" y="1640889"/>
                <a:ext cx="111192" cy="217000"/>
              </a:xfrm>
              <a:prstGeom prst="rect">
                <a:avLst/>
              </a:prstGeom>
              <a:solidFill>
                <a:srgbClr val="FF7C80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 latinLnBrk="0">
                  <a:defRPr/>
                </a:pPr>
                <a:endParaRPr lang="en-US" altLang="ko-KR" sz="16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</p:grpSp>
        <p:sp>
          <p:nvSpPr>
            <p:cNvPr id="47" name="직사각형 26">
              <a:extLst>
                <a:ext uri="{FF2B5EF4-FFF2-40B4-BE49-F238E27FC236}">
                  <a16:creationId xmlns:a16="http://schemas.microsoft.com/office/drawing/2014/main" id="{314AD483-CDF7-4F8C-902B-E47AD907D1D1}"/>
                </a:ext>
              </a:extLst>
            </p:cNvPr>
            <p:cNvSpPr/>
            <p:nvPr/>
          </p:nvSpPr>
          <p:spPr>
            <a:xfrm>
              <a:off x="916907" y="2688620"/>
              <a:ext cx="2885362" cy="2564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林子評</a:t>
              </a:r>
            </a:p>
            <a:p>
              <a:pPr algn="ctr">
                <a:lnSpc>
                  <a:spcPct val="150000"/>
                </a:lnSpc>
              </a:pPr>
              <a:endParaRPr lang="en-US" altLang="zh-TW" sz="1350" b="1" dirty="0">
                <a:solidFill>
                  <a:srgbClr val="D69D3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algn="ctr">
                <a:lnSpc>
                  <a:spcPct val="150000"/>
                </a:lnSpc>
                <a:spcAft>
                  <a:spcPts val="300"/>
                </a:spcAft>
              </a:pPr>
              <a:r>
                <a:rPr lang="zh-TW" altLang="en-US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負責功能：客服中心與最新消息</a:t>
              </a:r>
              <a:endParaRPr lang="en-US" altLang="zh-TW" sz="14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客服中心切版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&amp;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功能</a:t>
              </a: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最新消息切版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&amp;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功能</a:t>
              </a: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回報單紀錄切版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&amp;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功能</a:t>
              </a: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問題回報單設計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Git/GitHub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版本控管</a:t>
              </a:r>
            </a:p>
          </p:txBody>
        </p:sp>
      </p:grpSp>
      <p:pic>
        <p:nvPicPr>
          <p:cNvPr id="44" name="圖片 43">
            <a:extLst>
              <a:ext uri="{FF2B5EF4-FFF2-40B4-BE49-F238E27FC236}">
                <a16:creationId xmlns:a16="http://schemas.microsoft.com/office/drawing/2014/main" id="{E21F82F2-6FA8-4758-A658-887521832F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7" r="12887"/>
          <a:stretch/>
        </p:blipFill>
        <p:spPr>
          <a:xfrm>
            <a:off x="5412881" y="1407974"/>
            <a:ext cx="1238620" cy="1300382"/>
          </a:xfrm>
          <a:prstGeom prst="rect">
            <a:avLst/>
          </a:prstGeom>
        </p:spPr>
      </p:pic>
      <p:grpSp>
        <p:nvGrpSpPr>
          <p:cNvPr id="55" name="群組 54">
            <a:extLst>
              <a:ext uri="{FF2B5EF4-FFF2-40B4-BE49-F238E27FC236}">
                <a16:creationId xmlns:a16="http://schemas.microsoft.com/office/drawing/2014/main" id="{82E29167-B162-49F6-BBF2-88DB53DA52DB}"/>
              </a:ext>
            </a:extLst>
          </p:cNvPr>
          <p:cNvGrpSpPr/>
          <p:nvPr/>
        </p:nvGrpSpPr>
        <p:grpSpPr>
          <a:xfrm>
            <a:off x="8326973" y="821313"/>
            <a:ext cx="3085724" cy="5703805"/>
            <a:chOff x="880536" y="821312"/>
            <a:chExt cx="3085724" cy="5703805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9C618235-F636-4501-8A20-C0EA21D2A604}"/>
                </a:ext>
              </a:extLst>
            </p:cNvPr>
            <p:cNvGrpSpPr/>
            <p:nvPr/>
          </p:nvGrpSpPr>
          <p:grpSpPr>
            <a:xfrm>
              <a:off x="880536" y="821312"/>
              <a:ext cx="3085724" cy="5703805"/>
              <a:chOff x="1929765" y="1640889"/>
              <a:chExt cx="2046152" cy="2538024"/>
            </a:xfrm>
          </p:grpSpPr>
          <p:sp>
            <p:nvSpPr>
              <p:cNvPr id="59" name="직사각형 24">
                <a:extLst>
                  <a:ext uri="{FF2B5EF4-FFF2-40B4-BE49-F238E27FC236}">
                    <a16:creationId xmlns:a16="http://schemas.microsoft.com/office/drawing/2014/main" id="{E230F4C9-6542-45FD-859A-6BFD472144CA}"/>
                  </a:ext>
                </a:extLst>
              </p:cNvPr>
              <p:cNvSpPr/>
              <p:nvPr/>
            </p:nvSpPr>
            <p:spPr>
              <a:xfrm>
                <a:off x="2011919" y="1747653"/>
                <a:ext cx="1963998" cy="2431260"/>
              </a:xfrm>
              <a:prstGeom prst="rect">
                <a:avLst/>
              </a:prstGeom>
              <a:pattFill prst="ltUp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60" name="직사각형 25">
                <a:extLst>
                  <a:ext uri="{FF2B5EF4-FFF2-40B4-BE49-F238E27FC236}">
                    <a16:creationId xmlns:a16="http://schemas.microsoft.com/office/drawing/2014/main" id="{38192DD2-C9F6-43D4-BA2D-D83D943E1BC8}"/>
                  </a:ext>
                </a:extLst>
              </p:cNvPr>
              <p:cNvSpPr/>
              <p:nvPr/>
            </p:nvSpPr>
            <p:spPr>
              <a:xfrm>
                <a:off x="1929765" y="1640890"/>
                <a:ext cx="1963998" cy="247461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61" name="모서리가 둥근 직사각형 30">
                <a:extLst>
                  <a:ext uri="{FF2B5EF4-FFF2-40B4-BE49-F238E27FC236}">
                    <a16:creationId xmlns:a16="http://schemas.microsoft.com/office/drawing/2014/main" id="{CB9FC684-97E4-40A8-BE02-BAA076809536}"/>
                  </a:ext>
                </a:extLst>
              </p:cNvPr>
              <p:cNvSpPr/>
              <p:nvPr/>
            </p:nvSpPr>
            <p:spPr>
              <a:xfrm>
                <a:off x="2040957" y="1640890"/>
                <a:ext cx="1852806" cy="217000"/>
              </a:xfrm>
              <a:prstGeom prst="rect">
                <a:avLst/>
              </a:prstGeom>
              <a:solidFill>
                <a:schemeClr val="tx1">
                  <a:alpha val="41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r>
                  <a:rPr lang="en-US" altLang="zh-TW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	</a:t>
                </a:r>
                <a:r>
                  <a:rPr lang="zh-TW" altLang="en-US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  組員</a:t>
                </a:r>
                <a:endParaRPr lang="en-US" altLang="ko-KR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  <p:sp>
            <p:nvSpPr>
              <p:cNvPr id="62" name="모서리가 둥근 직사각형 30">
                <a:extLst>
                  <a:ext uri="{FF2B5EF4-FFF2-40B4-BE49-F238E27FC236}">
                    <a16:creationId xmlns:a16="http://schemas.microsoft.com/office/drawing/2014/main" id="{353B990C-FA01-4B2D-8BE5-0CE98095954C}"/>
                  </a:ext>
                </a:extLst>
              </p:cNvPr>
              <p:cNvSpPr/>
              <p:nvPr/>
            </p:nvSpPr>
            <p:spPr>
              <a:xfrm>
                <a:off x="1932957" y="1640889"/>
                <a:ext cx="111192" cy="217000"/>
              </a:xfrm>
              <a:prstGeom prst="rect">
                <a:avLst/>
              </a:prstGeom>
              <a:solidFill>
                <a:srgbClr val="FF7C80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 latinLnBrk="0">
                  <a:defRPr/>
                </a:pPr>
                <a:endParaRPr lang="en-US" altLang="ko-KR" sz="16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</p:grpSp>
        <p:sp>
          <p:nvSpPr>
            <p:cNvPr id="57" name="직사각형 34">
              <a:extLst>
                <a:ext uri="{FF2B5EF4-FFF2-40B4-BE49-F238E27FC236}">
                  <a16:creationId xmlns:a16="http://schemas.microsoft.com/office/drawing/2014/main" id="{13CE779A-D092-408E-8E40-AC9F6283671C}"/>
                </a:ext>
              </a:extLst>
            </p:cNvPr>
            <p:cNvSpPr/>
            <p:nvPr/>
          </p:nvSpPr>
          <p:spPr>
            <a:xfrm>
              <a:off x="1711588" y="1407973"/>
              <a:ext cx="1296000" cy="129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58" name="직사각형 26">
              <a:extLst>
                <a:ext uri="{FF2B5EF4-FFF2-40B4-BE49-F238E27FC236}">
                  <a16:creationId xmlns:a16="http://schemas.microsoft.com/office/drawing/2014/main" id="{6677256E-1956-4E2D-BC4E-C3989E424FB1}"/>
                </a:ext>
              </a:extLst>
            </p:cNvPr>
            <p:cNvSpPr/>
            <p:nvPr/>
          </p:nvSpPr>
          <p:spPr>
            <a:xfrm>
              <a:off x="916907" y="2688620"/>
              <a:ext cx="2885362" cy="1435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姓名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1350" b="1" dirty="0">
                  <a:solidFill>
                    <a:srgbClr val="D69D3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專</a:t>
              </a:r>
              <a:r>
                <a:rPr lang="en-US" altLang="zh-TW" sz="1350" b="1" dirty="0">
                  <a:solidFill>
                    <a:srgbClr val="D69D3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......</a:t>
              </a:r>
            </a:p>
            <a:p>
              <a:pPr algn="ctr">
                <a:lnSpc>
                  <a:spcPct val="150000"/>
                </a:lnSpc>
                <a:spcAft>
                  <a:spcPts val="300"/>
                </a:spcAft>
              </a:pPr>
              <a:r>
                <a:rPr lang="zh-TW" altLang="en-US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負責功能：</a:t>
              </a:r>
              <a:endParaRPr lang="en-US" altLang="zh-TW" sz="14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切版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&amp;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功能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20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組員介紹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A1F35C11-BC2B-4D95-8EBE-25F31D8888F7}"/>
              </a:ext>
            </a:extLst>
          </p:cNvPr>
          <p:cNvGrpSpPr/>
          <p:nvPr/>
        </p:nvGrpSpPr>
        <p:grpSpPr>
          <a:xfrm>
            <a:off x="4553138" y="821313"/>
            <a:ext cx="3085724" cy="5703805"/>
            <a:chOff x="4628454" y="821313"/>
            <a:chExt cx="3085724" cy="5703805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EA84E620-C079-4E3C-B9D9-58C327CBC555}"/>
                </a:ext>
              </a:extLst>
            </p:cNvPr>
            <p:cNvGrpSpPr/>
            <p:nvPr/>
          </p:nvGrpSpPr>
          <p:grpSpPr>
            <a:xfrm>
              <a:off x="4628454" y="821313"/>
              <a:ext cx="3085724" cy="5703805"/>
              <a:chOff x="1929765" y="1640889"/>
              <a:chExt cx="2046152" cy="2538024"/>
            </a:xfrm>
          </p:grpSpPr>
          <p:sp>
            <p:nvSpPr>
              <p:cNvPr id="47" name="직사각형 24">
                <a:extLst>
                  <a:ext uri="{FF2B5EF4-FFF2-40B4-BE49-F238E27FC236}">
                    <a16:creationId xmlns:a16="http://schemas.microsoft.com/office/drawing/2014/main" id="{21F63F52-A339-4E14-BBBB-3BE6B8ABC92F}"/>
                  </a:ext>
                </a:extLst>
              </p:cNvPr>
              <p:cNvSpPr/>
              <p:nvPr/>
            </p:nvSpPr>
            <p:spPr>
              <a:xfrm>
                <a:off x="2011919" y="1747653"/>
                <a:ext cx="1963998" cy="2431260"/>
              </a:xfrm>
              <a:prstGeom prst="rect">
                <a:avLst/>
              </a:prstGeom>
              <a:pattFill prst="ltUp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8" name="직사각형 25">
                <a:extLst>
                  <a:ext uri="{FF2B5EF4-FFF2-40B4-BE49-F238E27FC236}">
                    <a16:creationId xmlns:a16="http://schemas.microsoft.com/office/drawing/2014/main" id="{5DC253CB-6529-42CE-A487-0E560EBF42F9}"/>
                  </a:ext>
                </a:extLst>
              </p:cNvPr>
              <p:cNvSpPr/>
              <p:nvPr/>
            </p:nvSpPr>
            <p:spPr>
              <a:xfrm>
                <a:off x="1929765" y="1640890"/>
                <a:ext cx="1963998" cy="247461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9" name="모서리가 둥근 직사각형 30">
                <a:extLst>
                  <a:ext uri="{FF2B5EF4-FFF2-40B4-BE49-F238E27FC236}">
                    <a16:creationId xmlns:a16="http://schemas.microsoft.com/office/drawing/2014/main" id="{9038CA22-781C-4821-9914-68A30066FC54}"/>
                  </a:ext>
                </a:extLst>
              </p:cNvPr>
              <p:cNvSpPr/>
              <p:nvPr/>
            </p:nvSpPr>
            <p:spPr>
              <a:xfrm>
                <a:off x="2040957" y="1640890"/>
                <a:ext cx="1852806" cy="217000"/>
              </a:xfrm>
              <a:prstGeom prst="rect">
                <a:avLst/>
              </a:prstGeom>
              <a:solidFill>
                <a:schemeClr val="tx1">
                  <a:alpha val="41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r>
                  <a:rPr lang="en-US" altLang="zh-TW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	</a:t>
                </a:r>
                <a:r>
                  <a:rPr lang="zh-TW" altLang="en-US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  組員</a:t>
                </a:r>
                <a:endParaRPr lang="en-US" altLang="ko-KR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  <p:sp>
            <p:nvSpPr>
              <p:cNvPr id="50" name="모서리가 둥근 직사각형 30">
                <a:extLst>
                  <a:ext uri="{FF2B5EF4-FFF2-40B4-BE49-F238E27FC236}">
                    <a16:creationId xmlns:a16="http://schemas.microsoft.com/office/drawing/2014/main" id="{BACCB214-057B-4EEF-A484-AE9FCDBBDA9E}"/>
                  </a:ext>
                </a:extLst>
              </p:cNvPr>
              <p:cNvSpPr/>
              <p:nvPr/>
            </p:nvSpPr>
            <p:spPr>
              <a:xfrm>
                <a:off x="1932957" y="1640889"/>
                <a:ext cx="111192" cy="217000"/>
              </a:xfrm>
              <a:prstGeom prst="rect">
                <a:avLst/>
              </a:prstGeom>
              <a:solidFill>
                <a:srgbClr val="FF7C80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 latinLnBrk="0">
                  <a:defRPr/>
                </a:pPr>
                <a:endParaRPr lang="en-US" altLang="ko-KR" sz="16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</p:grpSp>
        <p:pic>
          <p:nvPicPr>
            <p:cNvPr id="45" name="圖片 44" descr="一張含有 人員, 服裝, 人的臉孔, 領帶 的圖片&#10;&#10;自動產生的描述">
              <a:extLst>
                <a:ext uri="{FF2B5EF4-FFF2-40B4-BE49-F238E27FC236}">
                  <a16:creationId xmlns:a16="http://schemas.microsoft.com/office/drawing/2014/main" id="{10A85F30-49C7-49FE-9342-1E07A6CAE8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45" b="19897"/>
            <a:stretch/>
          </p:blipFill>
          <p:spPr>
            <a:xfrm>
              <a:off x="5557652" y="1422234"/>
              <a:ext cx="1227328" cy="1296000"/>
            </a:xfrm>
            <a:prstGeom prst="rect">
              <a:avLst/>
            </a:prstGeom>
          </p:spPr>
        </p:pic>
        <p:sp>
          <p:nvSpPr>
            <p:cNvPr id="46" name="직사각형 26">
              <a:extLst>
                <a:ext uri="{FF2B5EF4-FFF2-40B4-BE49-F238E27FC236}">
                  <a16:creationId xmlns:a16="http://schemas.microsoft.com/office/drawing/2014/main" id="{80EF1081-4F1E-43EB-9E14-884D1401CF60}"/>
                </a:ext>
              </a:extLst>
            </p:cNvPr>
            <p:cNvSpPr/>
            <p:nvPr/>
          </p:nvSpPr>
          <p:spPr>
            <a:xfrm>
              <a:off x="4664825" y="2688621"/>
              <a:ext cx="2885362" cy="2896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劉芸維</a:t>
              </a:r>
            </a:p>
            <a:p>
              <a:pPr algn="ctr">
                <a:lnSpc>
                  <a:spcPct val="150000"/>
                </a:lnSpc>
                <a:spcAft>
                  <a:spcPts val="300"/>
                </a:spcAft>
              </a:pPr>
              <a:r>
                <a:rPr lang="zh-TW" altLang="en-US" sz="1400" b="1" dirty="0">
                  <a:solidFill>
                    <a:srgbClr val="D69D3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專題美術素材製作</a:t>
              </a:r>
              <a:endParaRPr lang="en-US" altLang="zh-TW" sz="1400" b="1" dirty="0">
                <a:solidFill>
                  <a:srgbClr val="D69D3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algn="ctr">
                <a:lnSpc>
                  <a:spcPct val="150000"/>
                </a:lnSpc>
                <a:spcAft>
                  <a:spcPts val="300"/>
                </a:spcAft>
              </a:pPr>
              <a:r>
                <a:rPr lang="zh-TW" altLang="en-US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負責功能：願望清單</a:t>
              </a:r>
              <a:r>
                <a:rPr lang="en-US" altLang="zh-TW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&amp;LINE</a:t>
              </a:r>
              <a:r>
                <a:rPr lang="zh-TW" altLang="en-US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推送</a:t>
              </a:r>
              <a:endParaRPr lang="en-US" altLang="zh-TW" sz="14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首頁切版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願望清單切版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&amp;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功能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願望清單資料庫設計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LINE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官方帳號設計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LINE Messaging API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串接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Git/GitHub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版本控管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FC0D8D4B-0330-4FEA-85EC-E678160D3999}"/>
              </a:ext>
            </a:extLst>
          </p:cNvPr>
          <p:cNvGrpSpPr/>
          <p:nvPr/>
        </p:nvGrpSpPr>
        <p:grpSpPr>
          <a:xfrm>
            <a:off x="779303" y="821313"/>
            <a:ext cx="3085724" cy="5703805"/>
            <a:chOff x="893295" y="821313"/>
            <a:chExt cx="3085724" cy="5703805"/>
          </a:xfrm>
        </p:grpSpPr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17417EDB-CBBC-4F3A-8EE2-9DF28B5393DC}"/>
                </a:ext>
              </a:extLst>
            </p:cNvPr>
            <p:cNvGrpSpPr/>
            <p:nvPr/>
          </p:nvGrpSpPr>
          <p:grpSpPr>
            <a:xfrm>
              <a:off x="893295" y="821313"/>
              <a:ext cx="3085724" cy="5703805"/>
              <a:chOff x="1929765" y="1640889"/>
              <a:chExt cx="2046152" cy="2538024"/>
            </a:xfrm>
          </p:grpSpPr>
          <p:sp>
            <p:nvSpPr>
              <p:cNvPr id="55" name="직사각형 24">
                <a:extLst>
                  <a:ext uri="{FF2B5EF4-FFF2-40B4-BE49-F238E27FC236}">
                    <a16:creationId xmlns:a16="http://schemas.microsoft.com/office/drawing/2014/main" id="{4682ACAF-0AFE-4950-AAD9-917602062524}"/>
                  </a:ext>
                </a:extLst>
              </p:cNvPr>
              <p:cNvSpPr/>
              <p:nvPr/>
            </p:nvSpPr>
            <p:spPr>
              <a:xfrm>
                <a:off x="2011919" y="1747653"/>
                <a:ext cx="1963998" cy="2431260"/>
              </a:xfrm>
              <a:prstGeom prst="rect">
                <a:avLst/>
              </a:prstGeom>
              <a:pattFill prst="ltUp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56" name="직사각형 25">
                <a:extLst>
                  <a:ext uri="{FF2B5EF4-FFF2-40B4-BE49-F238E27FC236}">
                    <a16:creationId xmlns:a16="http://schemas.microsoft.com/office/drawing/2014/main" id="{1FA7676C-838C-4CE0-BCF7-5F5F07311E0D}"/>
                  </a:ext>
                </a:extLst>
              </p:cNvPr>
              <p:cNvSpPr/>
              <p:nvPr/>
            </p:nvSpPr>
            <p:spPr>
              <a:xfrm>
                <a:off x="1929765" y="1640890"/>
                <a:ext cx="1963998" cy="247461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58" name="모서리가 둥근 직사각형 30">
                <a:extLst>
                  <a:ext uri="{FF2B5EF4-FFF2-40B4-BE49-F238E27FC236}">
                    <a16:creationId xmlns:a16="http://schemas.microsoft.com/office/drawing/2014/main" id="{BAFDC900-6BB9-4419-A9CC-066B36FDD2EA}"/>
                  </a:ext>
                </a:extLst>
              </p:cNvPr>
              <p:cNvSpPr/>
              <p:nvPr/>
            </p:nvSpPr>
            <p:spPr>
              <a:xfrm>
                <a:off x="2040957" y="1640890"/>
                <a:ext cx="1852806" cy="217000"/>
              </a:xfrm>
              <a:prstGeom prst="rect">
                <a:avLst/>
              </a:prstGeom>
              <a:solidFill>
                <a:schemeClr val="tx1">
                  <a:alpha val="41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r>
                  <a:rPr lang="en-US" altLang="zh-TW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	</a:t>
                </a:r>
                <a:r>
                  <a:rPr lang="zh-TW" altLang="en-US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  組長</a:t>
                </a:r>
                <a:endParaRPr lang="en-US" altLang="ko-KR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  <p:sp>
            <p:nvSpPr>
              <p:cNvPr id="59" name="모서리가 둥근 직사각형 30">
                <a:extLst>
                  <a:ext uri="{FF2B5EF4-FFF2-40B4-BE49-F238E27FC236}">
                    <a16:creationId xmlns:a16="http://schemas.microsoft.com/office/drawing/2014/main" id="{2801D92F-DBF1-410A-815C-17F3A377017F}"/>
                  </a:ext>
                </a:extLst>
              </p:cNvPr>
              <p:cNvSpPr/>
              <p:nvPr/>
            </p:nvSpPr>
            <p:spPr>
              <a:xfrm>
                <a:off x="1932957" y="1640889"/>
                <a:ext cx="111192" cy="217000"/>
              </a:xfrm>
              <a:prstGeom prst="rect">
                <a:avLst/>
              </a:prstGeom>
              <a:solidFill>
                <a:srgbClr val="FF7C80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 latinLnBrk="0">
                  <a:defRPr/>
                </a:pPr>
                <a:endParaRPr lang="en-US" altLang="ko-KR" sz="16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</p:grpSp>
        <p:sp>
          <p:nvSpPr>
            <p:cNvPr id="53" name="직사각형 26">
              <a:extLst>
                <a:ext uri="{FF2B5EF4-FFF2-40B4-BE49-F238E27FC236}">
                  <a16:creationId xmlns:a16="http://schemas.microsoft.com/office/drawing/2014/main" id="{C9F69BFF-B0F6-4925-ABFB-1DA23B225A72}"/>
                </a:ext>
              </a:extLst>
            </p:cNvPr>
            <p:cNvSpPr/>
            <p:nvPr/>
          </p:nvSpPr>
          <p:spPr>
            <a:xfrm>
              <a:off x="929666" y="2688621"/>
              <a:ext cx="2885362" cy="3128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賴孟賢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1350" b="1" dirty="0">
                  <a:solidFill>
                    <a:srgbClr val="D69D3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專案統整、進度追蹤、簡報製作</a:t>
              </a:r>
              <a:endParaRPr lang="en-US" altLang="zh-TW" sz="1350" b="1" dirty="0">
                <a:solidFill>
                  <a:srgbClr val="D69D3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algn="ctr">
                <a:lnSpc>
                  <a:spcPct val="150000"/>
                </a:lnSpc>
                <a:spcAft>
                  <a:spcPts val="300"/>
                </a:spcAft>
              </a:pPr>
              <a:r>
                <a:rPr lang="zh-TW" altLang="en-US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負責功能：一番賞倉庫</a:t>
              </a:r>
              <a:r>
                <a:rPr lang="en-US" altLang="zh-TW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&amp;</a:t>
              </a:r>
              <a:r>
                <a:rPr lang="zh-TW" altLang="en-US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交易</a:t>
              </a:r>
              <a:endParaRPr lang="en-US" altLang="zh-TW" sz="14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一番賞倉庫切版 功能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商品管理切版 功能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交易中心切版 功能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商品購買切版 功能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獎池一覽切版 功能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一番賞倉庫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&amp;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交易資料庫設計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Git/GitHub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版本控管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</p:txBody>
        </p:sp>
        <p:pic>
          <p:nvPicPr>
            <p:cNvPr id="54" name="圖片 53">
              <a:extLst>
                <a:ext uri="{FF2B5EF4-FFF2-40B4-BE49-F238E27FC236}">
                  <a16:creationId xmlns:a16="http://schemas.microsoft.com/office/drawing/2014/main" id="{A94405FB-60F5-4E3B-8B7A-DA12DAF4B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1336" y="1383518"/>
              <a:ext cx="1317449" cy="13174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661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專題發想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74B5CDE-B65A-42F0-96E3-C7A1CB7AED01}"/>
              </a:ext>
            </a:extLst>
          </p:cNvPr>
          <p:cNvSpPr txBox="1"/>
          <p:nvPr/>
        </p:nvSpPr>
        <p:spPr>
          <a:xfrm>
            <a:off x="4955722" y="965460"/>
            <a:ext cx="22805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動機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EC87312-FCF6-416B-A0E4-33E961BA29F0}"/>
              </a:ext>
            </a:extLst>
          </p:cNvPr>
          <p:cNvSpPr txBox="1"/>
          <p:nvPr/>
        </p:nvSpPr>
        <p:spPr>
          <a:xfrm>
            <a:off x="3960945" y="1444035"/>
            <a:ext cx="42701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線上一番賞相較實體店面具有以下優勢</a:t>
            </a:r>
            <a:endParaRPr lang="en-US" altLang="zh-TW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消費者無須出門便可隨時隨地遊玩 </a:t>
            </a:r>
            <a:endParaRPr lang="en-US" altLang="zh-TW" sz="16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無須租用場地、印製籤紙</a:t>
            </a:r>
            <a:endParaRPr lang="en-US" altLang="zh-TW" sz="16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全程自動化，無須人工操作</a:t>
            </a:r>
            <a:endParaRPr lang="en-US" altLang="zh-TW" sz="16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能藉由數據，了解消費者喜好與需求</a:t>
            </a:r>
            <a:endParaRPr lang="en-US" altLang="zh-TW" sz="16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可以與社群媒體整合，增加曝光度與參與度。</a:t>
            </a:r>
            <a:endParaRPr lang="en-US" altLang="zh-TW" sz="16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r>
              <a:rPr lang="zh-TW" altLang="en-US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而市面上實體一番賞仍佔多數，線上一番賞市場還遠未飽和。</a:t>
            </a:r>
            <a:endParaRPr lang="en-US" altLang="zh-TW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EDEAA6D-12A7-4DBC-ABCB-85DB96A87768}"/>
              </a:ext>
            </a:extLst>
          </p:cNvPr>
          <p:cNvSpPr txBox="1"/>
          <p:nvPr/>
        </p:nvSpPr>
        <p:spPr>
          <a:xfrm>
            <a:off x="4955722" y="4169244"/>
            <a:ext cx="22805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設計理念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0EAC776-8298-40C9-920D-BA5C64BF5E77}"/>
              </a:ext>
            </a:extLst>
          </p:cNvPr>
          <p:cNvSpPr txBox="1"/>
          <p:nvPr/>
        </p:nvSpPr>
        <p:spPr>
          <a:xfrm>
            <a:off x="3831044" y="4646298"/>
            <a:ext cx="4529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TW" altLang="en-US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無論線上、實體，當消費者抽到多餘、非目標的一番賞，多會至社群或拍賣平台販售，而擁有無數商品的市場，一番賞買賣不過滄海一粟，因此我們希望打造結合交易機制，能集中一番賞交易的線上一番賞網站。</a:t>
            </a:r>
            <a:endParaRPr lang="en-US" altLang="zh-TW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389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使用技術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782FA21-25C2-490E-B0D6-BAFFAD89326B}"/>
              </a:ext>
            </a:extLst>
          </p:cNvPr>
          <p:cNvGrpSpPr/>
          <p:nvPr/>
        </p:nvGrpSpPr>
        <p:grpSpPr>
          <a:xfrm>
            <a:off x="893295" y="821313"/>
            <a:ext cx="3085724" cy="5703805"/>
            <a:chOff x="1929765" y="1640889"/>
            <a:chExt cx="2046152" cy="2538024"/>
          </a:xfrm>
        </p:grpSpPr>
        <p:sp>
          <p:nvSpPr>
            <p:cNvPr id="28" name="직사각형 24">
              <a:extLst>
                <a:ext uri="{FF2B5EF4-FFF2-40B4-BE49-F238E27FC236}">
                  <a16:creationId xmlns:a16="http://schemas.microsoft.com/office/drawing/2014/main" id="{99854C1E-5B96-43E7-AD8E-E6AB98745831}"/>
                </a:ext>
              </a:extLst>
            </p:cNvPr>
            <p:cNvSpPr/>
            <p:nvPr/>
          </p:nvSpPr>
          <p:spPr>
            <a:xfrm>
              <a:off x="2011919" y="1747653"/>
              <a:ext cx="1963998" cy="2431260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9" name="직사각형 25">
              <a:extLst>
                <a:ext uri="{FF2B5EF4-FFF2-40B4-BE49-F238E27FC236}">
                  <a16:creationId xmlns:a16="http://schemas.microsoft.com/office/drawing/2014/main" id="{EC1810A8-2140-4244-837F-42E5B8E120F9}"/>
                </a:ext>
              </a:extLst>
            </p:cNvPr>
            <p:cNvSpPr/>
            <p:nvPr/>
          </p:nvSpPr>
          <p:spPr>
            <a:xfrm>
              <a:off x="1929765" y="1640890"/>
              <a:ext cx="1963998" cy="24746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30" name="모서리가 둥근 직사각형 30">
              <a:extLst>
                <a:ext uri="{FF2B5EF4-FFF2-40B4-BE49-F238E27FC236}">
                  <a16:creationId xmlns:a16="http://schemas.microsoft.com/office/drawing/2014/main" id="{335CA244-C562-46A3-8742-52D6DAB1AE51}"/>
                </a:ext>
              </a:extLst>
            </p:cNvPr>
            <p:cNvSpPr/>
            <p:nvPr/>
          </p:nvSpPr>
          <p:spPr>
            <a:xfrm>
              <a:off x="2040957" y="1640890"/>
              <a:ext cx="1852806" cy="217000"/>
            </a:xfrm>
            <a:prstGeom prst="rect">
              <a:avLst/>
            </a:prstGeom>
            <a:solidFill>
              <a:schemeClr val="tx1">
                <a:alpha val="41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en-US" altLang="zh-TW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	</a:t>
              </a:r>
              <a:r>
                <a:rPr lang="zh-TW" altLang="en-US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  前端</a:t>
              </a:r>
              <a:endParaRPr lang="en-US" altLang="ko-KR" b="1" dirty="0">
                <a:solidFill>
                  <a:prstClr val="white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BD2190B9-FAB5-470F-BB8E-6EE9ED495181}"/>
                </a:ext>
              </a:extLst>
            </p:cNvPr>
            <p:cNvSpPr/>
            <p:nvPr/>
          </p:nvSpPr>
          <p:spPr>
            <a:xfrm>
              <a:off x="1932957" y="1640889"/>
              <a:ext cx="111192" cy="21700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 latinLnBrk="0">
                <a:defRPr/>
              </a:pPr>
              <a:endParaRPr lang="en-US" altLang="ko-KR" sz="16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22856211-3C51-447C-9966-218C9AFCF770}"/>
              </a:ext>
            </a:extLst>
          </p:cNvPr>
          <p:cNvGrpSpPr/>
          <p:nvPr/>
        </p:nvGrpSpPr>
        <p:grpSpPr>
          <a:xfrm>
            <a:off x="4628454" y="821313"/>
            <a:ext cx="3085724" cy="5703805"/>
            <a:chOff x="1929765" y="1640889"/>
            <a:chExt cx="2046152" cy="2538024"/>
          </a:xfrm>
        </p:grpSpPr>
        <p:sp>
          <p:nvSpPr>
            <p:cNvPr id="36" name="직사각형 24">
              <a:extLst>
                <a:ext uri="{FF2B5EF4-FFF2-40B4-BE49-F238E27FC236}">
                  <a16:creationId xmlns:a16="http://schemas.microsoft.com/office/drawing/2014/main" id="{CF30A2D3-535F-4859-806F-7E19655A27B7}"/>
                </a:ext>
              </a:extLst>
            </p:cNvPr>
            <p:cNvSpPr/>
            <p:nvPr/>
          </p:nvSpPr>
          <p:spPr>
            <a:xfrm>
              <a:off x="2011919" y="1747653"/>
              <a:ext cx="1963998" cy="2431260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42" name="직사각형 25">
              <a:extLst>
                <a:ext uri="{FF2B5EF4-FFF2-40B4-BE49-F238E27FC236}">
                  <a16:creationId xmlns:a16="http://schemas.microsoft.com/office/drawing/2014/main" id="{0ACAA49C-BF85-4A6C-8C8D-73C83AACF761}"/>
                </a:ext>
              </a:extLst>
            </p:cNvPr>
            <p:cNvSpPr/>
            <p:nvPr/>
          </p:nvSpPr>
          <p:spPr>
            <a:xfrm>
              <a:off x="1929765" y="1640890"/>
              <a:ext cx="1963998" cy="24746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43" name="모서리가 둥근 직사각형 30">
              <a:extLst>
                <a:ext uri="{FF2B5EF4-FFF2-40B4-BE49-F238E27FC236}">
                  <a16:creationId xmlns:a16="http://schemas.microsoft.com/office/drawing/2014/main" id="{CC8C17B3-2DFD-4AE5-B258-E2BD646FE2A4}"/>
                </a:ext>
              </a:extLst>
            </p:cNvPr>
            <p:cNvSpPr/>
            <p:nvPr/>
          </p:nvSpPr>
          <p:spPr>
            <a:xfrm>
              <a:off x="2040957" y="1640890"/>
              <a:ext cx="1852806" cy="217000"/>
            </a:xfrm>
            <a:prstGeom prst="rect">
              <a:avLst/>
            </a:prstGeom>
            <a:solidFill>
              <a:schemeClr val="tx1">
                <a:alpha val="41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en-US" altLang="zh-TW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	</a:t>
              </a:r>
              <a:r>
                <a:rPr lang="zh-TW" altLang="en-US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  後端</a:t>
              </a:r>
              <a:endParaRPr lang="en-US" altLang="ko-KR" b="1" dirty="0">
                <a:solidFill>
                  <a:prstClr val="white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</p:txBody>
        </p:sp>
        <p:sp>
          <p:nvSpPr>
            <p:cNvPr id="44" name="모서리가 둥근 직사각형 30">
              <a:extLst>
                <a:ext uri="{FF2B5EF4-FFF2-40B4-BE49-F238E27FC236}">
                  <a16:creationId xmlns:a16="http://schemas.microsoft.com/office/drawing/2014/main" id="{F546510A-AD90-41E9-A084-C784D42B9AC7}"/>
                </a:ext>
              </a:extLst>
            </p:cNvPr>
            <p:cNvSpPr/>
            <p:nvPr/>
          </p:nvSpPr>
          <p:spPr>
            <a:xfrm>
              <a:off x="1932957" y="1640889"/>
              <a:ext cx="111192" cy="21700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 latinLnBrk="0">
                <a:defRPr/>
              </a:pPr>
              <a:endParaRPr lang="en-US" altLang="ko-KR" sz="16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8FAFC462-31D1-4EA1-92E1-2AAF44E27205}"/>
              </a:ext>
            </a:extLst>
          </p:cNvPr>
          <p:cNvGrpSpPr/>
          <p:nvPr/>
        </p:nvGrpSpPr>
        <p:grpSpPr>
          <a:xfrm>
            <a:off x="8363612" y="821313"/>
            <a:ext cx="3085724" cy="5703805"/>
            <a:chOff x="1929765" y="1640889"/>
            <a:chExt cx="2046152" cy="2538024"/>
          </a:xfrm>
        </p:grpSpPr>
        <p:sp>
          <p:nvSpPr>
            <p:cNvPr id="49" name="직사각형 24">
              <a:extLst>
                <a:ext uri="{FF2B5EF4-FFF2-40B4-BE49-F238E27FC236}">
                  <a16:creationId xmlns:a16="http://schemas.microsoft.com/office/drawing/2014/main" id="{1D0756FF-F9DE-4840-A72D-22DAAE1A3971}"/>
                </a:ext>
              </a:extLst>
            </p:cNvPr>
            <p:cNvSpPr/>
            <p:nvPr/>
          </p:nvSpPr>
          <p:spPr>
            <a:xfrm>
              <a:off x="2011919" y="1747653"/>
              <a:ext cx="1963998" cy="2431260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50" name="직사각형 25">
              <a:extLst>
                <a:ext uri="{FF2B5EF4-FFF2-40B4-BE49-F238E27FC236}">
                  <a16:creationId xmlns:a16="http://schemas.microsoft.com/office/drawing/2014/main" id="{00546569-5D20-41E0-A21E-2C4767E46BF7}"/>
                </a:ext>
              </a:extLst>
            </p:cNvPr>
            <p:cNvSpPr/>
            <p:nvPr/>
          </p:nvSpPr>
          <p:spPr>
            <a:xfrm>
              <a:off x="1929765" y="1640890"/>
              <a:ext cx="1963998" cy="24746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51" name="모서리가 둥근 직사각형 30">
              <a:extLst>
                <a:ext uri="{FF2B5EF4-FFF2-40B4-BE49-F238E27FC236}">
                  <a16:creationId xmlns:a16="http://schemas.microsoft.com/office/drawing/2014/main" id="{C2C55001-BEB1-443D-926F-0218AB23BDBA}"/>
                </a:ext>
              </a:extLst>
            </p:cNvPr>
            <p:cNvSpPr/>
            <p:nvPr/>
          </p:nvSpPr>
          <p:spPr>
            <a:xfrm>
              <a:off x="2040957" y="1640890"/>
              <a:ext cx="1852806" cy="217000"/>
            </a:xfrm>
            <a:prstGeom prst="rect">
              <a:avLst/>
            </a:prstGeom>
            <a:solidFill>
              <a:schemeClr val="tx1">
                <a:alpha val="41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zh-TW" altLang="en-US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資料庫</a:t>
              </a:r>
              <a:r>
                <a:rPr lang="en-US" altLang="zh-TW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&amp;</a:t>
              </a:r>
              <a:r>
                <a:rPr lang="zh-TW" altLang="en-US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版本控管</a:t>
              </a:r>
              <a:endParaRPr lang="en-US" altLang="ko-KR" b="1" dirty="0">
                <a:solidFill>
                  <a:prstClr val="white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</p:txBody>
        </p:sp>
        <p:sp>
          <p:nvSpPr>
            <p:cNvPr id="52" name="모서리가 둥근 직사각형 30">
              <a:extLst>
                <a:ext uri="{FF2B5EF4-FFF2-40B4-BE49-F238E27FC236}">
                  <a16:creationId xmlns:a16="http://schemas.microsoft.com/office/drawing/2014/main" id="{E8AF9FDB-CF60-4365-A280-22F847CB03C9}"/>
                </a:ext>
              </a:extLst>
            </p:cNvPr>
            <p:cNvSpPr/>
            <p:nvPr/>
          </p:nvSpPr>
          <p:spPr>
            <a:xfrm>
              <a:off x="1932957" y="1640889"/>
              <a:ext cx="111192" cy="21700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 latinLnBrk="0">
                <a:defRPr/>
              </a:pPr>
              <a:endParaRPr lang="en-US" altLang="ko-KR" sz="16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CA40A706-FF75-4E59-9A6B-7032CAA56830}"/>
              </a:ext>
            </a:extLst>
          </p:cNvPr>
          <p:cNvGrpSpPr/>
          <p:nvPr/>
        </p:nvGrpSpPr>
        <p:grpSpPr>
          <a:xfrm>
            <a:off x="1149484" y="1872417"/>
            <a:ext cx="2449451" cy="3841532"/>
            <a:chOff x="1236587" y="1560527"/>
            <a:chExt cx="2449451" cy="3841532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9B3F0E2-7724-4881-AFC5-2B5B79176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2477" y="1560527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W3C HTML5 Logo">
              <a:extLst>
                <a:ext uri="{FF2B5EF4-FFF2-40B4-BE49-F238E27FC236}">
                  <a16:creationId xmlns:a16="http://schemas.microsoft.com/office/drawing/2014/main" id="{2CD80537-8B3B-43EE-BE82-B486145764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1623" y="1560527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Javascript - level 1 - Canvas Badges">
              <a:extLst>
                <a:ext uri="{FF2B5EF4-FFF2-40B4-BE49-F238E27FC236}">
                  <a16:creationId xmlns:a16="http://schemas.microsoft.com/office/drawing/2014/main" id="{67FE2C7F-1E68-47E3-9CC8-DA74161768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1623" y="2991731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Jquery, logo Icon in Vector Logo">
              <a:extLst>
                <a:ext uri="{FF2B5EF4-FFF2-40B4-BE49-F238E27FC236}">
                  <a16:creationId xmlns:a16="http://schemas.microsoft.com/office/drawing/2014/main" id="{33DE3607-1080-4F5E-AE7E-676F100C52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2477" y="2961130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AEC6ACBF-B6B6-4641-ABF2-BBEACB2ACC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587" y="4422934"/>
              <a:ext cx="1130073" cy="979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902046CF-5ED6-463F-B666-AB5B9C2071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917" y="4361733"/>
              <a:ext cx="1207121" cy="961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0" name="Picture 26">
            <a:extLst>
              <a:ext uri="{FF2B5EF4-FFF2-40B4-BE49-F238E27FC236}">
                <a16:creationId xmlns:a16="http://schemas.microsoft.com/office/drawing/2014/main" id="{E4BCB394-1952-4AD8-ADC3-56A5056AF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175" y="184393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0BF5447A-B3AF-4390-8927-CB0199CF1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75" y="3428006"/>
            <a:ext cx="225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CE9F5485-A5BB-4672-9C4D-764324928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757" y="5086217"/>
            <a:ext cx="2368837" cy="34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Sql server - Free logo icons">
            <a:extLst>
              <a:ext uri="{FF2B5EF4-FFF2-40B4-BE49-F238E27FC236}">
                <a16:creationId xmlns:a16="http://schemas.microsoft.com/office/drawing/2014/main" id="{952C4561-8C88-4052-8146-72590E3DF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420" y="1548921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Github Logo - Free social media icons">
            <a:extLst>
              <a:ext uri="{FF2B5EF4-FFF2-40B4-BE49-F238E27FC236}">
                <a16:creationId xmlns:a16="http://schemas.microsoft.com/office/drawing/2014/main" id="{B905CF50-C3FA-4058-A7C8-794B9279B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786" y="3190939"/>
            <a:ext cx="1205268" cy="120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Git - Logo Downloads">
            <a:extLst>
              <a:ext uri="{FF2B5EF4-FFF2-40B4-BE49-F238E27FC236}">
                <a16:creationId xmlns:a16="http://schemas.microsoft.com/office/drawing/2014/main" id="{41483EE4-4B81-4AF9-8E30-2ABE49F35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786" y="4740481"/>
            <a:ext cx="1205269" cy="120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01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系統架構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157" name="矩形 156">
            <a:extLst>
              <a:ext uri="{FF2B5EF4-FFF2-40B4-BE49-F238E27FC236}">
                <a16:creationId xmlns:a16="http://schemas.microsoft.com/office/drawing/2014/main" id="{B049C113-E3A0-4F20-980F-C2CC94B9CBED}"/>
              </a:ext>
            </a:extLst>
          </p:cNvPr>
          <p:cNvSpPr/>
          <p:nvPr/>
        </p:nvSpPr>
        <p:spPr>
          <a:xfrm>
            <a:off x="5226786" y="837825"/>
            <a:ext cx="1955321" cy="49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前台</a:t>
            </a:r>
            <a:endParaRPr lang="zh-TW" altLang="en-US" sz="2000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7BDBBB69-D5FF-4855-881D-DDB05A50E845}"/>
              </a:ext>
            </a:extLst>
          </p:cNvPr>
          <p:cNvSpPr/>
          <p:nvPr/>
        </p:nvSpPr>
        <p:spPr>
          <a:xfrm>
            <a:off x="765996" y="1644408"/>
            <a:ext cx="1280534" cy="469612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首頁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0637E078-C09C-4416-A3CC-443BDBEDC61E}"/>
              </a:ext>
            </a:extLst>
          </p:cNvPr>
          <p:cNvSpPr/>
          <p:nvPr/>
        </p:nvSpPr>
        <p:spPr>
          <a:xfrm>
            <a:off x="2346615" y="1644408"/>
            <a:ext cx="1280535" cy="46961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最新消息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A16CFB74-02F8-4F29-9D92-9161F4F4C685}"/>
              </a:ext>
            </a:extLst>
          </p:cNvPr>
          <p:cNvSpPr/>
          <p:nvPr/>
        </p:nvSpPr>
        <p:spPr>
          <a:xfrm>
            <a:off x="894530" y="2312600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主視覺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161" name="接點: 肘形 160">
            <a:extLst>
              <a:ext uri="{FF2B5EF4-FFF2-40B4-BE49-F238E27FC236}">
                <a16:creationId xmlns:a16="http://schemas.microsoft.com/office/drawing/2014/main" id="{EDB61F90-198B-4F8C-9C58-53EF6B999A36}"/>
              </a:ext>
            </a:extLst>
          </p:cNvPr>
          <p:cNvCxnSpPr>
            <a:cxnSpLocks/>
            <a:stCxn id="157" idx="2"/>
            <a:endCxn id="158" idx="0"/>
          </p:cNvCxnSpPr>
          <p:nvPr/>
        </p:nvCxnSpPr>
        <p:spPr>
          <a:xfrm rot="5400000">
            <a:off x="3650373" y="-909666"/>
            <a:ext cx="309964" cy="4798184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接點: 肘形 161">
            <a:extLst>
              <a:ext uri="{FF2B5EF4-FFF2-40B4-BE49-F238E27FC236}">
                <a16:creationId xmlns:a16="http://schemas.microsoft.com/office/drawing/2014/main" id="{9D168AE6-B20A-4281-B91E-FC264610CA78}"/>
              </a:ext>
            </a:extLst>
          </p:cNvPr>
          <p:cNvCxnSpPr>
            <a:cxnSpLocks/>
            <a:stCxn id="158" idx="2"/>
            <a:endCxn id="160" idx="1"/>
          </p:cNvCxnSpPr>
          <p:nvPr/>
        </p:nvCxnSpPr>
        <p:spPr>
          <a:xfrm rot="5400000">
            <a:off x="952107" y="2056444"/>
            <a:ext cx="396580" cy="511733"/>
          </a:xfrm>
          <a:prstGeom prst="bentConnector4">
            <a:avLst>
              <a:gd name="adj1" fmla="val 25037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A0074C67-0754-4E28-A23C-1AF30F6331B4}"/>
              </a:ext>
            </a:extLst>
          </p:cNvPr>
          <p:cNvSpPr/>
          <p:nvPr/>
        </p:nvSpPr>
        <p:spPr>
          <a:xfrm>
            <a:off x="894530" y="2824645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最新消息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89CA8188-B39A-4705-88AD-41818DDFB785}"/>
              </a:ext>
            </a:extLst>
          </p:cNvPr>
          <p:cNvSpPr/>
          <p:nvPr/>
        </p:nvSpPr>
        <p:spPr>
          <a:xfrm>
            <a:off x="894530" y="3343039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獎池排行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4B1B2A06-DCBB-4F4E-A84D-0A49EAB72D9E}"/>
              </a:ext>
            </a:extLst>
          </p:cNvPr>
          <p:cNvSpPr/>
          <p:nvPr/>
        </p:nvSpPr>
        <p:spPr>
          <a:xfrm>
            <a:off x="894530" y="3857772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獎池預覽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167" name="接點: 肘形 166">
            <a:extLst>
              <a:ext uri="{FF2B5EF4-FFF2-40B4-BE49-F238E27FC236}">
                <a16:creationId xmlns:a16="http://schemas.microsoft.com/office/drawing/2014/main" id="{DF61CB58-80A9-42A1-98B4-C4ACF58118AF}"/>
              </a:ext>
            </a:extLst>
          </p:cNvPr>
          <p:cNvCxnSpPr>
            <a:cxnSpLocks/>
            <a:stCxn id="158" idx="2"/>
            <a:endCxn id="163" idx="1"/>
          </p:cNvCxnSpPr>
          <p:nvPr/>
        </p:nvCxnSpPr>
        <p:spPr>
          <a:xfrm rot="5400000">
            <a:off x="696085" y="2312466"/>
            <a:ext cx="908625" cy="511733"/>
          </a:xfrm>
          <a:prstGeom prst="bentConnector4">
            <a:avLst>
              <a:gd name="adj1" fmla="val 10800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5177B51F-78B7-4AB8-A3B5-79B64B964D5D}"/>
              </a:ext>
            </a:extLst>
          </p:cNvPr>
          <p:cNvCxnSpPr>
            <a:cxnSpLocks/>
            <a:stCxn id="158" idx="2"/>
            <a:endCxn id="164" idx="1"/>
          </p:cNvCxnSpPr>
          <p:nvPr/>
        </p:nvCxnSpPr>
        <p:spPr>
          <a:xfrm rot="5400000">
            <a:off x="436888" y="2571663"/>
            <a:ext cx="1427019" cy="511733"/>
          </a:xfrm>
          <a:prstGeom prst="bentConnector4">
            <a:avLst>
              <a:gd name="adj1" fmla="val 6851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接點: 肘形 168">
            <a:extLst>
              <a:ext uri="{FF2B5EF4-FFF2-40B4-BE49-F238E27FC236}">
                <a16:creationId xmlns:a16="http://schemas.microsoft.com/office/drawing/2014/main" id="{C94DA18D-680C-4CEF-B9E8-ECCEBE848E96}"/>
              </a:ext>
            </a:extLst>
          </p:cNvPr>
          <p:cNvCxnSpPr>
            <a:cxnSpLocks/>
            <a:stCxn id="158" idx="2"/>
            <a:endCxn id="165" idx="1"/>
          </p:cNvCxnSpPr>
          <p:nvPr/>
        </p:nvCxnSpPr>
        <p:spPr>
          <a:xfrm rot="5400000">
            <a:off x="179521" y="2829030"/>
            <a:ext cx="1941752" cy="511733"/>
          </a:xfrm>
          <a:prstGeom prst="bentConnector4">
            <a:avLst>
              <a:gd name="adj1" fmla="val 5046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接點: 肘形 176">
            <a:extLst>
              <a:ext uri="{FF2B5EF4-FFF2-40B4-BE49-F238E27FC236}">
                <a16:creationId xmlns:a16="http://schemas.microsoft.com/office/drawing/2014/main" id="{441340D2-814E-4C2B-BC83-D526D3F21102}"/>
              </a:ext>
            </a:extLst>
          </p:cNvPr>
          <p:cNvCxnSpPr>
            <a:cxnSpLocks/>
            <a:stCxn id="157" idx="2"/>
            <a:endCxn id="159" idx="0"/>
          </p:cNvCxnSpPr>
          <p:nvPr/>
        </p:nvCxnSpPr>
        <p:spPr>
          <a:xfrm rot="5400000">
            <a:off x="4440683" y="-119356"/>
            <a:ext cx="309964" cy="321756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矩形 177">
            <a:extLst>
              <a:ext uri="{FF2B5EF4-FFF2-40B4-BE49-F238E27FC236}">
                <a16:creationId xmlns:a16="http://schemas.microsoft.com/office/drawing/2014/main" id="{CC7CEF80-6D5F-4715-BEF0-E69D010395BD}"/>
              </a:ext>
            </a:extLst>
          </p:cNvPr>
          <p:cNvSpPr/>
          <p:nvPr/>
        </p:nvSpPr>
        <p:spPr>
          <a:xfrm>
            <a:off x="3927235" y="1644408"/>
            <a:ext cx="1268494" cy="469608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獎池一覽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C19DF193-6179-4BDE-A694-9CBC2A0A3A82}"/>
              </a:ext>
            </a:extLst>
          </p:cNvPr>
          <p:cNvSpPr/>
          <p:nvPr/>
        </p:nvSpPr>
        <p:spPr>
          <a:xfrm>
            <a:off x="5495814" y="1644408"/>
            <a:ext cx="1268494" cy="469606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交易中心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804AB3E8-02A6-45A8-A224-6E72D2D50523}"/>
              </a:ext>
            </a:extLst>
          </p:cNvPr>
          <p:cNvSpPr/>
          <p:nvPr/>
        </p:nvSpPr>
        <p:spPr>
          <a:xfrm>
            <a:off x="8632972" y="1644408"/>
            <a:ext cx="1268494" cy="469604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客服中心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500D982F-C11D-4DA7-897A-4ED548114D70}"/>
              </a:ext>
            </a:extLst>
          </p:cNvPr>
          <p:cNvSpPr/>
          <p:nvPr/>
        </p:nvSpPr>
        <p:spPr>
          <a:xfrm>
            <a:off x="10201550" y="1644408"/>
            <a:ext cx="1224455" cy="469604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會員中心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196" name="接點: 肘形 195">
            <a:extLst>
              <a:ext uri="{FF2B5EF4-FFF2-40B4-BE49-F238E27FC236}">
                <a16:creationId xmlns:a16="http://schemas.microsoft.com/office/drawing/2014/main" id="{0FAD7B5D-3E7A-4FDE-87CE-D5DD63E440C8}"/>
              </a:ext>
            </a:extLst>
          </p:cNvPr>
          <p:cNvCxnSpPr>
            <a:cxnSpLocks/>
            <a:stCxn id="157" idx="2"/>
            <a:endCxn id="178" idx="0"/>
          </p:cNvCxnSpPr>
          <p:nvPr/>
        </p:nvCxnSpPr>
        <p:spPr>
          <a:xfrm rot="5400000">
            <a:off x="5227983" y="667944"/>
            <a:ext cx="309964" cy="164296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接點: 肘形 196">
            <a:extLst>
              <a:ext uri="{FF2B5EF4-FFF2-40B4-BE49-F238E27FC236}">
                <a16:creationId xmlns:a16="http://schemas.microsoft.com/office/drawing/2014/main" id="{B154AA03-C4F8-456A-BA97-B1780B79D8E9}"/>
              </a:ext>
            </a:extLst>
          </p:cNvPr>
          <p:cNvCxnSpPr>
            <a:cxnSpLocks/>
            <a:stCxn id="157" idx="2"/>
            <a:endCxn id="179" idx="0"/>
          </p:cNvCxnSpPr>
          <p:nvPr/>
        </p:nvCxnSpPr>
        <p:spPr>
          <a:xfrm rot="5400000">
            <a:off x="6012272" y="1452233"/>
            <a:ext cx="309964" cy="743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接點: 肘形 197">
            <a:extLst>
              <a:ext uri="{FF2B5EF4-FFF2-40B4-BE49-F238E27FC236}">
                <a16:creationId xmlns:a16="http://schemas.microsoft.com/office/drawing/2014/main" id="{D62B37E3-9F82-4E1F-90B0-07B19E5891C9}"/>
              </a:ext>
            </a:extLst>
          </p:cNvPr>
          <p:cNvCxnSpPr>
            <a:cxnSpLocks/>
            <a:stCxn id="157" idx="2"/>
            <a:endCxn id="180" idx="0"/>
          </p:cNvCxnSpPr>
          <p:nvPr/>
        </p:nvCxnSpPr>
        <p:spPr>
          <a:xfrm rot="16200000" flipH="1">
            <a:off x="7580851" y="-41960"/>
            <a:ext cx="309964" cy="306277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接點: 肘形 198">
            <a:extLst>
              <a:ext uri="{FF2B5EF4-FFF2-40B4-BE49-F238E27FC236}">
                <a16:creationId xmlns:a16="http://schemas.microsoft.com/office/drawing/2014/main" id="{33A7D1B2-E1FB-4462-BAE1-74A151A3DD90}"/>
              </a:ext>
            </a:extLst>
          </p:cNvPr>
          <p:cNvCxnSpPr>
            <a:cxnSpLocks/>
            <a:stCxn id="157" idx="2"/>
            <a:endCxn id="181" idx="0"/>
          </p:cNvCxnSpPr>
          <p:nvPr/>
        </p:nvCxnSpPr>
        <p:spPr>
          <a:xfrm rot="16200000" flipH="1">
            <a:off x="8354130" y="-815240"/>
            <a:ext cx="309964" cy="460933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>
            <a:extLst>
              <a:ext uri="{FF2B5EF4-FFF2-40B4-BE49-F238E27FC236}">
                <a16:creationId xmlns:a16="http://schemas.microsoft.com/office/drawing/2014/main" id="{891C89F8-638B-42A6-B3A0-31803EC332CF}"/>
              </a:ext>
            </a:extLst>
          </p:cNvPr>
          <p:cNvSpPr/>
          <p:nvPr/>
        </p:nvSpPr>
        <p:spPr>
          <a:xfrm>
            <a:off x="7064393" y="1644408"/>
            <a:ext cx="1268494" cy="469604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關於選者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FFC85943-22A2-4135-AB3B-B0C637600000}"/>
              </a:ext>
            </a:extLst>
          </p:cNvPr>
          <p:cNvCxnSpPr>
            <a:cxnSpLocks/>
            <a:stCxn id="157" idx="2"/>
            <a:endCxn id="218" idx="0"/>
          </p:cNvCxnSpPr>
          <p:nvPr/>
        </p:nvCxnSpPr>
        <p:spPr>
          <a:xfrm rot="16200000" flipH="1">
            <a:off x="6796561" y="742329"/>
            <a:ext cx="309964" cy="149419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97172B4A-1209-4440-8A96-8BC62C35D560}"/>
              </a:ext>
            </a:extLst>
          </p:cNvPr>
          <p:cNvSpPr/>
          <p:nvPr/>
        </p:nvSpPr>
        <p:spPr>
          <a:xfrm>
            <a:off x="4043729" y="2312292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獎池篩選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61" name="接點: 肘形 60">
            <a:extLst>
              <a:ext uri="{FF2B5EF4-FFF2-40B4-BE49-F238E27FC236}">
                <a16:creationId xmlns:a16="http://schemas.microsoft.com/office/drawing/2014/main" id="{F2446CF1-ADF0-4B65-B452-1D6EB81D58F3}"/>
              </a:ext>
            </a:extLst>
          </p:cNvPr>
          <p:cNvCxnSpPr>
            <a:cxnSpLocks/>
            <a:endCxn id="60" idx="1"/>
          </p:cNvCxnSpPr>
          <p:nvPr/>
        </p:nvCxnSpPr>
        <p:spPr>
          <a:xfrm rot="5400000">
            <a:off x="4101306" y="2056136"/>
            <a:ext cx="396580" cy="511733"/>
          </a:xfrm>
          <a:prstGeom prst="bentConnector4">
            <a:avLst>
              <a:gd name="adj1" fmla="val 25037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60C5DDFF-620C-4CEB-9F17-3195000826C7}"/>
              </a:ext>
            </a:extLst>
          </p:cNvPr>
          <p:cNvSpPr/>
          <p:nvPr/>
        </p:nvSpPr>
        <p:spPr>
          <a:xfrm>
            <a:off x="4043729" y="2824337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一番賞抽取</a:t>
            </a:r>
            <a:endParaRPr lang="zh-TW" altLang="en-US" sz="1500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E3C093E2-DC8F-4C76-84F2-126C0CED5134}"/>
              </a:ext>
            </a:extLst>
          </p:cNvPr>
          <p:cNvCxnSpPr>
            <a:cxnSpLocks/>
            <a:endCxn id="62" idx="1"/>
          </p:cNvCxnSpPr>
          <p:nvPr/>
        </p:nvCxnSpPr>
        <p:spPr>
          <a:xfrm rot="5400000">
            <a:off x="3845284" y="2312158"/>
            <a:ext cx="908625" cy="511733"/>
          </a:xfrm>
          <a:prstGeom prst="bentConnector4">
            <a:avLst>
              <a:gd name="adj1" fmla="val 10800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A4AFB430-D947-47F2-B0EC-9BB83C4DB7CD}"/>
              </a:ext>
            </a:extLst>
          </p:cNvPr>
          <p:cNvSpPr/>
          <p:nvPr/>
        </p:nvSpPr>
        <p:spPr>
          <a:xfrm>
            <a:off x="5618890" y="2311263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商品篩選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52DC7C60-D203-4F80-AACD-2EE6EB37E11F}"/>
              </a:ext>
            </a:extLst>
          </p:cNvPr>
          <p:cNvCxnSpPr>
            <a:cxnSpLocks/>
            <a:endCxn id="68" idx="1"/>
          </p:cNvCxnSpPr>
          <p:nvPr/>
        </p:nvCxnSpPr>
        <p:spPr>
          <a:xfrm rot="5400000">
            <a:off x="5676467" y="2055107"/>
            <a:ext cx="396580" cy="511733"/>
          </a:xfrm>
          <a:prstGeom prst="bentConnector4">
            <a:avLst>
              <a:gd name="adj1" fmla="val 25037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0DFF76CE-C02F-492F-851F-145B755D4F9C}"/>
              </a:ext>
            </a:extLst>
          </p:cNvPr>
          <p:cNvSpPr/>
          <p:nvPr/>
        </p:nvSpPr>
        <p:spPr>
          <a:xfrm>
            <a:off x="5618890" y="2823308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商品購買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B15370CF-C241-461E-AE7B-E85C56BEC17C}"/>
              </a:ext>
            </a:extLst>
          </p:cNvPr>
          <p:cNvCxnSpPr>
            <a:cxnSpLocks/>
            <a:endCxn id="70" idx="1"/>
          </p:cNvCxnSpPr>
          <p:nvPr/>
        </p:nvCxnSpPr>
        <p:spPr>
          <a:xfrm rot="5400000">
            <a:off x="5420445" y="2311129"/>
            <a:ext cx="908625" cy="511733"/>
          </a:xfrm>
          <a:prstGeom prst="bentConnector4">
            <a:avLst>
              <a:gd name="adj1" fmla="val 10800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A963CFF7-E1FF-49BD-BCEF-F992544ABCFF}"/>
              </a:ext>
            </a:extLst>
          </p:cNvPr>
          <p:cNvSpPr/>
          <p:nvPr/>
        </p:nvSpPr>
        <p:spPr>
          <a:xfrm>
            <a:off x="7182422" y="2311262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聯繫資訊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70D6C034-87C8-4C14-B117-931CE120825A}"/>
              </a:ext>
            </a:extLst>
          </p:cNvPr>
          <p:cNvCxnSpPr>
            <a:cxnSpLocks/>
            <a:endCxn id="76" idx="1"/>
          </p:cNvCxnSpPr>
          <p:nvPr/>
        </p:nvCxnSpPr>
        <p:spPr>
          <a:xfrm rot="5400000">
            <a:off x="7239999" y="2055106"/>
            <a:ext cx="396580" cy="511733"/>
          </a:xfrm>
          <a:prstGeom prst="bentConnector4">
            <a:avLst>
              <a:gd name="adj1" fmla="val 25037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2B731796-1A11-47FC-BE3C-476481D53940}"/>
              </a:ext>
            </a:extLst>
          </p:cNvPr>
          <p:cNvSpPr/>
          <p:nvPr/>
        </p:nvSpPr>
        <p:spPr>
          <a:xfrm>
            <a:off x="8783835" y="2311262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常見問題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85" name="接點: 肘形 84">
            <a:extLst>
              <a:ext uri="{FF2B5EF4-FFF2-40B4-BE49-F238E27FC236}">
                <a16:creationId xmlns:a16="http://schemas.microsoft.com/office/drawing/2014/main" id="{3AC9A184-FECE-49CB-B63F-F4CE40FF4E69}"/>
              </a:ext>
            </a:extLst>
          </p:cNvPr>
          <p:cNvCxnSpPr>
            <a:cxnSpLocks/>
            <a:endCxn id="84" idx="1"/>
          </p:cNvCxnSpPr>
          <p:nvPr/>
        </p:nvCxnSpPr>
        <p:spPr>
          <a:xfrm rot="5400000">
            <a:off x="8841412" y="2055106"/>
            <a:ext cx="396580" cy="511733"/>
          </a:xfrm>
          <a:prstGeom prst="bentConnector4">
            <a:avLst>
              <a:gd name="adj1" fmla="val 25037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39870402-DDDC-4F95-96FF-DCF1AE6AB8A1}"/>
              </a:ext>
            </a:extLst>
          </p:cNvPr>
          <p:cNvSpPr/>
          <p:nvPr/>
        </p:nvSpPr>
        <p:spPr>
          <a:xfrm>
            <a:off x="8783835" y="2823307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問題回報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89" name="接點: 肘形 88">
            <a:extLst>
              <a:ext uri="{FF2B5EF4-FFF2-40B4-BE49-F238E27FC236}">
                <a16:creationId xmlns:a16="http://schemas.microsoft.com/office/drawing/2014/main" id="{32A480DB-D82F-4BC6-9811-71379452998A}"/>
              </a:ext>
            </a:extLst>
          </p:cNvPr>
          <p:cNvCxnSpPr>
            <a:cxnSpLocks/>
            <a:endCxn id="86" idx="1"/>
          </p:cNvCxnSpPr>
          <p:nvPr/>
        </p:nvCxnSpPr>
        <p:spPr>
          <a:xfrm rot="5400000">
            <a:off x="8585390" y="2311128"/>
            <a:ext cx="908625" cy="511733"/>
          </a:xfrm>
          <a:prstGeom prst="bentConnector4">
            <a:avLst>
              <a:gd name="adj1" fmla="val 10800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393644D9-A458-45E2-B9A0-14EEB6E30D3C}"/>
              </a:ext>
            </a:extLst>
          </p:cNvPr>
          <p:cNvSpPr/>
          <p:nvPr/>
        </p:nvSpPr>
        <p:spPr>
          <a:xfrm>
            <a:off x="10285204" y="2311263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會員資料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113" name="接點: 肘形 112">
            <a:extLst>
              <a:ext uri="{FF2B5EF4-FFF2-40B4-BE49-F238E27FC236}">
                <a16:creationId xmlns:a16="http://schemas.microsoft.com/office/drawing/2014/main" id="{F6C62514-9F23-4AAF-94B7-985FBE606245}"/>
              </a:ext>
            </a:extLst>
          </p:cNvPr>
          <p:cNvCxnSpPr>
            <a:cxnSpLocks/>
            <a:endCxn id="112" idx="1"/>
          </p:cNvCxnSpPr>
          <p:nvPr/>
        </p:nvCxnSpPr>
        <p:spPr>
          <a:xfrm rot="5400000">
            <a:off x="10342781" y="2055107"/>
            <a:ext cx="396580" cy="511733"/>
          </a:xfrm>
          <a:prstGeom prst="bentConnector4">
            <a:avLst>
              <a:gd name="adj1" fmla="val 25037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2D6C2BA5-C126-4A3A-A986-75B4A4B2D4D5}"/>
              </a:ext>
            </a:extLst>
          </p:cNvPr>
          <p:cNvSpPr/>
          <p:nvPr/>
        </p:nvSpPr>
        <p:spPr>
          <a:xfrm>
            <a:off x="10285204" y="2823308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儲值中心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F3FCD260-D3DD-4F72-9AFE-91CF7AA44919}"/>
              </a:ext>
            </a:extLst>
          </p:cNvPr>
          <p:cNvSpPr/>
          <p:nvPr/>
        </p:nvSpPr>
        <p:spPr>
          <a:xfrm>
            <a:off x="10285204" y="3341702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一番賞倉庫</a:t>
            </a:r>
            <a:endParaRPr lang="zh-TW" altLang="en-US" sz="1500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788B7F2F-8C93-4C2A-ADEC-4D30148EE25B}"/>
              </a:ext>
            </a:extLst>
          </p:cNvPr>
          <p:cNvSpPr/>
          <p:nvPr/>
        </p:nvSpPr>
        <p:spPr>
          <a:xfrm>
            <a:off x="10285204" y="3856435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願望清單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117" name="接點: 肘形 116">
            <a:extLst>
              <a:ext uri="{FF2B5EF4-FFF2-40B4-BE49-F238E27FC236}">
                <a16:creationId xmlns:a16="http://schemas.microsoft.com/office/drawing/2014/main" id="{090242D5-4BA9-44B0-9A9F-CC08689AC71B}"/>
              </a:ext>
            </a:extLst>
          </p:cNvPr>
          <p:cNvCxnSpPr>
            <a:cxnSpLocks/>
            <a:endCxn id="114" idx="1"/>
          </p:cNvCxnSpPr>
          <p:nvPr/>
        </p:nvCxnSpPr>
        <p:spPr>
          <a:xfrm rot="5400000">
            <a:off x="10086759" y="2311129"/>
            <a:ext cx="908625" cy="511733"/>
          </a:xfrm>
          <a:prstGeom prst="bentConnector4">
            <a:avLst>
              <a:gd name="adj1" fmla="val 10800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接點: 肘形 117">
            <a:extLst>
              <a:ext uri="{FF2B5EF4-FFF2-40B4-BE49-F238E27FC236}">
                <a16:creationId xmlns:a16="http://schemas.microsoft.com/office/drawing/2014/main" id="{6E1C8F63-0F9F-4C97-9200-67ADF9A21FE6}"/>
              </a:ext>
            </a:extLst>
          </p:cNvPr>
          <p:cNvCxnSpPr>
            <a:cxnSpLocks/>
            <a:endCxn id="115" idx="1"/>
          </p:cNvCxnSpPr>
          <p:nvPr/>
        </p:nvCxnSpPr>
        <p:spPr>
          <a:xfrm rot="5400000">
            <a:off x="9827562" y="2570326"/>
            <a:ext cx="1427019" cy="511733"/>
          </a:xfrm>
          <a:prstGeom prst="bentConnector4">
            <a:avLst>
              <a:gd name="adj1" fmla="val 6851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接點: 肘形 118">
            <a:extLst>
              <a:ext uri="{FF2B5EF4-FFF2-40B4-BE49-F238E27FC236}">
                <a16:creationId xmlns:a16="http://schemas.microsoft.com/office/drawing/2014/main" id="{C1CCAD01-DC43-43A0-B112-FD537AF2F29F}"/>
              </a:ext>
            </a:extLst>
          </p:cNvPr>
          <p:cNvCxnSpPr>
            <a:cxnSpLocks/>
            <a:endCxn id="116" idx="1"/>
          </p:cNvCxnSpPr>
          <p:nvPr/>
        </p:nvCxnSpPr>
        <p:spPr>
          <a:xfrm rot="5400000">
            <a:off x="9570195" y="2827693"/>
            <a:ext cx="1941752" cy="511733"/>
          </a:xfrm>
          <a:prstGeom prst="bentConnector4">
            <a:avLst>
              <a:gd name="adj1" fmla="val 5046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8DFF7ACF-33AE-4FB8-94F5-B10FC5717E17}"/>
              </a:ext>
            </a:extLst>
          </p:cNvPr>
          <p:cNvSpPr/>
          <p:nvPr/>
        </p:nvSpPr>
        <p:spPr>
          <a:xfrm>
            <a:off x="5226786" y="3977813"/>
            <a:ext cx="1955321" cy="49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後台</a:t>
            </a:r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08B16070-7A6A-4E7C-927B-81317384F2CD}"/>
              </a:ext>
            </a:extLst>
          </p:cNvPr>
          <p:cNvSpPr/>
          <p:nvPr/>
        </p:nvSpPr>
        <p:spPr>
          <a:xfrm>
            <a:off x="765996" y="4784396"/>
            <a:ext cx="1280534" cy="469612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一番賞資料庫</a:t>
            </a: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712B47AA-EB87-48D0-A2F0-D8F34D1012F4}"/>
              </a:ext>
            </a:extLst>
          </p:cNvPr>
          <p:cNvSpPr/>
          <p:nvPr/>
        </p:nvSpPr>
        <p:spPr>
          <a:xfrm>
            <a:off x="2346615" y="4784396"/>
            <a:ext cx="1280535" cy="46961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一番賞倉庫管理</a:t>
            </a:r>
          </a:p>
        </p:txBody>
      </p:sp>
      <p:cxnSp>
        <p:nvCxnSpPr>
          <p:cNvPr id="243" name="接點: 肘形 242">
            <a:extLst>
              <a:ext uri="{FF2B5EF4-FFF2-40B4-BE49-F238E27FC236}">
                <a16:creationId xmlns:a16="http://schemas.microsoft.com/office/drawing/2014/main" id="{F1CDFA21-E1FD-431B-AD17-6495A44D60ED}"/>
              </a:ext>
            </a:extLst>
          </p:cNvPr>
          <p:cNvCxnSpPr>
            <a:cxnSpLocks/>
            <a:stCxn id="240" idx="2"/>
            <a:endCxn id="241" idx="0"/>
          </p:cNvCxnSpPr>
          <p:nvPr/>
        </p:nvCxnSpPr>
        <p:spPr>
          <a:xfrm rot="5400000">
            <a:off x="3650373" y="2230322"/>
            <a:ext cx="309964" cy="4798184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接點: 肘形 243">
            <a:extLst>
              <a:ext uri="{FF2B5EF4-FFF2-40B4-BE49-F238E27FC236}">
                <a16:creationId xmlns:a16="http://schemas.microsoft.com/office/drawing/2014/main" id="{5ED0567D-E2BD-4866-B2AE-02446E672C7D}"/>
              </a:ext>
            </a:extLst>
          </p:cNvPr>
          <p:cNvCxnSpPr>
            <a:cxnSpLocks/>
            <a:stCxn id="240" idx="2"/>
            <a:endCxn id="242" idx="0"/>
          </p:cNvCxnSpPr>
          <p:nvPr/>
        </p:nvCxnSpPr>
        <p:spPr>
          <a:xfrm rot="5400000">
            <a:off x="4440683" y="3020632"/>
            <a:ext cx="309964" cy="321756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矩形 244">
            <a:extLst>
              <a:ext uri="{FF2B5EF4-FFF2-40B4-BE49-F238E27FC236}">
                <a16:creationId xmlns:a16="http://schemas.microsoft.com/office/drawing/2014/main" id="{95EB351C-3613-4330-A860-8888B51F7CE0}"/>
              </a:ext>
            </a:extLst>
          </p:cNvPr>
          <p:cNvSpPr/>
          <p:nvPr/>
        </p:nvSpPr>
        <p:spPr>
          <a:xfrm>
            <a:off x="3927235" y="4784396"/>
            <a:ext cx="1268494" cy="469608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願望清單管理</a:t>
            </a:r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5579F928-4812-4980-BEA1-3B58DDBEC3C4}"/>
              </a:ext>
            </a:extLst>
          </p:cNvPr>
          <p:cNvSpPr/>
          <p:nvPr/>
        </p:nvSpPr>
        <p:spPr>
          <a:xfrm>
            <a:off x="5495814" y="4784396"/>
            <a:ext cx="1268494" cy="469606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會員管理</a:t>
            </a:r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D124F08B-BCD5-4B46-82B9-8699A962AC3E}"/>
              </a:ext>
            </a:extLst>
          </p:cNvPr>
          <p:cNvSpPr/>
          <p:nvPr/>
        </p:nvSpPr>
        <p:spPr>
          <a:xfrm>
            <a:off x="8632972" y="4784396"/>
            <a:ext cx="1268494" cy="469604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LINE</a:t>
            </a:r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推送</a:t>
            </a:r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2383BA3F-D2C0-477F-B0F4-533CBE6F49B9}"/>
              </a:ext>
            </a:extLst>
          </p:cNvPr>
          <p:cNvSpPr/>
          <p:nvPr/>
        </p:nvSpPr>
        <p:spPr>
          <a:xfrm>
            <a:off x="10201550" y="4784396"/>
            <a:ext cx="1224455" cy="469604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輪播管理</a:t>
            </a:r>
          </a:p>
        </p:txBody>
      </p:sp>
      <p:cxnSp>
        <p:nvCxnSpPr>
          <p:cNvPr id="249" name="接點: 肘形 248">
            <a:extLst>
              <a:ext uri="{FF2B5EF4-FFF2-40B4-BE49-F238E27FC236}">
                <a16:creationId xmlns:a16="http://schemas.microsoft.com/office/drawing/2014/main" id="{61B5F048-9A65-4F35-9EAD-895FE921D310}"/>
              </a:ext>
            </a:extLst>
          </p:cNvPr>
          <p:cNvCxnSpPr>
            <a:cxnSpLocks/>
            <a:stCxn id="240" idx="2"/>
            <a:endCxn id="245" idx="0"/>
          </p:cNvCxnSpPr>
          <p:nvPr/>
        </p:nvCxnSpPr>
        <p:spPr>
          <a:xfrm rot="5400000">
            <a:off x="5227983" y="3807932"/>
            <a:ext cx="309964" cy="164296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接點: 肘形 249">
            <a:extLst>
              <a:ext uri="{FF2B5EF4-FFF2-40B4-BE49-F238E27FC236}">
                <a16:creationId xmlns:a16="http://schemas.microsoft.com/office/drawing/2014/main" id="{90335C2A-6BF9-4222-BC11-9B1E6FCE6B6E}"/>
              </a:ext>
            </a:extLst>
          </p:cNvPr>
          <p:cNvCxnSpPr>
            <a:cxnSpLocks/>
            <a:stCxn id="240" idx="2"/>
            <a:endCxn id="246" idx="0"/>
          </p:cNvCxnSpPr>
          <p:nvPr/>
        </p:nvCxnSpPr>
        <p:spPr>
          <a:xfrm rot="5400000">
            <a:off x="6012272" y="4592221"/>
            <a:ext cx="309964" cy="743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接點: 肘形 250">
            <a:extLst>
              <a:ext uri="{FF2B5EF4-FFF2-40B4-BE49-F238E27FC236}">
                <a16:creationId xmlns:a16="http://schemas.microsoft.com/office/drawing/2014/main" id="{E9FB02EB-7C66-4AFF-B990-C01EAD07827F}"/>
              </a:ext>
            </a:extLst>
          </p:cNvPr>
          <p:cNvCxnSpPr>
            <a:cxnSpLocks/>
            <a:stCxn id="240" idx="2"/>
            <a:endCxn id="247" idx="0"/>
          </p:cNvCxnSpPr>
          <p:nvPr/>
        </p:nvCxnSpPr>
        <p:spPr>
          <a:xfrm rot="16200000" flipH="1">
            <a:off x="7580851" y="3098028"/>
            <a:ext cx="309964" cy="306277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接點: 肘形 251">
            <a:extLst>
              <a:ext uri="{FF2B5EF4-FFF2-40B4-BE49-F238E27FC236}">
                <a16:creationId xmlns:a16="http://schemas.microsoft.com/office/drawing/2014/main" id="{5DD4B74B-6014-42CA-8ACF-BCB954C734A9}"/>
              </a:ext>
            </a:extLst>
          </p:cNvPr>
          <p:cNvCxnSpPr>
            <a:cxnSpLocks/>
            <a:stCxn id="240" idx="2"/>
            <a:endCxn id="248" idx="0"/>
          </p:cNvCxnSpPr>
          <p:nvPr/>
        </p:nvCxnSpPr>
        <p:spPr>
          <a:xfrm rot="16200000" flipH="1">
            <a:off x="8354130" y="2324748"/>
            <a:ext cx="309964" cy="460933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矩形 252">
            <a:extLst>
              <a:ext uri="{FF2B5EF4-FFF2-40B4-BE49-F238E27FC236}">
                <a16:creationId xmlns:a16="http://schemas.microsoft.com/office/drawing/2014/main" id="{087DAA99-A3B1-498A-B4EE-5DC5B3FF8E99}"/>
              </a:ext>
            </a:extLst>
          </p:cNvPr>
          <p:cNvSpPr/>
          <p:nvPr/>
        </p:nvSpPr>
        <p:spPr>
          <a:xfrm>
            <a:off x="7064393" y="4784396"/>
            <a:ext cx="1268494" cy="469604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回報紀錄</a:t>
            </a:r>
          </a:p>
        </p:txBody>
      </p:sp>
      <p:cxnSp>
        <p:nvCxnSpPr>
          <p:cNvPr id="254" name="接點: 肘形 253">
            <a:extLst>
              <a:ext uri="{FF2B5EF4-FFF2-40B4-BE49-F238E27FC236}">
                <a16:creationId xmlns:a16="http://schemas.microsoft.com/office/drawing/2014/main" id="{EA2F4B8B-637F-4D91-86CC-E3A0106380C4}"/>
              </a:ext>
            </a:extLst>
          </p:cNvPr>
          <p:cNvCxnSpPr>
            <a:cxnSpLocks/>
            <a:stCxn id="240" idx="2"/>
            <a:endCxn id="253" idx="0"/>
          </p:cNvCxnSpPr>
          <p:nvPr/>
        </p:nvCxnSpPr>
        <p:spPr>
          <a:xfrm rot="16200000" flipH="1">
            <a:off x="6796561" y="3882317"/>
            <a:ext cx="309964" cy="149419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矩形 262">
            <a:extLst>
              <a:ext uri="{FF2B5EF4-FFF2-40B4-BE49-F238E27FC236}">
                <a16:creationId xmlns:a16="http://schemas.microsoft.com/office/drawing/2014/main" id="{4129315E-F776-47D2-92FC-A2665CDFA490}"/>
              </a:ext>
            </a:extLst>
          </p:cNvPr>
          <p:cNvSpPr/>
          <p:nvPr/>
        </p:nvSpPr>
        <p:spPr>
          <a:xfrm>
            <a:off x="765995" y="5403065"/>
            <a:ext cx="1280535" cy="46961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獎池資訊</a:t>
            </a: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CAD3555-3EAA-4C7F-B062-319CB7145ED4}"/>
              </a:ext>
            </a:extLst>
          </p:cNvPr>
          <p:cNvCxnSpPr>
            <a:cxnSpLocks/>
            <a:stCxn id="241" idx="2"/>
            <a:endCxn id="263" idx="0"/>
          </p:cNvCxnSpPr>
          <p:nvPr/>
        </p:nvCxnSpPr>
        <p:spPr>
          <a:xfrm>
            <a:off x="1406263" y="5254008"/>
            <a:ext cx="0" cy="1490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5" name="矩形 264">
            <a:extLst>
              <a:ext uri="{FF2B5EF4-FFF2-40B4-BE49-F238E27FC236}">
                <a16:creationId xmlns:a16="http://schemas.microsoft.com/office/drawing/2014/main" id="{A526BC88-B8D7-4CD8-B176-13C7FBEBF7F3}"/>
              </a:ext>
            </a:extLst>
          </p:cNvPr>
          <p:cNvSpPr/>
          <p:nvPr/>
        </p:nvSpPr>
        <p:spPr>
          <a:xfrm>
            <a:off x="765995" y="6021732"/>
            <a:ext cx="1280535" cy="46961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圖庫管理</a:t>
            </a:r>
          </a:p>
        </p:txBody>
      </p:sp>
      <p:cxnSp>
        <p:nvCxnSpPr>
          <p:cNvPr id="266" name="直線接點 265">
            <a:extLst>
              <a:ext uri="{FF2B5EF4-FFF2-40B4-BE49-F238E27FC236}">
                <a16:creationId xmlns:a16="http://schemas.microsoft.com/office/drawing/2014/main" id="{A11D1C7E-608F-43B4-BF48-2047321B5514}"/>
              </a:ext>
            </a:extLst>
          </p:cNvPr>
          <p:cNvCxnSpPr>
            <a:cxnSpLocks/>
            <a:stCxn id="263" idx="2"/>
            <a:endCxn id="265" idx="0"/>
          </p:cNvCxnSpPr>
          <p:nvPr/>
        </p:nvCxnSpPr>
        <p:spPr>
          <a:xfrm>
            <a:off x="1406263" y="5872675"/>
            <a:ext cx="0" cy="1490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8" name="矩形 267">
            <a:extLst>
              <a:ext uri="{FF2B5EF4-FFF2-40B4-BE49-F238E27FC236}">
                <a16:creationId xmlns:a16="http://schemas.microsoft.com/office/drawing/2014/main" id="{F411C02C-A344-43DE-AEC0-CFAC6BDE2ED1}"/>
              </a:ext>
            </a:extLst>
          </p:cNvPr>
          <p:cNvSpPr/>
          <p:nvPr/>
        </p:nvSpPr>
        <p:spPr>
          <a:xfrm>
            <a:off x="2343343" y="5403065"/>
            <a:ext cx="1280535" cy="46961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商品管理</a:t>
            </a:r>
          </a:p>
        </p:txBody>
      </p:sp>
      <p:cxnSp>
        <p:nvCxnSpPr>
          <p:cNvPr id="269" name="直線接點 268">
            <a:extLst>
              <a:ext uri="{FF2B5EF4-FFF2-40B4-BE49-F238E27FC236}">
                <a16:creationId xmlns:a16="http://schemas.microsoft.com/office/drawing/2014/main" id="{57276A76-2694-4558-85B1-558C655D653E}"/>
              </a:ext>
            </a:extLst>
          </p:cNvPr>
          <p:cNvCxnSpPr>
            <a:cxnSpLocks/>
            <a:stCxn id="242" idx="2"/>
            <a:endCxn id="268" idx="0"/>
          </p:cNvCxnSpPr>
          <p:nvPr/>
        </p:nvCxnSpPr>
        <p:spPr>
          <a:xfrm flipH="1">
            <a:off x="2983611" y="5254006"/>
            <a:ext cx="3272" cy="1490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1" name="矩形 270">
            <a:extLst>
              <a:ext uri="{FF2B5EF4-FFF2-40B4-BE49-F238E27FC236}">
                <a16:creationId xmlns:a16="http://schemas.microsoft.com/office/drawing/2014/main" id="{DDFDBEF1-1B8D-4EBA-8CCD-9A30990DEC79}"/>
              </a:ext>
            </a:extLst>
          </p:cNvPr>
          <p:cNvSpPr/>
          <p:nvPr/>
        </p:nvSpPr>
        <p:spPr>
          <a:xfrm>
            <a:off x="2343343" y="6019315"/>
            <a:ext cx="1280535" cy="46961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交易紀錄</a:t>
            </a:r>
          </a:p>
        </p:txBody>
      </p:sp>
      <p:cxnSp>
        <p:nvCxnSpPr>
          <p:cNvPr id="272" name="直線接點 271">
            <a:extLst>
              <a:ext uri="{FF2B5EF4-FFF2-40B4-BE49-F238E27FC236}">
                <a16:creationId xmlns:a16="http://schemas.microsoft.com/office/drawing/2014/main" id="{614B4804-DB61-4035-88FB-7904374F42B6}"/>
              </a:ext>
            </a:extLst>
          </p:cNvPr>
          <p:cNvCxnSpPr>
            <a:cxnSpLocks/>
            <a:stCxn id="268" idx="2"/>
            <a:endCxn id="271" idx="0"/>
          </p:cNvCxnSpPr>
          <p:nvPr/>
        </p:nvCxnSpPr>
        <p:spPr>
          <a:xfrm>
            <a:off x="2983611" y="5872675"/>
            <a:ext cx="0" cy="146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3" name="矩形 272">
            <a:extLst>
              <a:ext uri="{FF2B5EF4-FFF2-40B4-BE49-F238E27FC236}">
                <a16:creationId xmlns:a16="http://schemas.microsoft.com/office/drawing/2014/main" id="{C2A01BB9-20F2-4D76-8E45-BDA810D045C7}"/>
              </a:ext>
            </a:extLst>
          </p:cNvPr>
          <p:cNvSpPr/>
          <p:nvPr/>
        </p:nvSpPr>
        <p:spPr>
          <a:xfrm>
            <a:off x="5483773" y="5401637"/>
            <a:ext cx="1280535" cy="46961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儲值紀錄</a:t>
            </a:r>
          </a:p>
        </p:txBody>
      </p:sp>
      <p:cxnSp>
        <p:nvCxnSpPr>
          <p:cNvPr id="274" name="直線接點 273">
            <a:extLst>
              <a:ext uri="{FF2B5EF4-FFF2-40B4-BE49-F238E27FC236}">
                <a16:creationId xmlns:a16="http://schemas.microsoft.com/office/drawing/2014/main" id="{E0F68D22-1506-4842-985B-2306CFC79EE9}"/>
              </a:ext>
            </a:extLst>
          </p:cNvPr>
          <p:cNvCxnSpPr>
            <a:cxnSpLocks/>
            <a:stCxn id="246" idx="2"/>
            <a:endCxn id="273" idx="0"/>
          </p:cNvCxnSpPr>
          <p:nvPr/>
        </p:nvCxnSpPr>
        <p:spPr>
          <a:xfrm flipH="1">
            <a:off x="6124041" y="5254002"/>
            <a:ext cx="6020" cy="147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6" name="矩形 275">
            <a:extLst>
              <a:ext uri="{FF2B5EF4-FFF2-40B4-BE49-F238E27FC236}">
                <a16:creationId xmlns:a16="http://schemas.microsoft.com/office/drawing/2014/main" id="{B3ED3EA5-E985-4B21-BCCB-3C83A72F5217}"/>
              </a:ext>
            </a:extLst>
          </p:cNvPr>
          <p:cNvSpPr/>
          <p:nvPr/>
        </p:nvSpPr>
        <p:spPr>
          <a:xfrm>
            <a:off x="7052352" y="5402404"/>
            <a:ext cx="1280535" cy="46961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回報處理</a:t>
            </a:r>
          </a:p>
        </p:txBody>
      </p:sp>
      <p:cxnSp>
        <p:nvCxnSpPr>
          <p:cNvPr id="277" name="直線接點 276">
            <a:extLst>
              <a:ext uri="{FF2B5EF4-FFF2-40B4-BE49-F238E27FC236}">
                <a16:creationId xmlns:a16="http://schemas.microsoft.com/office/drawing/2014/main" id="{02BCB886-E643-46EA-A39F-BFBF9CBBD601}"/>
              </a:ext>
            </a:extLst>
          </p:cNvPr>
          <p:cNvCxnSpPr>
            <a:cxnSpLocks/>
            <a:endCxn id="276" idx="0"/>
          </p:cNvCxnSpPr>
          <p:nvPr/>
        </p:nvCxnSpPr>
        <p:spPr>
          <a:xfrm>
            <a:off x="7692620" y="5255764"/>
            <a:ext cx="0" cy="146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36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資料庫設計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B2EA3C8C-CED4-468D-9D1E-A7FFAB707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126" y="777144"/>
            <a:ext cx="8133748" cy="578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86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個人展示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D49E8712-4CD2-4A7B-B26B-E03F395326F5}"/>
              </a:ext>
            </a:extLst>
          </p:cNvPr>
          <p:cNvSpPr/>
          <p:nvPr/>
        </p:nvSpPr>
        <p:spPr>
          <a:xfrm>
            <a:off x="2349382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功能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002BF11-4DA6-4610-974A-0A43A199088D}"/>
              </a:ext>
            </a:extLst>
          </p:cNvPr>
          <p:cNvSpPr/>
          <p:nvPr/>
        </p:nvSpPr>
        <p:spPr>
          <a:xfrm>
            <a:off x="7540507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技術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1770026-31BF-48FD-BDF7-B582F85B479A}"/>
              </a:ext>
            </a:extLst>
          </p:cNvPr>
          <p:cNvSpPr txBox="1"/>
          <p:nvPr/>
        </p:nvSpPr>
        <p:spPr>
          <a:xfrm>
            <a:off x="4819467" y="2806459"/>
            <a:ext cx="28411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sz="45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郭志凱</a:t>
            </a:r>
            <a:endParaRPr lang="en-US" altLang="zh-TW" sz="45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algn="ctr"/>
            <a:r>
              <a:rPr lang="zh-TW" altLang="en-US" sz="3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會員</a:t>
            </a:r>
            <a:r>
              <a:rPr lang="en-US" altLang="zh-TW" sz="3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&amp;</a:t>
            </a:r>
            <a:r>
              <a:rPr lang="zh-TW" altLang="en-US" sz="3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金流串接</a:t>
            </a:r>
            <a:endParaRPr lang="en-US" altLang="zh-TW" sz="3000" dirty="0">
              <a:solidFill>
                <a:srgbClr val="262626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6140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661</Words>
  <Application>Microsoft Office PowerPoint</Application>
  <PresentationFormat>寬螢幕</PresentationFormat>
  <Paragraphs>158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等线</vt:lpstr>
      <vt:lpstr>맑은 고딕</vt:lpstr>
      <vt:lpstr>Noto Sans SC Medium</vt:lpstr>
      <vt:lpstr>Noto Sans TC Light</vt:lpstr>
      <vt:lpstr>Noto Sans TC Medium</vt:lpstr>
      <vt:lpstr>新細明體</vt:lpstr>
      <vt:lpstr>Arial</vt:lpstr>
      <vt:lpstr>Wingdings</vt:lpstr>
      <vt:lpstr>1_Office 테마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iSpan</cp:lastModifiedBy>
  <cp:revision>342</cp:revision>
  <dcterms:created xsi:type="dcterms:W3CDTF">2022-12-05T16:54:57Z</dcterms:created>
  <dcterms:modified xsi:type="dcterms:W3CDTF">2023-05-23T04:17:03Z</dcterms:modified>
</cp:coreProperties>
</file>