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3" r:id="rId4"/>
    <p:sldId id="264" r:id="rId5"/>
    <p:sldId id="265" r:id="rId6"/>
    <p:sldId id="266" r:id="rId7"/>
    <p:sldId id="267" r:id="rId8"/>
    <p:sldId id="268" r:id="rId9"/>
    <p:sldId id="273" r:id="rId10"/>
    <p:sldId id="280" r:id="rId11"/>
    <p:sldId id="281" r:id="rId12"/>
    <p:sldId id="282" r:id="rId13"/>
    <p:sldId id="283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FFFF"/>
    <a:srgbClr val="D69D36"/>
    <a:srgbClr val="EBBFE1"/>
    <a:srgbClr val="070720"/>
    <a:srgbClr val="366DEB"/>
    <a:srgbClr val="D67076"/>
    <a:srgbClr val="B63898"/>
    <a:srgbClr val="E5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chemeClr val="tx1">
                    <a:lumMod val="65000"/>
                    <a:lumOff val="3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70806-3D5A-4512-8BC0-F11BA4F7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66" y="1226236"/>
            <a:ext cx="3073133" cy="30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49C326-58A5-453E-9BD1-759D17FBF30C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林子評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客服中心與最新消息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0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6AF92D-C427-46B4-B25C-5C3341B7B450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張晉陽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客服中心與最新消息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08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866E25-0A35-4459-A408-F2E7D3A04D62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賴孟賢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</a:t>
            </a:r>
          </a:p>
        </p:txBody>
      </p:sp>
    </p:spTree>
    <p:extLst>
      <p:ext uri="{BB962C8B-B14F-4D97-AF65-F5344CB8AC3E}">
        <p14:creationId xmlns:p14="http://schemas.microsoft.com/office/powerpoint/2010/main" val="283714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82D2FC-7C29-46C8-B389-169ECB9AD998}"/>
              </a:ext>
            </a:extLst>
          </p:cNvPr>
          <p:cNvSpPr txBox="1"/>
          <p:nvPr/>
        </p:nvSpPr>
        <p:spPr>
          <a:xfrm>
            <a:off x="4119267" y="2837096"/>
            <a:ext cx="410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劉芸維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&amp;LINE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</p:spTree>
    <p:extLst>
      <p:ext uri="{BB962C8B-B14F-4D97-AF65-F5344CB8AC3E}">
        <p14:creationId xmlns:p14="http://schemas.microsoft.com/office/powerpoint/2010/main" val="67047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5089400-B731-47BB-84F1-C95DB2E99B19}"/>
              </a:ext>
            </a:extLst>
          </p:cNvPr>
          <p:cNvSpPr/>
          <p:nvPr/>
        </p:nvSpPr>
        <p:spPr>
          <a:xfrm>
            <a:off x="5118340" y="97716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紅利機制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174AE6-4C8E-493F-B319-946B69853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6" y="4376531"/>
            <a:ext cx="995508" cy="995508"/>
          </a:xfrm>
          <a:prstGeom prst="rect">
            <a:avLst/>
          </a:prstGeom>
        </p:spPr>
      </p:pic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145231-8C0C-400F-A0F1-5A2272ED9DD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6593754" y="3754450"/>
            <a:ext cx="2970667" cy="1119835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3A26B4-8561-47C8-A62A-E99B2E12D164}"/>
              </a:ext>
            </a:extLst>
          </p:cNvPr>
          <p:cNvGrpSpPr/>
          <p:nvPr/>
        </p:nvGrpSpPr>
        <p:grpSpPr>
          <a:xfrm>
            <a:off x="1665493" y="1775591"/>
            <a:ext cx="8861014" cy="2194302"/>
            <a:chOff x="1555056" y="1775591"/>
            <a:chExt cx="8861014" cy="219430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DA4E0BA-6B80-44FC-BF2E-68E152CBF1B0}"/>
                </a:ext>
              </a:extLst>
            </p:cNvPr>
            <p:cNvGrpSpPr/>
            <p:nvPr/>
          </p:nvGrpSpPr>
          <p:grpSpPr>
            <a:xfrm>
              <a:off x="1555056" y="1925344"/>
              <a:ext cx="1924172" cy="2044549"/>
              <a:chOff x="1555056" y="1925344"/>
              <a:chExt cx="1924172" cy="204454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C64D9F52-8A30-44CA-964F-24EE26B8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018" y="1925344"/>
                <a:ext cx="666249" cy="666249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C01C18-F55E-42BB-A79A-E14783171B1A}"/>
                  </a:ext>
                </a:extLst>
              </p:cNvPr>
              <p:cNvSpPr txBox="1"/>
              <p:nvPr/>
            </p:nvSpPr>
            <p:spPr>
              <a:xfrm>
                <a:off x="1555056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抽獎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每抽皆能獲得紅利，當大獎數量變少，將獲得更高額的紅利。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75CDFF-D963-43FD-87AD-4882E8579607}"/>
                </a:ext>
              </a:extLst>
            </p:cNvPr>
            <p:cNvGrpSpPr/>
            <p:nvPr/>
          </p:nvGrpSpPr>
          <p:grpSpPr>
            <a:xfrm>
              <a:off x="3867337" y="1791919"/>
              <a:ext cx="1924172" cy="2177974"/>
              <a:chOff x="3547965" y="1791919"/>
              <a:chExt cx="1924172" cy="2177974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A818E8-39B7-4C14-A4B5-30D96C86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614" y="1791919"/>
                <a:ext cx="824288" cy="824288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9D08291-EDE1-46FB-ACC8-6C3D6FCF5917}"/>
                  </a:ext>
                </a:extLst>
              </p:cNvPr>
              <p:cNvSpPr txBox="1"/>
              <p:nvPr/>
            </p:nvSpPr>
            <p:spPr>
              <a:xfrm>
                <a:off x="3547965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大富翁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每次抽獎，皆可獲得一次遊玩機會，能隨機獲得紅利，累積圈數將獲得額外獎勵。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3482A25-6660-4BFC-BECC-D5EB714BC9E8}"/>
                </a:ext>
              </a:extLst>
            </p:cNvPr>
            <p:cNvGrpSpPr/>
            <p:nvPr/>
          </p:nvGrpSpPr>
          <p:grpSpPr>
            <a:xfrm>
              <a:off x="6179618" y="1836702"/>
              <a:ext cx="1924172" cy="1917748"/>
              <a:chOff x="5996059" y="1836702"/>
              <a:chExt cx="1924172" cy="1917748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C60E233C-6FA8-47E3-A4F6-F5FD9941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700" y="1836702"/>
                <a:ext cx="754891" cy="754891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9B951EA-9856-4696-B2B6-C0518F5E966A}"/>
                  </a:ext>
                </a:extLst>
              </p:cNvPr>
              <p:cNvSpPr txBox="1"/>
              <p:nvPr/>
            </p:nvSpPr>
            <p:spPr>
              <a:xfrm>
                <a:off x="5996059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每日小遊戲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會員每天登入皆可遊玩，將依遊玩表現獲得紅利。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98CA439-5059-4EB3-9682-FB6C1228DCD5}"/>
                </a:ext>
              </a:extLst>
            </p:cNvPr>
            <p:cNvGrpSpPr/>
            <p:nvPr/>
          </p:nvGrpSpPr>
          <p:grpSpPr>
            <a:xfrm>
              <a:off x="8491898" y="1775591"/>
              <a:ext cx="1924172" cy="1978859"/>
              <a:chOff x="8491898" y="1775591"/>
              <a:chExt cx="1924172" cy="1978859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7E1AD784-9A6B-435D-85F3-16F53E6D6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1840" y="1775591"/>
                <a:ext cx="824288" cy="824288"/>
              </a:xfrm>
              <a:prstGeom prst="rect">
                <a:avLst/>
              </a:prstGeom>
            </p:spPr>
          </p:pic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9C6D74-895F-44F3-B150-D5C7F1726DB5}"/>
                  </a:ext>
                </a:extLst>
              </p:cNvPr>
              <p:cNvSpPr txBox="1"/>
              <p:nvPr/>
            </p:nvSpPr>
            <p:spPr>
              <a:xfrm>
                <a:off x="8491898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卡片蒐集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每次抽獎，將隨機獲得當期卡片之一，蒐集完成即可獲得紅利。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5CF178-B64A-4197-AB09-55B559D809CB}"/>
              </a:ext>
            </a:extLst>
          </p:cNvPr>
          <p:cNvSpPr txBox="1"/>
          <p:nvPr/>
        </p:nvSpPr>
        <p:spPr>
          <a:xfrm>
            <a:off x="5163785" y="5412799"/>
            <a:ext cx="18644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紅利商店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1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使用紅利兌換抽獎機會、公司提供的獎品。</a:t>
            </a:r>
            <a:endParaRPr lang="en-US" altLang="zh-TW" sz="14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89408CF-4120-49EA-95A8-ABFD92E5F89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6050" y="3754450"/>
            <a:ext cx="766091" cy="622081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59CDD3-0346-4524-99E1-B390AE6FD6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939860" y="3969893"/>
            <a:ext cx="733702" cy="406638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A2924C-BCF5-4441-AB39-FC52325BF732}"/>
              </a:ext>
            </a:extLst>
          </p:cNvPr>
          <p:cNvCxnSpPr>
            <a:cxnSpLocks/>
            <a:stCxn id="32" idx="2"/>
            <a:endCxn id="50" idx="1"/>
          </p:cNvCxnSpPr>
          <p:nvPr/>
        </p:nvCxnSpPr>
        <p:spPr>
          <a:xfrm>
            <a:off x="2627579" y="3969893"/>
            <a:ext cx="2970667" cy="904392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83" name="직사각형 34">
            <a:extLst>
              <a:ext uri="{FF2B5EF4-FFF2-40B4-BE49-F238E27FC236}">
                <a16:creationId xmlns:a16="http://schemas.microsoft.com/office/drawing/2014/main" id="{528376D0-10BA-4527-A1EE-A480F2121A29}"/>
              </a:ext>
            </a:extLst>
          </p:cNvPr>
          <p:cNvSpPr/>
          <p:nvPr/>
        </p:nvSpPr>
        <p:spPr>
          <a:xfrm>
            <a:off x="9194664" y="1424302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66C74BB-B822-4CCB-ACCF-AC9D4CABF925}"/>
              </a:ext>
            </a:extLst>
          </p:cNvPr>
          <p:cNvGrpSpPr/>
          <p:nvPr/>
        </p:nvGrpSpPr>
        <p:grpSpPr>
          <a:xfrm>
            <a:off x="779304" y="821313"/>
            <a:ext cx="3085724" cy="5703805"/>
            <a:chOff x="8365915" y="849675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365915" y="849675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8399983" y="2738634"/>
              <a:ext cx="2885362" cy="2846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郭志凱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負責功能：會員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金流串接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登入、註冊切版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會員中心切版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儲值中心切版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藍新金流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API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串接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後台權限管理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  <p:pic>
          <p:nvPicPr>
            <p:cNvPr id="54" name="Google Shape;237;p4">
              <a:extLst>
                <a:ext uri="{FF2B5EF4-FFF2-40B4-BE49-F238E27FC236}">
                  <a16:creationId xmlns:a16="http://schemas.microsoft.com/office/drawing/2014/main" id="{27BC1A67-8CA6-45FA-839B-C4CBB76F9C7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7577" b="19179"/>
            <a:stretch/>
          </p:blipFill>
          <p:spPr>
            <a:xfrm>
              <a:off x="9194664" y="1439501"/>
              <a:ext cx="1272989" cy="1261466"/>
            </a:xfrm>
            <a:prstGeom prst="rect">
              <a:avLst/>
            </a:prstGeom>
            <a:noFill/>
            <a:ln w="1587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0FEC140-872F-49BB-B109-A209AFA380A3}"/>
              </a:ext>
            </a:extLst>
          </p:cNvPr>
          <p:cNvGrpSpPr/>
          <p:nvPr/>
        </p:nvGrpSpPr>
        <p:grpSpPr>
          <a:xfrm>
            <a:off x="4553139" y="821313"/>
            <a:ext cx="3085724" cy="5703805"/>
            <a:chOff x="880536" y="821312"/>
            <a:chExt cx="3085724" cy="5703805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7121AB8C-06FC-4592-BAB1-1C6081DDDB86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48" name="직사각형 24">
                <a:extLst>
                  <a:ext uri="{FF2B5EF4-FFF2-40B4-BE49-F238E27FC236}">
                    <a16:creationId xmlns:a16="http://schemas.microsoft.com/office/drawing/2014/main" id="{1C7A539C-F02C-4723-8B69-5067E3141BD6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9" name="직사각형 25">
                <a:extLst>
                  <a:ext uri="{FF2B5EF4-FFF2-40B4-BE49-F238E27FC236}">
                    <a16:creationId xmlns:a16="http://schemas.microsoft.com/office/drawing/2014/main" id="{B76D73B3-7BBE-4E59-9E9E-86C6923FC197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2" name="모서리가 둥근 직사각형 30">
                <a:extLst>
                  <a:ext uri="{FF2B5EF4-FFF2-40B4-BE49-F238E27FC236}">
                    <a16:creationId xmlns:a16="http://schemas.microsoft.com/office/drawing/2014/main" id="{3D90644D-AC83-45ED-99DC-D0D05AB4A9D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3" name="모서리가 둥근 직사각형 30">
                <a:extLst>
                  <a:ext uri="{FF2B5EF4-FFF2-40B4-BE49-F238E27FC236}">
                    <a16:creationId xmlns:a16="http://schemas.microsoft.com/office/drawing/2014/main" id="{CD8EF867-A2C7-4079-871F-7808DB88177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47" name="직사각형 26">
              <a:extLst>
                <a:ext uri="{FF2B5EF4-FFF2-40B4-BE49-F238E27FC236}">
                  <a16:creationId xmlns:a16="http://schemas.microsoft.com/office/drawing/2014/main" id="{314AD483-CDF7-4F8C-902B-E47AD907D1D1}"/>
                </a:ext>
              </a:extLst>
            </p:cNvPr>
            <p:cNvSpPr/>
            <p:nvPr/>
          </p:nvSpPr>
          <p:spPr>
            <a:xfrm>
              <a:off x="916907" y="2688620"/>
              <a:ext cx="2885362" cy="256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林子評</a:t>
              </a:r>
            </a:p>
            <a:p>
              <a:pPr algn="ctr">
                <a:lnSpc>
                  <a:spcPct val="150000"/>
                </a:lnSpc>
              </a:pP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負責功能：客服中心與最新消息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客服中心切版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最新消息切版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回報單紀錄切版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問題回報單設計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E21F82F2-6FA8-4758-A658-88752183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7" r="12887"/>
          <a:stretch/>
        </p:blipFill>
        <p:spPr>
          <a:xfrm>
            <a:off x="5412881" y="1407974"/>
            <a:ext cx="1238620" cy="1300382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82E29167-B162-49F6-BBF2-88DB53DA52DB}"/>
              </a:ext>
            </a:extLst>
          </p:cNvPr>
          <p:cNvGrpSpPr/>
          <p:nvPr/>
        </p:nvGrpSpPr>
        <p:grpSpPr>
          <a:xfrm>
            <a:off x="8326973" y="821313"/>
            <a:ext cx="3085724" cy="5703805"/>
            <a:chOff x="880536" y="821312"/>
            <a:chExt cx="3085724" cy="5703805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9C618235-F636-4501-8A20-C0EA21D2A604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59" name="직사각형 24">
                <a:extLst>
                  <a:ext uri="{FF2B5EF4-FFF2-40B4-BE49-F238E27FC236}">
                    <a16:creationId xmlns:a16="http://schemas.microsoft.com/office/drawing/2014/main" id="{E230F4C9-6542-45FD-859A-6BFD472144C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0" name="직사각형 25">
                <a:extLst>
                  <a:ext uri="{FF2B5EF4-FFF2-40B4-BE49-F238E27FC236}">
                    <a16:creationId xmlns:a16="http://schemas.microsoft.com/office/drawing/2014/main" id="{38192DD2-C9F6-43D4-BA2D-D83D943E1BC8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61" name="모서리가 둥근 직사각형 30">
                <a:extLst>
                  <a:ext uri="{FF2B5EF4-FFF2-40B4-BE49-F238E27FC236}">
                    <a16:creationId xmlns:a16="http://schemas.microsoft.com/office/drawing/2014/main" id="{CB9FC684-97E4-40A8-BE02-BAA076809536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62" name="모서리가 둥근 직사각형 30">
                <a:extLst>
                  <a:ext uri="{FF2B5EF4-FFF2-40B4-BE49-F238E27FC236}">
                    <a16:creationId xmlns:a16="http://schemas.microsoft.com/office/drawing/2014/main" id="{353B990C-FA01-4B2D-8BE5-0CE98095954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7" name="직사각형 34">
              <a:extLst>
                <a:ext uri="{FF2B5EF4-FFF2-40B4-BE49-F238E27FC236}">
                  <a16:creationId xmlns:a16="http://schemas.microsoft.com/office/drawing/2014/main" id="{13CE779A-D092-408E-8E40-AC9F6283671C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58" name="직사각형 26">
              <a:extLst>
                <a:ext uri="{FF2B5EF4-FFF2-40B4-BE49-F238E27FC236}">
                  <a16:creationId xmlns:a16="http://schemas.microsoft.com/office/drawing/2014/main" id="{6677256E-1956-4E2D-BC4E-C3989E424FB1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1F35C11-BC2B-4D95-8EBE-25F31D8888F7}"/>
              </a:ext>
            </a:extLst>
          </p:cNvPr>
          <p:cNvGrpSpPr/>
          <p:nvPr/>
        </p:nvGrpSpPr>
        <p:grpSpPr>
          <a:xfrm>
            <a:off x="4553138" y="821313"/>
            <a:ext cx="3085724" cy="5703805"/>
            <a:chOff x="4628454" y="821313"/>
            <a:chExt cx="3085724" cy="5703805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A84E620-C079-4E3C-B9D9-58C327CBC555}"/>
                </a:ext>
              </a:extLst>
            </p:cNvPr>
            <p:cNvGrpSpPr/>
            <p:nvPr/>
          </p:nvGrpSpPr>
          <p:grpSpPr>
            <a:xfrm>
              <a:off x="4628454" y="821313"/>
              <a:ext cx="3085724" cy="5703805"/>
              <a:chOff x="1929765" y="1640889"/>
              <a:chExt cx="2046152" cy="2538024"/>
            </a:xfrm>
          </p:grpSpPr>
          <p:sp>
            <p:nvSpPr>
              <p:cNvPr id="47" name="직사각형 24">
                <a:extLst>
                  <a:ext uri="{FF2B5EF4-FFF2-40B4-BE49-F238E27FC236}">
                    <a16:creationId xmlns:a16="http://schemas.microsoft.com/office/drawing/2014/main" id="{21F63F52-A339-4E14-BBBB-3BE6B8ABC92F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8" name="직사각형 25">
                <a:extLst>
                  <a:ext uri="{FF2B5EF4-FFF2-40B4-BE49-F238E27FC236}">
                    <a16:creationId xmlns:a16="http://schemas.microsoft.com/office/drawing/2014/main" id="{5DC253CB-6529-42CE-A487-0E560EBF42F9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9" name="모서리가 둥근 직사각형 30">
                <a:extLst>
                  <a:ext uri="{FF2B5EF4-FFF2-40B4-BE49-F238E27FC236}">
                    <a16:creationId xmlns:a16="http://schemas.microsoft.com/office/drawing/2014/main" id="{9038CA22-781C-4821-9914-68A30066FC54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0" name="모서리가 둥근 직사각형 30">
                <a:extLst>
                  <a:ext uri="{FF2B5EF4-FFF2-40B4-BE49-F238E27FC236}">
                    <a16:creationId xmlns:a16="http://schemas.microsoft.com/office/drawing/2014/main" id="{BACCB214-057B-4EEF-A484-AE9FCDBBDA9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pic>
          <p:nvPicPr>
            <p:cNvPr id="45" name="圖片 44" descr="一張含有 人員, 服裝, 人的臉孔, 領帶 的圖片&#10;&#10;自動產生的描述">
              <a:extLst>
                <a:ext uri="{FF2B5EF4-FFF2-40B4-BE49-F238E27FC236}">
                  <a16:creationId xmlns:a16="http://schemas.microsoft.com/office/drawing/2014/main" id="{10A85F30-49C7-49FE-9342-1E07A6CAE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5" b="19897"/>
            <a:stretch/>
          </p:blipFill>
          <p:spPr>
            <a:xfrm>
              <a:off x="5557652" y="1422234"/>
              <a:ext cx="1227328" cy="1296000"/>
            </a:xfrm>
            <a:prstGeom prst="rect">
              <a:avLst/>
            </a:prstGeom>
          </p:spPr>
        </p:pic>
        <p:sp>
          <p:nvSpPr>
            <p:cNvPr id="46" name="직사각형 26">
              <a:extLst>
                <a:ext uri="{FF2B5EF4-FFF2-40B4-BE49-F238E27FC236}">
                  <a16:creationId xmlns:a16="http://schemas.microsoft.com/office/drawing/2014/main" id="{80EF1081-4F1E-43EB-9E14-884D1401CF60}"/>
                </a:ext>
              </a:extLst>
            </p:cNvPr>
            <p:cNvSpPr/>
            <p:nvPr/>
          </p:nvSpPr>
          <p:spPr>
            <a:xfrm>
              <a:off x="4664825" y="2688621"/>
              <a:ext cx="2885362" cy="2896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劉芸維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專題美術素材製作</a:t>
              </a:r>
              <a:endParaRPr lang="en-US" altLang="zh-TW" sz="140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負責功能：願望清單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&amp;LINE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推送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首頁切版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願望清單切版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願望清單資料庫設計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LINE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官方帳號設計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LINE Messaging API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串接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C0D8D4B-0330-4FEA-85EC-E678160D3999}"/>
              </a:ext>
            </a:extLst>
          </p:cNvPr>
          <p:cNvGrpSpPr/>
          <p:nvPr/>
        </p:nvGrpSpPr>
        <p:grpSpPr>
          <a:xfrm>
            <a:off x="779303" y="821313"/>
            <a:ext cx="3085724" cy="5703805"/>
            <a:chOff x="893295" y="821313"/>
            <a:chExt cx="3085724" cy="5703805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7417EDB-CBBC-4F3A-8EE2-9DF28B5393DC}"/>
                </a:ext>
              </a:extLst>
            </p:cNvPr>
            <p:cNvGrpSpPr/>
            <p:nvPr/>
          </p:nvGrpSpPr>
          <p:grpSpPr>
            <a:xfrm>
              <a:off x="893295" y="821313"/>
              <a:ext cx="3085724" cy="5703805"/>
              <a:chOff x="1929765" y="1640889"/>
              <a:chExt cx="2046152" cy="2538024"/>
            </a:xfrm>
          </p:grpSpPr>
          <p:sp>
            <p:nvSpPr>
              <p:cNvPr id="55" name="직사각형 24">
                <a:extLst>
                  <a:ext uri="{FF2B5EF4-FFF2-40B4-BE49-F238E27FC236}">
                    <a16:creationId xmlns:a16="http://schemas.microsoft.com/office/drawing/2014/main" id="{4682ACAF-0AFE-4950-AAD9-917602062524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6" name="직사각형 25">
                <a:extLst>
                  <a:ext uri="{FF2B5EF4-FFF2-40B4-BE49-F238E27FC236}">
                    <a16:creationId xmlns:a16="http://schemas.microsoft.com/office/drawing/2014/main" id="{1FA7676C-838C-4CE0-BCF7-5F5F07311E0D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58" name="모서리가 둥근 직사각형 30">
                <a:extLst>
                  <a:ext uri="{FF2B5EF4-FFF2-40B4-BE49-F238E27FC236}">
                    <a16:creationId xmlns:a16="http://schemas.microsoft.com/office/drawing/2014/main" id="{BAFDC900-6BB9-4419-A9CC-066B36FDD2EA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59" name="모서리가 둥근 직사각형 30">
                <a:extLst>
                  <a:ext uri="{FF2B5EF4-FFF2-40B4-BE49-F238E27FC236}">
                    <a16:creationId xmlns:a16="http://schemas.microsoft.com/office/drawing/2014/main" id="{2801D92F-DBF1-410A-815C-17F3A377017F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3" name="직사각형 26">
              <a:extLst>
                <a:ext uri="{FF2B5EF4-FFF2-40B4-BE49-F238E27FC236}">
                  <a16:creationId xmlns:a16="http://schemas.microsoft.com/office/drawing/2014/main" id="{C9F69BFF-B0F6-4925-ABFB-1DA23B225A72}"/>
                </a:ext>
              </a:extLst>
            </p:cNvPr>
            <p:cNvSpPr/>
            <p:nvPr/>
          </p:nvSpPr>
          <p:spPr>
            <a:xfrm>
              <a:off x="929666" y="2688621"/>
              <a:ext cx="2885362" cy="312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賴孟賢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專案統整、進度追蹤、簡報製作</a:t>
              </a: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負責功能：一番賞倉庫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交易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商品管理切版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交易中心切版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商品購買切版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獎池一覽切版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A94405FB-60F5-4E3B-8B7A-DA12DAF4B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336" y="1383518"/>
              <a:ext cx="1317449" cy="1317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6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B5CDE-B65A-42F0-96E3-C7A1CB7AED01}"/>
              </a:ext>
            </a:extLst>
          </p:cNvPr>
          <p:cNvSpPr txBox="1"/>
          <p:nvPr/>
        </p:nvSpPr>
        <p:spPr>
          <a:xfrm>
            <a:off x="4955722" y="965460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動機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87312-FCF6-416B-A0E4-33E961BA29F0}"/>
              </a:ext>
            </a:extLst>
          </p:cNvPr>
          <p:cNvSpPr txBox="1"/>
          <p:nvPr/>
        </p:nvSpPr>
        <p:spPr>
          <a:xfrm>
            <a:off x="3960945" y="1444035"/>
            <a:ext cx="4270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線上一番賞相較實體店面具有以下優勢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消費者無須出門便可隨時隨地遊玩 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無須租用場地、印製籤紙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全程自動化，無須人工操作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能藉由數據，了解消費者喜好與需求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可以與社群媒體整合，增加曝光度與參與度。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而市面上實體一番賞仍佔多數，線上一番賞市場還遠未飽和。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DEAA6D-12A7-4DBC-ABCB-85DB96A87768}"/>
              </a:ext>
            </a:extLst>
          </p:cNvPr>
          <p:cNvSpPr txBox="1"/>
          <p:nvPr/>
        </p:nvSpPr>
        <p:spPr>
          <a:xfrm>
            <a:off x="4955722" y="4169244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設計理念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EAC776-8298-40C9-920D-BA5C64BF5E77}"/>
              </a:ext>
            </a:extLst>
          </p:cNvPr>
          <p:cNvSpPr txBox="1"/>
          <p:nvPr/>
        </p:nvSpPr>
        <p:spPr>
          <a:xfrm>
            <a:off x="3831044" y="4646298"/>
            <a:ext cx="4529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無論線上、實體，當消費者抽到多餘、非目標的一番賞，多會至社群或拍賣平台販售，而擁有無數商品的市場，一番賞買賣不過滄海一粟，因此我們希望打造結合交易機制，能集中一番賞交易的線上一番賞網站。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149484" y="1872417"/>
            <a:ext cx="2449451" cy="3841532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75" y="184393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75" y="3428006"/>
            <a:ext cx="225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57" y="5086217"/>
            <a:ext cx="2368837" cy="3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837825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  <a:endParaRPr lang="zh-TW" altLang="en-US" sz="20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644408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644408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312600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909666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056444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8246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343039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獎池排行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385777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獎池預覽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312466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571663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829030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-119356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644408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644408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644408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667944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452233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-41960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815240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FFC85943-22A2-4135-AB3B-B0C637600000}"/>
              </a:ext>
            </a:extLst>
          </p:cNvPr>
          <p:cNvCxnSpPr>
            <a:cxnSpLocks/>
            <a:stCxn id="157" idx="2"/>
            <a:endCxn id="218" idx="0"/>
          </p:cNvCxnSpPr>
          <p:nvPr/>
        </p:nvCxnSpPr>
        <p:spPr>
          <a:xfrm rot="16200000" flipH="1">
            <a:off x="6796561" y="742329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7172B4A-1209-4440-8A96-8BC62C35D560}"/>
              </a:ext>
            </a:extLst>
          </p:cNvPr>
          <p:cNvSpPr/>
          <p:nvPr/>
        </p:nvSpPr>
        <p:spPr>
          <a:xfrm>
            <a:off x="4043729" y="231229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2446CF1-ADF0-4B65-B452-1D6EB81D58F3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4101306" y="205613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0C5DDFF-620C-4CEB-9F17-3195000826C7}"/>
              </a:ext>
            </a:extLst>
          </p:cNvPr>
          <p:cNvSpPr/>
          <p:nvPr/>
        </p:nvSpPr>
        <p:spPr>
          <a:xfrm>
            <a:off x="4043729" y="282433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一番賞抽取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E3C093E2-DC8F-4C76-84F2-126C0CED5134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3845284" y="231215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4AFB430-D947-47F2-B0EC-9BB83C4DB7CD}"/>
              </a:ext>
            </a:extLst>
          </p:cNvPr>
          <p:cNvSpPr/>
          <p:nvPr/>
        </p:nvSpPr>
        <p:spPr>
          <a:xfrm>
            <a:off x="5618890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2DC7C60-D203-4F80-AACD-2EE6EB37E11F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>
            <a:off x="5676467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FF76CE-C02F-492F-851F-145B755D4F9C}"/>
              </a:ext>
            </a:extLst>
          </p:cNvPr>
          <p:cNvSpPr/>
          <p:nvPr/>
        </p:nvSpPr>
        <p:spPr>
          <a:xfrm>
            <a:off x="5618890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商品購買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15370CF-C241-461E-AE7B-E85C56BEC17C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5420445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963CFF7-E1FF-49BD-BCEF-F992544ABCFF}"/>
              </a:ext>
            </a:extLst>
          </p:cNvPr>
          <p:cNvSpPr/>
          <p:nvPr/>
        </p:nvSpPr>
        <p:spPr>
          <a:xfrm>
            <a:off x="7182422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聯繫資訊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0D6C034-87C8-4C14-B117-931CE120825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239999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B731796-1A11-47FC-BE3C-476481D53940}"/>
              </a:ext>
            </a:extLst>
          </p:cNvPr>
          <p:cNvSpPr/>
          <p:nvPr/>
        </p:nvSpPr>
        <p:spPr>
          <a:xfrm>
            <a:off x="8783835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3AC9A184-FECE-49CB-B63F-F4CE40FF4E69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>
            <a:off x="8841412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9870402-DDDC-4F95-96FF-DCF1AE6AB8A1}"/>
              </a:ext>
            </a:extLst>
          </p:cNvPr>
          <p:cNvSpPr/>
          <p:nvPr/>
        </p:nvSpPr>
        <p:spPr>
          <a:xfrm>
            <a:off x="8783835" y="282330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問題回報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2A480DB-D82F-4BC6-9811-71379452998A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>
            <a:off x="8585390" y="231112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93644D9-A458-45E2-B9A0-14EEB6E30D3C}"/>
              </a:ext>
            </a:extLst>
          </p:cNvPr>
          <p:cNvSpPr/>
          <p:nvPr/>
        </p:nvSpPr>
        <p:spPr>
          <a:xfrm>
            <a:off x="10285204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會員資料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6C62514-9F23-4AAF-94B7-985FBE606245}"/>
              </a:ext>
            </a:extLst>
          </p:cNvPr>
          <p:cNvCxnSpPr>
            <a:cxnSpLocks/>
            <a:endCxn id="112" idx="1"/>
          </p:cNvCxnSpPr>
          <p:nvPr/>
        </p:nvCxnSpPr>
        <p:spPr>
          <a:xfrm rot="5400000">
            <a:off x="10342781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D6C2BA5-C126-4A3A-A986-75B4A4B2D4D5}"/>
              </a:ext>
            </a:extLst>
          </p:cNvPr>
          <p:cNvSpPr/>
          <p:nvPr/>
        </p:nvSpPr>
        <p:spPr>
          <a:xfrm>
            <a:off x="10285204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3FCD260-D3DD-4F72-9AFE-91CF7AA44919}"/>
              </a:ext>
            </a:extLst>
          </p:cNvPr>
          <p:cNvSpPr/>
          <p:nvPr/>
        </p:nvSpPr>
        <p:spPr>
          <a:xfrm>
            <a:off x="10285204" y="334170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88B7F2F-8C93-4C2A-ADEC-4D30148EE25B}"/>
              </a:ext>
            </a:extLst>
          </p:cNvPr>
          <p:cNvSpPr/>
          <p:nvPr/>
        </p:nvSpPr>
        <p:spPr>
          <a:xfrm>
            <a:off x="10285204" y="385643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090242D5-4BA9-44B0-9A9F-CC08689AC71B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>
            <a:off x="10086759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6E1C8F63-0F9F-4C97-9200-67ADF9A21FE6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>
            <a:off x="9827562" y="2570326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C1CCAD01-DC43-43A0-B112-FD537AF2F29F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9570195" y="2827693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8DFF7ACF-33AE-4FB8-94F5-B10FC5717E17}"/>
              </a:ext>
            </a:extLst>
          </p:cNvPr>
          <p:cNvSpPr/>
          <p:nvPr/>
        </p:nvSpPr>
        <p:spPr>
          <a:xfrm>
            <a:off x="5226786" y="397781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8B16070-7A6A-4E7C-927B-81317384F2CD}"/>
              </a:ext>
            </a:extLst>
          </p:cNvPr>
          <p:cNvSpPr/>
          <p:nvPr/>
        </p:nvSpPr>
        <p:spPr>
          <a:xfrm>
            <a:off x="765996" y="4784396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一番賞資料庫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12B47AA-EB87-48D0-A2F0-D8F34D1012F4}"/>
              </a:ext>
            </a:extLst>
          </p:cNvPr>
          <p:cNvSpPr/>
          <p:nvPr/>
        </p:nvSpPr>
        <p:spPr>
          <a:xfrm>
            <a:off x="2346615" y="4784396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一番賞倉庫管理</a:t>
            </a:r>
          </a:p>
        </p:txBody>
      </p: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F1CDFA21-E1FD-431B-AD17-6495A44D60ED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5400000">
            <a:off x="3650373" y="2230322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肘形 243">
            <a:extLst>
              <a:ext uri="{FF2B5EF4-FFF2-40B4-BE49-F238E27FC236}">
                <a16:creationId xmlns:a16="http://schemas.microsoft.com/office/drawing/2014/main" id="{5ED0567D-E2BD-4866-B2AE-02446E672C7D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 rot="5400000">
            <a:off x="4440683" y="3020632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95EB351C-3613-4330-A860-8888B51F7CE0}"/>
              </a:ext>
            </a:extLst>
          </p:cNvPr>
          <p:cNvSpPr/>
          <p:nvPr/>
        </p:nvSpPr>
        <p:spPr>
          <a:xfrm>
            <a:off x="3927235" y="4784396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願望清單管理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579F928-4812-4980-BEA1-3B58DDBEC3C4}"/>
              </a:ext>
            </a:extLst>
          </p:cNvPr>
          <p:cNvSpPr/>
          <p:nvPr/>
        </p:nvSpPr>
        <p:spPr>
          <a:xfrm>
            <a:off x="5495814" y="4784396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會員管理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124F08B-BCD5-4B46-82B9-8699A962AC3E}"/>
              </a:ext>
            </a:extLst>
          </p:cNvPr>
          <p:cNvSpPr/>
          <p:nvPr/>
        </p:nvSpPr>
        <p:spPr>
          <a:xfrm>
            <a:off x="8632972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383BA3F-D2C0-477F-B0F4-533CBE6F49B9}"/>
              </a:ext>
            </a:extLst>
          </p:cNvPr>
          <p:cNvSpPr/>
          <p:nvPr/>
        </p:nvSpPr>
        <p:spPr>
          <a:xfrm>
            <a:off x="10201550" y="4784396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輪播管理</a:t>
            </a: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61B5F048-9A65-4F35-9EAD-895FE921D310}"/>
              </a:ext>
            </a:extLst>
          </p:cNvPr>
          <p:cNvCxnSpPr>
            <a:cxnSpLocks/>
            <a:stCxn id="240" idx="2"/>
            <a:endCxn id="245" idx="0"/>
          </p:cNvCxnSpPr>
          <p:nvPr/>
        </p:nvCxnSpPr>
        <p:spPr>
          <a:xfrm rot="5400000">
            <a:off x="5227983" y="3807932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90335C2A-6BF9-4222-BC11-9B1E6FCE6B6E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5400000">
            <a:off x="6012272" y="4592221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E9FB02EB-7C66-4AFF-B990-C01EAD07827F}"/>
              </a:ext>
            </a:extLst>
          </p:cNvPr>
          <p:cNvCxnSpPr>
            <a:cxnSpLocks/>
            <a:stCxn id="240" idx="2"/>
            <a:endCxn id="247" idx="0"/>
          </p:cNvCxnSpPr>
          <p:nvPr/>
        </p:nvCxnSpPr>
        <p:spPr>
          <a:xfrm rot="16200000" flipH="1">
            <a:off x="7580851" y="3098028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肘形 251">
            <a:extLst>
              <a:ext uri="{FF2B5EF4-FFF2-40B4-BE49-F238E27FC236}">
                <a16:creationId xmlns:a16="http://schemas.microsoft.com/office/drawing/2014/main" id="{5DD4B74B-6014-42CA-8ACF-BCB954C734A9}"/>
              </a:ext>
            </a:extLst>
          </p:cNvPr>
          <p:cNvCxnSpPr>
            <a:cxnSpLocks/>
            <a:stCxn id="240" idx="2"/>
            <a:endCxn id="248" idx="0"/>
          </p:cNvCxnSpPr>
          <p:nvPr/>
        </p:nvCxnSpPr>
        <p:spPr>
          <a:xfrm rot="16200000" flipH="1">
            <a:off x="8354130" y="2324748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87DAA99-A3B1-498A-B4EE-5DC5B3FF8E99}"/>
              </a:ext>
            </a:extLst>
          </p:cNvPr>
          <p:cNvSpPr/>
          <p:nvPr/>
        </p:nvSpPr>
        <p:spPr>
          <a:xfrm>
            <a:off x="7064393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回報紀錄</a:t>
            </a:r>
          </a:p>
        </p:txBody>
      </p: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EA2F4B8B-637F-4D91-86CC-E3A0106380C4}"/>
              </a:ext>
            </a:extLst>
          </p:cNvPr>
          <p:cNvCxnSpPr>
            <a:cxnSpLocks/>
            <a:stCxn id="240" idx="2"/>
            <a:endCxn id="253" idx="0"/>
          </p:cNvCxnSpPr>
          <p:nvPr/>
        </p:nvCxnSpPr>
        <p:spPr>
          <a:xfrm rot="16200000" flipH="1">
            <a:off x="6796561" y="3882317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4129315E-F776-47D2-92FC-A2665CDFA490}"/>
              </a:ext>
            </a:extLst>
          </p:cNvPr>
          <p:cNvSpPr/>
          <p:nvPr/>
        </p:nvSpPr>
        <p:spPr>
          <a:xfrm>
            <a:off x="765995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獎池資訊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AD3555-3EAA-4C7F-B062-319CB7145ED4}"/>
              </a:ext>
            </a:extLst>
          </p:cNvPr>
          <p:cNvCxnSpPr>
            <a:cxnSpLocks/>
            <a:stCxn id="241" idx="2"/>
            <a:endCxn id="263" idx="0"/>
          </p:cNvCxnSpPr>
          <p:nvPr/>
        </p:nvCxnSpPr>
        <p:spPr>
          <a:xfrm>
            <a:off x="1406263" y="5254008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526BC88-B8D7-4CD8-B176-13C7FBEBF7F3}"/>
              </a:ext>
            </a:extLst>
          </p:cNvPr>
          <p:cNvSpPr/>
          <p:nvPr/>
        </p:nvSpPr>
        <p:spPr>
          <a:xfrm>
            <a:off x="765995" y="6021732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圖庫管理</a:t>
            </a:r>
          </a:p>
        </p:txBody>
      </p: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A11D1C7E-608F-43B4-BF48-2047321B5514}"/>
              </a:ext>
            </a:extLst>
          </p:cNvPr>
          <p:cNvCxnSpPr>
            <a:cxnSpLocks/>
            <a:stCxn id="263" idx="2"/>
            <a:endCxn id="265" idx="0"/>
          </p:cNvCxnSpPr>
          <p:nvPr/>
        </p:nvCxnSpPr>
        <p:spPr>
          <a:xfrm>
            <a:off x="1406263" y="5872675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F411C02C-A344-43DE-AEC0-CFAC6BDE2ED1}"/>
              </a:ext>
            </a:extLst>
          </p:cNvPr>
          <p:cNvSpPr/>
          <p:nvPr/>
        </p:nvSpPr>
        <p:spPr>
          <a:xfrm>
            <a:off x="2343343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商品管理</a:t>
            </a: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57276A76-2694-4558-85B1-558C655D653E}"/>
              </a:ext>
            </a:extLst>
          </p:cNvPr>
          <p:cNvCxnSpPr>
            <a:cxnSpLocks/>
            <a:stCxn id="242" idx="2"/>
            <a:endCxn id="268" idx="0"/>
          </p:cNvCxnSpPr>
          <p:nvPr/>
        </p:nvCxnSpPr>
        <p:spPr>
          <a:xfrm flipH="1">
            <a:off x="2983611" y="5254006"/>
            <a:ext cx="3272" cy="149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DFDBEF1-1B8D-4EBA-8CCD-9A30990DEC79}"/>
              </a:ext>
            </a:extLst>
          </p:cNvPr>
          <p:cNvSpPr/>
          <p:nvPr/>
        </p:nvSpPr>
        <p:spPr>
          <a:xfrm>
            <a:off x="2343343" y="601931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交易紀錄</a:t>
            </a:r>
          </a:p>
        </p:txBody>
      </p: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614B4804-DB61-4035-88FB-7904374F42B6}"/>
              </a:ext>
            </a:extLst>
          </p:cNvPr>
          <p:cNvCxnSpPr>
            <a:cxnSpLocks/>
            <a:stCxn id="268" idx="2"/>
            <a:endCxn id="271" idx="0"/>
          </p:cNvCxnSpPr>
          <p:nvPr/>
        </p:nvCxnSpPr>
        <p:spPr>
          <a:xfrm>
            <a:off x="2983611" y="5872675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C2A01BB9-20F2-4D76-8E45-BDA810D045C7}"/>
              </a:ext>
            </a:extLst>
          </p:cNvPr>
          <p:cNvSpPr/>
          <p:nvPr/>
        </p:nvSpPr>
        <p:spPr>
          <a:xfrm>
            <a:off x="5483773" y="5401637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儲值紀錄</a:t>
            </a:r>
          </a:p>
        </p:txBody>
      </p: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0F68D22-1506-4842-985B-2306CFC79EE9}"/>
              </a:ext>
            </a:extLst>
          </p:cNvPr>
          <p:cNvCxnSpPr>
            <a:cxnSpLocks/>
            <a:stCxn id="246" idx="2"/>
            <a:endCxn id="273" idx="0"/>
          </p:cNvCxnSpPr>
          <p:nvPr/>
        </p:nvCxnSpPr>
        <p:spPr>
          <a:xfrm flipH="1">
            <a:off x="6124041" y="5254002"/>
            <a:ext cx="6020" cy="147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B3ED3EA5-E985-4B21-BCCB-3C83A72F5217}"/>
              </a:ext>
            </a:extLst>
          </p:cNvPr>
          <p:cNvSpPr/>
          <p:nvPr/>
        </p:nvSpPr>
        <p:spPr>
          <a:xfrm>
            <a:off x="7052352" y="540240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回報處理</a:t>
            </a:r>
          </a:p>
        </p:txBody>
      </p: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02BCB886-E643-46EA-A39F-BFBF9CBBD601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7692620" y="5255764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2EA3C8C-CED4-468D-9D1E-A7FFAB70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26" y="777144"/>
            <a:ext cx="8133748" cy="5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1770026-31BF-48FD-BDF7-B582F85B479A}"/>
              </a:ext>
            </a:extLst>
          </p:cNvPr>
          <p:cNvSpPr txBox="1"/>
          <p:nvPr/>
        </p:nvSpPr>
        <p:spPr>
          <a:xfrm>
            <a:off x="4819467" y="2806459"/>
            <a:ext cx="2841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郭志凱</a:t>
            </a:r>
            <a:endParaRPr lang="en-US" altLang="zh-TW" sz="45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/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</a:t>
            </a:r>
            <a:r>
              <a:rPr lang="en-US" altLang="zh-TW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3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金流串接</a:t>
            </a:r>
            <a:endParaRPr lang="en-US" altLang="zh-TW" sz="3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661</Words>
  <Application>Microsoft Office PowerPoint</Application>
  <PresentationFormat>寬螢幕</PresentationFormat>
  <Paragraphs>158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等线</vt:lpstr>
      <vt:lpstr>맑은 고딕</vt:lpstr>
      <vt:lpstr>Noto Sans SC Medium</vt:lpstr>
      <vt:lpstr>Noto Sans TC Light</vt:lpstr>
      <vt:lpstr>Noto Sans TC Medium</vt:lpstr>
      <vt:lpstr>新細明體</vt:lpstr>
      <vt:lpstr>Arial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iSpan</cp:lastModifiedBy>
  <cp:revision>349</cp:revision>
  <dcterms:created xsi:type="dcterms:W3CDTF">2022-12-05T16:54:57Z</dcterms:created>
  <dcterms:modified xsi:type="dcterms:W3CDTF">2023-05-23T05:50:31Z</dcterms:modified>
</cp:coreProperties>
</file>