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9" r:id="rId3"/>
    <p:sldId id="263" r:id="rId4"/>
    <p:sldId id="264" r:id="rId5"/>
    <p:sldId id="265" r:id="rId6"/>
    <p:sldId id="266" r:id="rId7"/>
    <p:sldId id="267" r:id="rId8"/>
    <p:sldId id="268" r:id="rId9"/>
    <p:sldId id="273" r:id="rId10"/>
    <p:sldId id="280" r:id="rId11"/>
    <p:sldId id="281" r:id="rId12"/>
    <p:sldId id="282" r:id="rId13"/>
    <p:sldId id="283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FFFF"/>
    <a:srgbClr val="D69D36"/>
    <a:srgbClr val="EBBFE1"/>
    <a:srgbClr val="070720"/>
    <a:srgbClr val="366DEB"/>
    <a:srgbClr val="D67076"/>
    <a:srgbClr val="B63898"/>
    <a:srgbClr val="E5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id="{C2AB2382-1A7B-4F48-A4E0-E853D7BA7490}"/>
              </a:ext>
            </a:extLst>
          </p:cNvPr>
          <p:cNvSpPr/>
          <p:nvPr/>
        </p:nvSpPr>
        <p:spPr>
          <a:xfrm>
            <a:off x="4396358" y="114563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53637"/>
                </a:gs>
                <a:gs pos="50000">
                  <a:schemeClr val="tx1">
                    <a:lumMod val="65000"/>
                    <a:lumOff val="3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</a:rPr>
              <a:t>XXX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5FD97204-BCF7-472B-B0A1-0A1A1E17D9B9}"/>
              </a:ext>
            </a:extLst>
          </p:cNvPr>
          <p:cNvSpPr/>
          <p:nvPr/>
        </p:nvSpPr>
        <p:spPr>
          <a:xfrm>
            <a:off x="2968358" y="4583442"/>
            <a:ext cx="6096000" cy="1803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全端</a:t>
            </a:r>
            <a:r>
              <a:rPr lang="en-US" altLang="zh-TW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132-2</a:t>
            </a:r>
            <a:r>
              <a:rPr lang="en-US" altLang="ko-KR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01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林子評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03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張晉揚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08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賴孟賢</a:t>
            </a:r>
            <a:endParaRPr lang="en-US" altLang="zh-TW" sz="1600" kern="0" dirty="0">
              <a:solidFill>
                <a:schemeClr val="bg2">
                  <a:lumMod val="25000"/>
                </a:schemeClr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17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郭志凱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19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劉芸維</a:t>
            </a:r>
            <a:endParaRPr lang="en-US" altLang="zh-TW" sz="1600" kern="0" dirty="0">
              <a:solidFill>
                <a:schemeClr val="bg2">
                  <a:lumMod val="25000"/>
                </a:schemeClr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70806-3D5A-4512-8BC0-F11BA4F7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66" y="1226236"/>
            <a:ext cx="3073133" cy="307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5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49C326-58A5-453E-9BD1-759D17FBF30C}"/>
              </a:ext>
            </a:extLst>
          </p:cNvPr>
          <p:cNvSpPr txBox="1"/>
          <p:nvPr/>
        </p:nvSpPr>
        <p:spPr>
          <a:xfrm>
            <a:off x="4119267" y="2837096"/>
            <a:ext cx="410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林子評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客服中心與最新消息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06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6AF92D-C427-46B4-B25C-5C3341B7B450}"/>
              </a:ext>
            </a:extLst>
          </p:cNvPr>
          <p:cNvSpPr txBox="1"/>
          <p:nvPr/>
        </p:nvSpPr>
        <p:spPr>
          <a:xfrm>
            <a:off x="4119267" y="2837096"/>
            <a:ext cx="41040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張晉陽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2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後台</a:t>
            </a:r>
            <a:r>
              <a:rPr lang="en-US" altLang="zh-TW" sz="32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2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抽獎邏輯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08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866E25-0A35-4459-A408-F2E7D3A04D62}"/>
              </a:ext>
            </a:extLst>
          </p:cNvPr>
          <p:cNvSpPr txBox="1"/>
          <p:nvPr/>
        </p:nvSpPr>
        <p:spPr>
          <a:xfrm>
            <a:off x="4119267" y="2837096"/>
            <a:ext cx="410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賴孟賢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</a:t>
            </a:r>
          </a:p>
        </p:txBody>
      </p:sp>
    </p:spTree>
    <p:extLst>
      <p:ext uri="{BB962C8B-B14F-4D97-AF65-F5344CB8AC3E}">
        <p14:creationId xmlns:p14="http://schemas.microsoft.com/office/powerpoint/2010/main" val="283714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82D2FC-7C29-46C8-B389-169ECB9AD998}"/>
              </a:ext>
            </a:extLst>
          </p:cNvPr>
          <p:cNvSpPr txBox="1"/>
          <p:nvPr/>
        </p:nvSpPr>
        <p:spPr>
          <a:xfrm>
            <a:off x="4119267" y="2837096"/>
            <a:ext cx="410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劉芸維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&amp;LINE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</a:p>
        </p:txBody>
      </p:sp>
    </p:spTree>
    <p:extLst>
      <p:ext uri="{BB962C8B-B14F-4D97-AF65-F5344CB8AC3E}">
        <p14:creationId xmlns:p14="http://schemas.microsoft.com/office/powerpoint/2010/main" val="67047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未來展望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5089400-B731-47BB-84F1-C95DB2E99B19}"/>
              </a:ext>
            </a:extLst>
          </p:cNvPr>
          <p:cNvSpPr/>
          <p:nvPr/>
        </p:nvSpPr>
        <p:spPr>
          <a:xfrm>
            <a:off x="5118340" y="97716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紅利機制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9B174AE6-4C8E-493F-B319-946B69853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46" y="4376531"/>
            <a:ext cx="995508" cy="995508"/>
          </a:xfrm>
          <a:prstGeom prst="rect">
            <a:avLst/>
          </a:prstGeom>
        </p:spPr>
      </p:pic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9145231-8C0C-400F-A0F1-5A2272ED9DD5}"/>
              </a:ext>
            </a:extLst>
          </p:cNvPr>
          <p:cNvCxnSpPr>
            <a:cxnSpLocks/>
            <a:stCxn id="47" idx="2"/>
            <a:endCxn id="50" idx="3"/>
          </p:cNvCxnSpPr>
          <p:nvPr/>
        </p:nvCxnSpPr>
        <p:spPr>
          <a:xfrm flipH="1">
            <a:off x="6593754" y="3754450"/>
            <a:ext cx="2970667" cy="1119835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F3A26B4-8561-47C8-A62A-E99B2E12D164}"/>
              </a:ext>
            </a:extLst>
          </p:cNvPr>
          <p:cNvGrpSpPr/>
          <p:nvPr/>
        </p:nvGrpSpPr>
        <p:grpSpPr>
          <a:xfrm>
            <a:off x="1665493" y="1775591"/>
            <a:ext cx="8861014" cy="2194302"/>
            <a:chOff x="1555056" y="1775591"/>
            <a:chExt cx="8861014" cy="2194302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DA4E0BA-6B80-44FC-BF2E-68E152CBF1B0}"/>
                </a:ext>
              </a:extLst>
            </p:cNvPr>
            <p:cNvGrpSpPr/>
            <p:nvPr/>
          </p:nvGrpSpPr>
          <p:grpSpPr>
            <a:xfrm>
              <a:off x="1555056" y="1925344"/>
              <a:ext cx="1924172" cy="2044549"/>
              <a:chOff x="1555056" y="1925344"/>
              <a:chExt cx="1924172" cy="2044549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C64D9F52-8A30-44CA-964F-24EE26B8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018" y="1925344"/>
                <a:ext cx="666249" cy="666249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6C01C18-F55E-42BB-A79A-E14783171B1A}"/>
                  </a:ext>
                </a:extLst>
              </p:cNvPr>
              <p:cNvSpPr txBox="1"/>
              <p:nvPr/>
            </p:nvSpPr>
            <p:spPr>
              <a:xfrm>
                <a:off x="1555056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抽獎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每抽皆能獲得紅利，當大獎數量變少，將獲得更高額的紅利。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75CDFF-D963-43FD-87AD-4882E8579607}"/>
                </a:ext>
              </a:extLst>
            </p:cNvPr>
            <p:cNvGrpSpPr/>
            <p:nvPr/>
          </p:nvGrpSpPr>
          <p:grpSpPr>
            <a:xfrm>
              <a:off x="3867337" y="1791919"/>
              <a:ext cx="1924172" cy="2177974"/>
              <a:chOff x="3547965" y="1791919"/>
              <a:chExt cx="1924172" cy="2177974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A818E8-39B7-4C14-A4B5-30D96C86C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4614" y="1791919"/>
                <a:ext cx="824288" cy="824288"/>
              </a:xfrm>
              <a:prstGeom prst="rect">
                <a:avLst/>
              </a:prstGeom>
            </p:spPr>
          </p:pic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9D08291-EDE1-46FB-ACC8-6C3D6FCF5917}"/>
                  </a:ext>
                </a:extLst>
              </p:cNvPr>
              <p:cNvSpPr txBox="1"/>
              <p:nvPr/>
            </p:nvSpPr>
            <p:spPr>
              <a:xfrm>
                <a:off x="3547965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大富翁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每次抽獎，皆可獲得一次遊玩機會，能隨機獲得紅利，累積圈數將獲得額外獎勵。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3482A25-6660-4BFC-BECC-D5EB714BC9E8}"/>
                </a:ext>
              </a:extLst>
            </p:cNvPr>
            <p:cNvGrpSpPr/>
            <p:nvPr/>
          </p:nvGrpSpPr>
          <p:grpSpPr>
            <a:xfrm>
              <a:off x="6179618" y="1836702"/>
              <a:ext cx="1924172" cy="1917748"/>
              <a:chOff x="5996059" y="1836702"/>
              <a:chExt cx="1924172" cy="1917748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C60E233C-6FA8-47E3-A4F6-F5FD99416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700" y="1836702"/>
                <a:ext cx="754891" cy="754891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9B951EA-9856-4696-B2B6-C0518F5E966A}"/>
                  </a:ext>
                </a:extLst>
              </p:cNvPr>
              <p:cNvSpPr txBox="1"/>
              <p:nvPr/>
            </p:nvSpPr>
            <p:spPr>
              <a:xfrm>
                <a:off x="5996059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每日小遊戲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會員每天登入皆可遊玩，將依遊玩表現獲得紅利。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98CA439-5059-4EB3-9682-FB6C1228DCD5}"/>
                </a:ext>
              </a:extLst>
            </p:cNvPr>
            <p:cNvGrpSpPr/>
            <p:nvPr/>
          </p:nvGrpSpPr>
          <p:grpSpPr>
            <a:xfrm>
              <a:off x="8491898" y="1775591"/>
              <a:ext cx="1924172" cy="1978859"/>
              <a:chOff x="8491898" y="1775591"/>
              <a:chExt cx="1924172" cy="1978859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7E1AD784-9A6B-435D-85F3-16F53E6D6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1840" y="1775591"/>
                <a:ext cx="824288" cy="824288"/>
              </a:xfrm>
              <a:prstGeom prst="rect">
                <a:avLst/>
              </a:prstGeom>
            </p:spPr>
          </p:pic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89C6D74-895F-44F3-B150-D5C7F1726DB5}"/>
                  </a:ext>
                </a:extLst>
              </p:cNvPr>
              <p:cNvSpPr txBox="1"/>
              <p:nvPr/>
            </p:nvSpPr>
            <p:spPr>
              <a:xfrm>
                <a:off x="8491898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卡片蒐集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每次抽獎，將隨機獲得當期卡片之一，蒐集完成即可獲得紅利。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55CF178-B64A-4197-AB09-55B559D809CB}"/>
              </a:ext>
            </a:extLst>
          </p:cNvPr>
          <p:cNvSpPr txBox="1"/>
          <p:nvPr/>
        </p:nvSpPr>
        <p:spPr>
          <a:xfrm>
            <a:off x="5163785" y="5412799"/>
            <a:ext cx="18644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紅利商店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sz="14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使用紅利兌換抽獎機會、公司提供的獎品。</a:t>
            </a:r>
            <a:endParaRPr lang="en-US" altLang="zh-TW" sz="14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89408CF-4120-49EA-95A8-ABFD92E5F898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486050" y="3754450"/>
            <a:ext cx="766091" cy="622081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59CDD3-0346-4524-99E1-B390AE6FD6A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939860" y="3969893"/>
            <a:ext cx="733702" cy="406638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BA2924C-BCF5-4441-AB39-FC52325BF732}"/>
              </a:ext>
            </a:extLst>
          </p:cNvPr>
          <p:cNvCxnSpPr>
            <a:cxnSpLocks/>
            <a:stCxn id="32" idx="2"/>
            <a:endCxn id="50" idx="1"/>
          </p:cNvCxnSpPr>
          <p:nvPr/>
        </p:nvCxnSpPr>
        <p:spPr>
          <a:xfrm>
            <a:off x="2627579" y="3969893"/>
            <a:ext cx="2970667" cy="904392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AB9A1AD8-88E4-400B-8B00-19CC9354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0" r="38594"/>
          <a:stretch/>
        </p:blipFill>
        <p:spPr>
          <a:xfrm>
            <a:off x="2427991" y="2447453"/>
            <a:ext cx="7486650" cy="23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目錄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B59878-29EF-4A64-A2D9-CE7128DB3CB9}"/>
              </a:ext>
            </a:extLst>
          </p:cNvPr>
          <p:cNvGrpSpPr/>
          <p:nvPr/>
        </p:nvGrpSpPr>
        <p:grpSpPr>
          <a:xfrm>
            <a:off x="519752" y="2409868"/>
            <a:ext cx="11152497" cy="505838"/>
            <a:chOff x="642136" y="1894451"/>
            <a:chExt cx="11152497" cy="50583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6DBCAA-A741-4F6F-97F4-6B83AB07BE66}"/>
                </a:ext>
              </a:extLst>
            </p:cNvPr>
            <p:cNvGrpSpPr/>
            <p:nvPr/>
          </p:nvGrpSpPr>
          <p:grpSpPr>
            <a:xfrm>
              <a:off x="642136" y="1894451"/>
              <a:ext cx="2530588" cy="505838"/>
              <a:chOff x="459747" y="945878"/>
              <a:chExt cx="2530588" cy="505838"/>
            </a:xfrm>
          </p:grpSpPr>
          <p:sp>
            <p:nvSpPr>
              <p:cNvPr id="27" name="文本框 61">
                <a:extLst>
                  <a:ext uri="{FF2B5EF4-FFF2-40B4-BE49-F238E27FC236}">
                    <a16:creationId xmlns:a16="http://schemas.microsoft.com/office/drawing/2014/main" id="{7AD55652-F940-4998-A9CB-4BA6C75AE614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組員介紹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圆角矩形 59">
                <a:extLst>
                  <a:ext uri="{FF2B5EF4-FFF2-40B4-BE49-F238E27FC236}">
                    <a16:creationId xmlns:a16="http://schemas.microsoft.com/office/drawing/2014/main" id="{4AE8929E-7A4B-458E-9135-9EFCF4E7F2E9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CD9DB87-C4FB-4A2E-BD30-5F49D939A992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文本框 5">
                <a:extLst>
                  <a:ext uri="{FF2B5EF4-FFF2-40B4-BE49-F238E27FC236}">
                    <a16:creationId xmlns:a16="http://schemas.microsoft.com/office/drawing/2014/main" id="{C7BF4F8A-D68A-46A8-93C6-6120EAD48D84}"/>
                  </a:ext>
                </a:extLst>
              </p:cNvPr>
              <p:cNvSpPr txBox="1"/>
              <p:nvPr/>
            </p:nvSpPr>
            <p:spPr>
              <a:xfrm>
                <a:off x="677297" y="949520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149D7D5-1B0D-43E6-ADD9-684D80389102}"/>
                </a:ext>
              </a:extLst>
            </p:cNvPr>
            <p:cNvGrpSpPr/>
            <p:nvPr/>
          </p:nvGrpSpPr>
          <p:grpSpPr>
            <a:xfrm>
              <a:off x="3516106" y="1894451"/>
              <a:ext cx="2530588" cy="505838"/>
              <a:chOff x="459747" y="945878"/>
              <a:chExt cx="2530588" cy="505838"/>
            </a:xfrm>
          </p:grpSpPr>
          <p:sp>
            <p:nvSpPr>
              <p:cNvPr id="30" name="文本框 61">
                <a:extLst>
                  <a:ext uri="{FF2B5EF4-FFF2-40B4-BE49-F238E27FC236}">
                    <a16:creationId xmlns:a16="http://schemas.microsoft.com/office/drawing/2014/main" id="{2432E747-FACD-4552-A984-192FFE973642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專題發想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圆角矩形 59">
                <a:extLst>
                  <a:ext uri="{FF2B5EF4-FFF2-40B4-BE49-F238E27FC236}">
                    <a16:creationId xmlns:a16="http://schemas.microsoft.com/office/drawing/2014/main" id="{CDD1ED88-9B81-4AFA-B5C1-8E92CB5730A5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AFDD2940-CFD0-487D-8358-D8BD54DF2175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A3DEB93F-33F4-493F-8F2D-7F2EA262C3E1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79FF5E0-016F-4498-AA05-AC368C4714D3}"/>
                </a:ext>
              </a:extLst>
            </p:cNvPr>
            <p:cNvGrpSpPr/>
            <p:nvPr/>
          </p:nvGrpSpPr>
          <p:grpSpPr>
            <a:xfrm>
              <a:off x="6390076" y="1894451"/>
              <a:ext cx="2530588" cy="505838"/>
              <a:chOff x="459747" y="945878"/>
              <a:chExt cx="2530588" cy="505838"/>
            </a:xfrm>
          </p:grpSpPr>
          <p:sp>
            <p:nvSpPr>
              <p:cNvPr id="35" name="文本框 61">
                <a:extLst>
                  <a:ext uri="{FF2B5EF4-FFF2-40B4-BE49-F238E27FC236}">
                    <a16:creationId xmlns:a16="http://schemas.microsoft.com/office/drawing/2014/main" id="{E74A3E86-1346-487E-91DA-0841C70B75A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使用技術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圆角矩形 59">
                <a:extLst>
                  <a:ext uri="{FF2B5EF4-FFF2-40B4-BE49-F238E27FC236}">
                    <a16:creationId xmlns:a16="http://schemas.microsoft.com/office/drawing/2014/main" id="{EE89DF2A-9F98-41E6-9301-8F3B2C186C0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55C9B0C7-0275-4580-9805-1458B3BDABF9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文本框 5">
                <a:extLst>
                  <a:ext uri="{FF2B5EF4-FFF2-40B4-BE49-F238E27FC236}">
                    <a16:creationId xmlns:a16="http://schemas.microsoft.com/office/drawing/2014/main" id="{F1F3AF97-75D8-4E7D-A2F2-F059A77015DD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AC860075-2BCF-4856-8DB9-442A541B1BD5}"/>
                </a:ext>
              </a:extLst>
            </p:cNvPr>
            <p:cNvGrpSpPr/>
            <p:nvPr/>
          </p:nvGrpSpPr>
          <p:grpSpPr>
            <a:xfrm>
              <a:off x="9264045" y="1894451"/>
              <a:ext cx="2530588" cy="505838"/>
              <a:chOff x="459747" y="945878"/>
              <a:chExt cx="2530588" cy="505838"/>
            </a:xfrm>
          </p:grpSpPr>
          <p:sp>
            <p:nvSpPr>
              <p:cNvPr id="50" name="文本框 61">
                <a:extLst>
                  <a:ext uri="{FF2B5EF4-FFF2-40B4-BE49-F238E27FC236}">
                    <a16:creationId xmlns:a16="http://schemas.microsoft.com/office/drawing/2014/main" id="{96F382C0-C694-472C-BE2D-D9B59E5AE660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系統架構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圆角矩形 59">
                <a:extLst>
                  <a:ext uri="{FF2B5EF4-FFF2-40B4-BE49-F238E27FC236}">
                    <a16:creationId xmlns:a16="http://schemas.microsoft.com/office/drawing/2014/main" id="{EBC7D6AD-955E-4D63-9FF1-3DDCDE05AE3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8F25CDA2-CDED-45E0-A64F-13378C9409A1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文本框 5">
                <a:extLst>
                  <a:ext uri="{FF2B5EF4-FFF2-40B4-BE49-F238E27FC236}">
                    <a16:creationId xmlns:a16="http://schemas.microsoft.com/office/drawing/2014/main" id="{29E0E8C1-106E-4DB3-B3BD-6BEDB6111903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41A2DF-F7F8-4DB8-812C-638023E469B5}"/>
              </a:ext>
            </a:extLst>
          </p:cNvPr>
          <p:cNvGrpSpPr/>
          <p:nvPr/>
        </p:nvGrpSpPr>
        <p:grpSpPr>
          <a:xfrm>
            <a:off x="1762046" y="3850610"/>
            <a:ext cx="8667909" cy="505838"/>
            <a:chOff x="2375434" y="3850610"/>
            <a:chExt cx="8667909" cy="50583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F9DFA03-9202-471B-A762-86D69D2CDF72}"/>
                </a:ext>
              </a:extLst>
            </p:cNvPr>
            <p:cNvGrpSpPr/>
            <p:nvPr/>
          </p:nvGrpSpPr>
          <p:grpSpPr>
            <a:xfrm>
              <a:off x="2375434" y="3850610"/>
              <a:ext cx="2530588" cy="505838"/>
              <a:chOff x="459747" y="945878"/>
              <a:chExt cx="2530588" cy="505838"/>
            </a:xfrm>
          </p:grpSpPr>
          <p:sp>
            <p:nvSpPr>
              <p:cNvPr id="45" name="文本框 61">
                <a:extLst>
                  <a:ext uri="{FF2B5EF4-FFF2-40B4-BE49-F238E27FC236}">
                    <a16:creationId xmlns:a16="http://schemas.microsoft.com/office/drawing/2014/main" id="{41783E98-A44A-4CC4-A84C-47D99B4CE6DA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60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資料庫設計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59">
                <a:extLst>
                  <a:ext uri="{FF2B5EF4-FFF2-40B4-BE49-F238E27FC236}">
                    <a16:creationId xmlns:a16="http://schemas.microsoft.com/office/drawing/2014/main" id="{774F95E4-BF9C-408D-93C6-308988B573C2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E90004F9-7FF6-4828-8793-496034923F04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文本框 5">
                <a:extLst>
                  <a:ext uri="{FF2B5EF4-FFF2-40B4-BE49-F238E27FC236}">
                    <a16:creationId xmlns:a16="http://schemas.microsoft.com/office/drawing/2014/main" id="{FFB252D6-63EB-47CA-86AF-2C97FC7486CE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6EE2FAB-44A9-4ED9-B17E-43286AF2764F}"/>
                </a:ext>
              </a:extLst>
            </p:cNvPr>
            <p:cNvGrpSpPr/>
            <p:nvPr/>
          </p:nvGrpSpPr>
          <p:grpSpPr>
            <a:xfrm>
              <a:off x="5444094" y="3850610"/>
              <a:ext cx="2530588" cy="505838"/>
              <a:chOff x="459747" y="945878"/>
              <a:chExt cx="2530588" cy="505838"/>
            </a:xfrm>
          </p:grpSpPr>
          <p:sp>
            <p:nvSpPr>
              <p:cNvPr id="55" name="文本框 61">
                <a:extLst>
                  <a:ext uri="{FF2B5EF4-FFF2-40B4-BE49-F238E27FC236}">
                    <a16:creationId xmlns:a16="http://schemas.microsoft.com/office/drawing/2014/main" id="{DD6F1937-8E84-4573-B1CE-9A5538B46FB6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個人展示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9">
                <a:extLst>
                  <a:ext uri="{FF2B5EF4-FFF2-40B4-BE49-F238E27FC236}">
                    <a16:creationId xmlns:a16="http://schemas.microsoft.com/office/drawing/2014/main" id="{AEF4722F-A4CB-4339-9D75-9F0D4B1781D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A0D45AF2-009C-4A3C-AC0B-1C29A76A6E2F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8" name="文本框 5">
                <a:extLst>
                  <a:ext uri="{FF2B5EF4-FFF2-40B4-BE49-F238E27FC236}">
                    <a16:creationId xmlns:a16="http://schemas.microsoft.com/office/drawing/2014/main" id="{0E25B928-95D2-4E81-9DF7-0E578E47CFF0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6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F966C56-1BB5-48D9-9014-06C3D10A99A4}"/>
                </a:ext>
              </a:extLst>
            </p:cNvPr>
            <p:cNvGrpSpPr/>
            <p:nvPr/>
          </p:nvGrpSpPr>
          <p:grpSpPr>
            <a:xfrm>
              <a:off x="8512755" y="3850610"/>
              <a:ext cx="2530588" cy="505838"/>
              <a:chOff x="459747" y="945878"/>
              <a:chExt cx="2530588" cy="505838"/>
            </a:xfrm>
          </p:grpSpPr>
          <p:sp>
            <p:nvSpPr>
              <p:cNvPr id="60" name="文本框 61">
                <a:extLst>
                  <a:ext uri="{FF2B5EF4-FFF2-40B4-BE49-F238E27FC236}">
                    <a16:creationId xmlns:a16="http://schemas.microsoft.com/office/drawing/2014/main" id="{AA4183DA-120D-4DF2-9FB9-F70FBA0560C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未來展望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59">
                <a:extLst>
                  <a:ext uri="{FF2B5EF4-FFF2-40B4-BE49-F238E27FC236}">
                    <a16:creationId xmlns:a16="http://schemas.microsoft.com/office/drawing/2014/main" id="{33FC11A0-2C22-4004-9727-95079A2307C6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7D64D302-ABB7-41CF-B81F-7D2C2065A20C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文本框 5">
                <a:extLst>
                  <a:ext uri="{FF2B5EF4-FFF2-40B4-BE49-F238E27FC236}">
                    <a16:creationId xmlns:a16="http://schemas.microsoft.com/office/drawing/2014/main" id="{C76D1823-0A6E-46A3-A852-89D5FF0FD8A2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7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83" name="직사각형 34">
            <a:extLst>
              <a:ext uri="{FF2B5EF4-FFF2-40B4-BE49-F238E27FC236}">
                <a16:creationId xmlns:a16="http://schemas.microsoft.com/office/drawing/2014/main" id="{528376D0-10BA-4527-A1EE-A480F2121A29}"/>
              </a:ext>
            </a:extLst>
          </p:cNvPr>
          <p:cNvSpPr/>
          <p:nvPr/>
        </p:nvSpPr>
        <p:spPr>
          <a:xfrm>
            <a:off x="9194664" y="1424302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66C74BB-B822-4CCB-ACCF-AC9D4CABF925}"/>
              </a:ext>
            </a:extLst>
          </p:cNvPr>
          <p:cNvGrpSpPr/>
          <p:nvPr/>
        </p:nvGrpSpPr>
        <p:grpSpPr>
          <a:xfrm>
            <a:off x="779304" y="821313"/>
            <a:ext cx="3085724" cy="5703805"/>
            <a:chOff x="8365915" y="849675"/>
            <a:chExt cx="3085724" cy="5703805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7D0A37BF-B9EE-49EE-8296-89076CE8FFC0}"/>
                </a:ext>
              </a:extLst>
            </p:cNvPr>
            <p:cNvGrpSpPr/>
            <p:nvPr/>
          </p:nvGrpSpPr>
          <p:grpSpPr>
            <a:xfrm>
              <a:off x="8365915" y="849675"/>
              <a:ext cx="3085724" cy="5703805"/>
              <a:chOff x="1929765" y="1640889"/>
              <a:chExt cx="2046152" cy="2538024"/>
            </a:xfrm>
          </p:grpSpPr>
          <p:sp>
            <p:nvSpPr>
              <p:cNvPr id="85" name="직사각형 24">
                <a:extLst>
                  <a:ext uri="{FF2B5EF4-FFF2-40B4-BE49-F238E27FC236}">
                    <a16:creationId xmlns:a16="http://schemas.microsoft.com/office/drawing/2014/main" id="{A63C885E-AD41-4F82-807B-3053BAD1EBB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6" name="직사각형 25">
                <a:extLst>
                  <a:ext uri="{FF2B5EF4-FFF2-40B4-BE49-F238E27FC236}">
                    <a16:creationId xmlns:a16="http://schemas.microsoft.com/office/drawing/2014/main" id="{B3A25E06-7B5F-42DE-BE95-B4E5A024103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7" name="모서리가 둥근 직사각형 30">
                <a:extLst>
                  <a:ext uri="{FF2B5EF4-FFF2-40B4-BE49-F238E27FC236}">
                    <a16:creationId xmlns:a16="http://schemas.microsoft.com/office/drawing/2014/main" id="{729D7003-AF7A-420F-A85E-FDD18B590D48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88" name="모서리가 둥근 직사각형 30">
                <a:extLst>
                  <a:ext uri="{FF2B5EF4-FFF2-40B4-BE49-F238E27FC236}">
                    <a16:creationId xmlns:a16="http://schemas.microsoft.com/office/drawing/2014/main" id="{FA14FF74-556C-44AD-B087-032EB249FD4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82" name="직사각형 26">
              <a:extLst>
                <a:ext uri="{FF2B5EF4-FFF2-40B4-BE49-F238E27FC236}">
                  <a16:creationId xmlns:a16="http://schemas.microsoft.com/office/drawing/2014/main" id="{FEDF278A-71FD-4861-AEEB-341574EC51B7}"/>
                </a:ext>
              </a:extLst>
            </p:cNvPr>
            <p:cNvSpPr/>
            <p:nvPr/>
          </p:nvSpPr>
          <p:spPr>
            <a:xfrm>
              <a:off x="8399983" y="2738634"/>
              <a:ext cx="2885362" cy="2846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郭志凱</a:t>
              </a:r>
            </a:p>
            <a:p>
              <a:pPr algn="ctr">
                <a:lnSpc>
                  <a:spcPct val="150000"/>
                </a:lnSpc>
              </a:pP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負責功能：會員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金流串接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前台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登入、註冊切版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前台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會員中心切版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前台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儲值中心切版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藍新金流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API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串接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後台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登入、權限管理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  <p:pic>
          <p:nvPicPr>
            <p:cNvPr id="54" name="Google Shape;237;p4">
              <a:extLst>
                <a:ext uri="{FF2B5EF4-FFF2-40B4-BE49-F238E27FC236}">
                  <a16:creationId xmlns:a16="http://schemas.microsoft.com/office/drawing/2014/main" id="{27BC1A67-8CA6-45FA-839B-C4CBB76F9C7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7577" b="19179"/>
            <a:stretch/>
          </p:blipFill>
          <p:spPr>
            <a:xfrm>
              <a:off x="9194664" y="1439501"/>
              <a:ext cx="1272989" cy="1261466"/>
            </a:xfrm>
            <a:prstGeom prst="rect">
              <a:avLst/>
            </a:prstGeom>
            <a:noFill/>
            <a:ln w="1587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0FEC140-872F-49BB-B109-A209AFA380A3}"/>
              </a:ext>
            </a:extLst>
          </p:cNvPr>
          <p:cNvGrpSpPr/>
          <p:nvPr/>
        </p:nvGrpSpPr>
        <p:grpSpPr>
          <a:xfrm>
            <a:off x="4553139" y="821313"/>
            <a:ext cx="3085724" cy="5703805"/>
            <a:chOff x="880536" y="821312"/>
            <a:chExt cx="3085724" cy="5703805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7121AB8C-06FC-4592-BAB1-1C6081DDDB86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48" name="직사각형 24">
                <a:extLst>
                  <a:ext uri="{FF2B5EF4-FFF2-40B4-BE49-F238E27FC236}">
                    <a16:creationId xmlns:a16="http://schemas.microsoft.com/office/drawing/2014/main" id="{1C7A539C-F02C-4723-8B69-5067E3141BD6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9" name="직사각형 25">
                <a:extLst>
                  <a:ext uri="{FF2B5EF4-FFF2-40B4-BE49-F238E27FC236}">
                    <a16:creationId xmlns:a16="http://schemas.microsoft.com/office/drawing/2014/main" id="{B76D73B3-7BBE-4E59-9E9E-86C6923FC197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52" name="모서리가 둥근 직사각형 30">
                <a:extLst>
                  <a:ext uri="{FF2B5EF4-FFF2-40B4-BE49-F238E27FC236}">
                    <a16:creationId xmlns:a16="http://schemas.microsoft.com/office/drawing/2014/main" id="{3D90644D-AC83-45ED-99DC-D0D05AB4A9D6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53" name="모서리가 둥근 직사각형 30">
                <a:extLst>
                  <a:ext uri="{FF2B5EF4-FFF2-40B4-BE49-F238E27FC236}">
                    <a16:creationId xmlns:a16="http://schemas.microsoft.com/office/drawing/2014/main" id="{CD8EF867-A2C7-4079-871F-7808DB88177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47" name="직사각형 26">
              <a:extLst>
                <a:ext uri="{FF2B5EF4-FFF2-40B4-BE49-F238E27FC236}">
                  <a16:creationId xmlns:a16="http://schemas.microsoft.com/office/drawing/2014/main" id="{314AD483-CDF7-4F8C-902B-E47AD907D1D1}"/>
                </a:ext>
              </a:extLst>
            </p:cNvPr>
            <p:cNvSpPr/>
            <p:nvPr/>
          </p:nvSpPr>
          <p:spPr>
            <a:xfrm>
              <a:off x="916907" y="2688620"/>
              <a:ext cx="2885362" cy="2564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林子評</a:t>
              </a:r>
            </a:p>
            <a:p>
              <a:pPr algn="ctr">
                <a:lnSpc>
                  <a:spcPct val="150000"/>
                </a:lnSpc>
              </a:pP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負責功能：客服中心與最新消息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前台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客服中心切版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前台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最新消息切版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前台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回報單紀錄切版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前台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問題回報單設計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E21F82F2-6FA8-4758-A658-887521832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7" r="12887"/>
          <a:stretch/>
        </p:blipFill>
        <p:spPr>
          <a:xfrm>
            <a:off x="5412881" y="1407974"/>
            <a:ext cx="1238620" cy="1300382"/>
          </a:xfrm>
          <a:prstGeom prst="rect">
            <a:avLst/>
          </a:prstGeom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82E29167-B162-49F6-BBF2-88DB53DA52DB}"/>
              </a:ext>
            </a:extLst>
          </p:cNvPr>
          <p:cNvGrpSpPr/>
          <p:nvPr/>
        </p:nvGrpSpPr>
        <p:grpSpPr>
          <a:xfrm>
            <a:off x="8326973" y="821313"/>
            <a:ext cx="3085724" cy="5703805"/>
            <a:chOff x="880536" y="821312"/>
            <a:chExt cx="3085724" cy="5703805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9C618235-F636-4501-8A20-C0EA21D2A604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59" name="직사각형 24">
                <a:extLst>
                  <a:ext uri="{FF2B5EF4-FFF2-40B4-BE49-F238E27FC236}">
                    <a16:creationId xmlns:a16="http://schemas.microsoft.com/office/drawing/2014/main" id="{E230F4C9-6542-45FD-859A-6BFD472144C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60" name="직사각형 25">
                <a:extLst>
                  <a:ext uri="{FF2B5EF4-FFF2-40B4-BE49-F238E27FC236}">
                    <a16:creationId xmlns:a16="http://schemas.microsoft.com/office/drawing/2014/main" id="{38192DD2-C9F6-43D4-BA2D-D83D943E1BC8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61" name="모서리가 둥근 직사각형 30">
                <a:extLst>
                  <a:ext uri="{FF2B5EF4-FFF2-40B4-BE49-F238E27FC236}">
                    <a16:creationId xmlns:a16="http://schemas.microsoft.com/office/drawing/2014/main" id="{CB9FC684-97E4-40A8-BE02-BAA076809536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62" name="모서리가 둥근 직사각형 30">
                <a:extLst>
                  <a:ext uri="{FF2B5EF4-FFF2-40B4-BE49-F238E27FC236}">
                    <a16:creationId xmlns:a16="http://schemas.microsoft.com/office/drawing/2014/main" id="{353B990C-FA01-4B2D-8BE5-0CE98095954C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58" name="직사각형 26">
              <a:extLst>
                <a:ext uri="{FF2B5EF4-FFF2-40B4-BE49-F238E27FC236}">
                  <a16:creationId xmlns:a16="http://schemas.microsoft.com/office/drawing/2014/main" id="{6677256E-1956-4E2D-BC4E-C3989E424FB1}"/>
                </a:ext>
              </a:extLst>
            </p:cNvPr>
            <p:cNvSpPr/>
            <p:nvPr/>
          </p:nvSpPr>
          <p:spPr>
            <a:xfrm>
              <a:off x="916906" y="2688620"/>
              <a:ext cx="2925459" cy="3692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張晉揚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技術指導、專案功能規劃</a:t>
              </a: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負責功能：後台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抽獎邏輯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主題構思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後台面板切版與功能統整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後台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一番賞資料庫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獎池管理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後台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一番賞圖庫管理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後台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廠商資訊管理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抽獎遊戲邏輯構思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前台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-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一番賞抽獎切版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資料庫設計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FBA75312-E419-4F1E-9E28-5C075C9C10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73" y="1407974"/>
            <a:ext cx="1165429" cy="13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3B362F2-1EC3-45F9-999E-57788263E16C}"/>
              </a:ext>
            </a:extLst>
          </p:cNvPr>
          <p:cNvGrpSpPr/>
          <p:nvPr/>
        </p:nvGrpSpPr>
        <p:grpSpPr>
          <a:xfrm>
            <a:off x="1976339" y="821204"/>
            <a:ext cx="8239323" cy="5703914"/>
            <a:chOff x="779303" y="821204"/>
            <a:chExt cx="8239323" cy="5703914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A1F35C11-BC2B-4D95-8EBE-25F31D8888F7}"/>
                </a:ext>
              </a:extLst>
            </p:cNvPr>
            <p:cNvGrpSpPr/>
            <p:nvPr/>
          </p:nvGrpSpPr>
          <p:grpSpPr>
            <a:xfrm>
              <a:off x="5932902" y="821204"/>
              <a:ext cx="3085724" cy="5703805"/>
              <a:chOff x="4628454" y="821313"/>
              <a:chExt cx="3085724" cy="5703805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EA84E620-C079-4E3C-B9D9-58C327CBC555}"/>
                  </a:ext>
                </a:extLst>
              </p:cNvPr>
              <p:cNvGrpSpPr/>
              <p:nvPr/>
            </p:nvGrpSpPr>
            <p:grpSpPr>
              <a:xfrm>
                <a:off x="4628454" y="821313"/>
                <a:ext cx="3085724" cy="5703805"/>
                <a:chOff x="1929765" y="1640889"/>
                <a:chExt cx="2046152" cy="2538024"/>
              </a:xfrm>
            </p:grpSpPr>
            <p:sp>
              <p:nvSpPr>
                <p:cNvPr id="47" name="직사각형 24">
                  <a:extLst>
                    <a:ext uri="{FF2B5EF4-FFF2-40B4-BE49-F238E27FC236}">
                      <a16:creationId xmlns:a16="http://schemas.microsoft.com/office/drawing/2014/main" id="{21F63F52-A339-4E14-BBBB-3BE6B8ABC92F}"/>
                    </a:ext>
                  </a:extLst>
                </p:cNvPr>
                <p:cNvSpPr/>
                <p:nvPr/>
              </p:nvSpPr>
              <p:spPr>
                <a:xfrm>
                  <a:off x="2011919" y="1747653"/>
                  <a:ext cx="1963998" cy="2431260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48" name="직사각형 25">
                  <a:extLst>
                    <a:ext uri="{FF2B5EF4-FFF2-40B4-BE49-F238E27FC236}">
                      <a16:creationId xmlns:a16="http://schemas.microsoft.com/office/drawing/2014/main" id="{5DC253CB-6529-42CE-A487-0E560EBF42F9}"/>
                    </a:ext>
                  </a:extLst>
                </p:cNvPr>
                <p:cNvSpPr/>
                <p:nvPr/>
              </p:nvSpPr>
              <p:spPr>
                <a:xfrm>
                  <a:off x="1929765" y="1640890"/>
                  <a:ext cx="1963998" cy="24746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49" name="모서리가 둥근 직사각형 30">
                  <a:extLst>
                    <a:ext uri="{FF2B5EF4-FFF2-40B4-BE49-F238E27FC236}">
                      <a16:creationId xmlns:a16="http://schemas.microsoft.com/office/drawing/2014/main" id="{9038CA22-781C-4821-9914-68A30066FC54}"/>
                    </a:ext>
                  </a:extLst>
                </p:cNvPr>
                <p:cNvSpPr/>
                <p:nvPr/>
              </p:nvSpPr>
              <p:spPr>
                <a:xfrm>
                  <a:off x="2040957" y="1640890"/>
                  <a:ext cx="1852806" cy="217000"/>
                </a:xfrm>
                <a:prstGeom prst="rect">
                  <a:avLst/>
                </a:prstGeom>
                <a:solidFill>
                  <a:schemeClr val="tx1">
                    <a:alpha val="41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r>
                    <a:rPr lang="en-US" altLang="zh-TW" b="1" dirty="0">
                      <a:solidFill>
                        <a:prstClr val="white"/>
                      </a:solidFill>
                      <a:latin typeface="Noto Sans TC Medium" panose="020B0600000000000000" pitchFamily="34" charset="-128"/>
                      <a:ea typeface="Noto Sans TC Medium" panose="020B0600000000000000" pitchFamily="34" charset="-128"/>
                    </a:rPr>
                    <a:t>	</a:t>
                  </a:r>
                  <a:r>
                    <a:rPr lang="zh-TW" altLang="en-US" b="1" dirty="0">
                      <a:solidFill>
                        <a:prstClr val="white"/>
                      </a:solidFill>
                      <a:latin typeface="Noto Sans TC Medium" panose="020B0600000000000000" pitchFamily="34" charset="-128"/>
                      <a:ea typeface="Noto Sans TC Medium" panose="020B0600000000000000" pitchFamily="34" charset="-128"/>
                    </a:rPr>
                    <a:t>  組員</a:t>
                  </a:r>
                  <a:endParaRPr lang="en-US" altLang="ko-KR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endParaRPr>
                </a:p>
              </p:txBody>
            </p:sp>
            <p:sp>
              <p:nvSpPr>
                <p:cNvPr id="50" name="모서리가 둥근 직사각형 30">
                  <a:extLst>
                    <a:ext uri="{FF2B5EF4-FFF2-40B4-BE49-F238E27FC236}">
                      <a16:creationId xmlns:a16="http://schemas.microsoft.com/office/drawing/2014/main" id="{BACCB214-057B-4EEF-A484-AE9FCDBBDA9E}"/>
                    </a:ext>
                  </a:extLst>
                </p:cNvPr>
                <p:cNvSpPr/>
                <p:nvPr/>
              </p:nvSpPr>
              <p:spPr>
                <a:xfrm>
                  <a:off x="1932957" y="1640889"/>
                  <a:ext cx="111192" cy="217000"/>
                </a:xfrm>
                <a:prstGeom prst="rect">
                  <a:avLst/>
                </a:prstGeom>
                <a:solidFill>
                  <a:srgbClr val="FF7C80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 latinLnBrk="0">
                    <a:defRPr/>
                  </a:pPr>
                  <a:endParaRPr lang="en-US" altLang="ko-KR" sz="1600" b="1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endParaRPr>
                </a:p>
              </p:txBody>
            </p:sp>
          </p:grpSp>
          <p:pic>
            <p:nvPicPr>
              <p:cNvPr id="45" name="圖片 44" descr="一張含有 人員, 服裝, 人的臉孔, 領帶 的圖片&#10;&#10;自動產生的描述">
                <a:extLst>
                  <a:ext uri="{FF2B5EF4-FFF2-40B4-BE49-F238E27FC236}">
                    <a16:creationId xmlns:a16="http://schemas.microsoft.com/office/drawing/2014/main" id="{10A85F30-49C7-49FE-9342-1E07A6CAE8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45" b="19897"/>
              <a:stretch/>
            </p:blipFill>
            <p:spPr>
              <a:xfrm>
                <a:off x="5557652" y="1422234"/>
                <a:ext cx="1227328" cy="1296000"/>
              </a:xfrm>
              <a:prstGeom prst="rect">
                <a:avLst/>
              </a:prstGeom>
            </p:spPr>
          </p:pic>
          <p:sp>
            <p:nvSpPr>
              <p:cNvPr id="46" name="직사각형 26">
                <a:extLst>
                  <a:ext uri="{FF2B5EF4-FFF2-40B4-BE49-F238E27FC236}">
                    <a16:creationId xmlns:a16="http://schemas.microsoft.com/office/drawing/2014/main" id="{80EF1081-4F1E-43EB-9E14-884D1401CF60}"/>
                  </a:ext>
                </a:extLst>
              </p:cNvPr>
              <p:cNvSpPr/>
              <p:nvPr/>
            </p:nvSpPr>
            <p:spPr>
              <a:xfrm>
                <a:off x="4664825" y="2688621"/>
                <a:ext cx="2885362" cy="289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劉芸維</a:t>
                </a:r>
              </a:p>
              <a:p>
                <a:pPr algn="ctr"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zh-TW" altLang="en-US" sz="1400" b="1" dirty="0">
                    <a:solidFill>
                      <a:srgbClr val="D69D3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專題美術素材製作</a:t>
                </a:r>
                <a:endParaRPr lang="en-US" altLang="zh-TW" sz="140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algn="ctr"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zh-TW" altLang="en-US" sz="14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負責功能：願望清單</a:t>
                </a:r>
                <a:r>
                  <a:rPr lang="en-US" altLang="zh-TW" sz="14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&amp;LINE</a:t>
                </a:r>
                <a:r>
                  <a:rPr lang="zh-TW" altLang="en-US" sz="14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推送</a:t>
                </a:r>
                <a:endPara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首頁切版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願望清單切版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願望清單資料庫設計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LINE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官方帳號設計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LINE Messaging API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串接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FC0D8D4B-0330-4FEA-85EC-E678160D3999}"/>
                </a:ext>
              </a:extLst>
            </p:cNvPr>
            <p:cNvGrpSpPr/>
            <p:nvPr/>
          </p:nvGrpSpPr>
          <p:grpSpPr>
            <a:xfrm>
              <a:off x="779303" y="821313"/>
              <a:ext cx="3085724" cy="5703805"/>
              <a:chOff x="893295" y="821313"/>
              <a:chExt cx="3085724" cy="5703805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17417EDB-CBBC-4F3A-8EE2-9DF28B5393DC}"/>
                  </a:ext>
                </a:extLst>
              </p:cNvPr>
              <p:cNvGrpSpPr/>
              <p:nvPr/>
            </p:nvGrpSpPr>
            <p:grpSpPr>
              <a:xfrm>
                <a:off x="893295" y="821313"/>
                <a:ext cx="3085724" cy="5703805"/>
                <a:chOff x="1929765" y="1640889"/>
                <a:chExt cx="2046152" cy="2538024"/>
              </a:xfrm>
            </p:grpSpPr>
            <p:sp>
              <p:nvSpPr>
                <p:cNvPr id="55" name="직사각형 24">
                  <a:extLst>
                    <a:ext uri="{FF2B5EF4-FFF2-40B4-BE49-F238E27FC236}">
                      <a16:creationId xmlns:a16="http://schemas.microsoft.com/office/drawing/2014/main" id="{4682ACAF-0AFE-4950-AAD9-917602062524}"/>
                    </a:ext>
                  </a:extLst>
                </p:cNvPr>
                <p:cNvSpPr/>
                <p:nvPr/>
              </p:nvSpPr>
              <p:spPr>
                <a:xfrm>
                  <a:off x="2011919" y="1747653"/>
                  <a:ext cx="1963998" cy="2431260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56" name="직사각형 25">
                  <a:extLst>
                    <a:ext uri="{FF2B5EF4-FFF2-40B4-BE49-F238E27FC236}">
                      <a16:creationId xmlns:a16="http://schemas.microsoft.com/office/drawing/2014/main" id="{1FA7676C-838C-4CE0-BCF7-5F5F07311E0D}"/>
                    </a:ext>
                  </a:extLst>
                </p:cNvPr>
                <p:cNvSpPr/>
                <p:nvPr/>
              </p:nvSpPr>
              <p:spPr>
                <a:xfrm>
                  <a:off x="1929765" y="1640890"/>
                  <a:ext cx="1963998" cy="24746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58" name="모서리가 둥근 직사각형 30">
                  <a:extLst>
                    <a:ext uri="{FF2B5EF4-FFF2-40B4-BE49-F238E27FC236}">
                      <a16:creationId xmlns:a16="http://schemas.microsoft.com/office/drawing/2014/main" id="{BAFDC900-6BB9-4419-A9CC-066B36FDD2EA}"/>
                    </a:ext>
                  </a:extLst>
                </p:cNvPr>
                <p:cNvSpPr/>
                <p:nvPr/>
              </p:nvSpPr>
              <p:spPr>
                <a:xfrm>
                  <a:off x="2040957" y="1640890"/>
                  <a:ext cx="1852806" cy="217000"/>
                </a:xfrm>
                <a:prstGeom prst="rect">
                  <a:avLst/>
                </a:prstGeom>
                <a:solidFill>
                  <a:schemeClr val="tx1">
                    <a:alpha val="41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r>
                    <a:rPr lang="en-US" altLang="zh-TW" b="1" dirty="0">
                      <a:solidFill>
                        <a:prstClr val="white"/>
                      </a:solidFill>
                      <a:latin typeface="Noto Sans TC Medium" panose="020B0600000000000000" pitchFamily="34" charset="-128"/>
                      <a:ea typeface="Noto Sans TC Medium" panose="020B0600000000000000" pitchFamily="34" charset="-128"/>
                    </a:rPr>
                    <a:t>	</a:t>
                  </a:r>
                  <a:r>
                    <a:rPr lang="zh-TW" altLang="en-US" b="1" dirty="0">
                      <a:solidFill>
                        <a:prstClr val="white"/>
                      </a:solidFill>
                      <a:latin typeface="Noto Sans TC Medium" panose="020B0600000000000000" pitchFamily="34" charset="-128"/>
                      <a:ea typeface="Noto Sans TC Medium" panose="020B0600000000000000" pitchFamily="34" charset="-128"/>
                    </a:rPr>
                    <a:t>  組長</a:t>
                  </a:r>
                  <a:endParaRPr lang="en-US" altLang="ko-KR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endParaRPr>
                </a:p>
              </p:txBody>
            </p:sp>
            <p:sp>
              <p:nvSpPr>
                <p:cNvPr id="59" name="모서리가 둥근 직사각형 30">
                  <a:extLst>
                    <a:ext uri="{FF2B5EF4-FFF2-40B4-BE49-F238E27FC236}">
                      <a16:creationId xmlns:a16="http://schemas.microsoft.com/office/drawing/2014/main" id="{2801D92F-DBF1-410A-815C-17F3A377017F}"/>
                    </a:ext>
                  </a:extLst>
                </p:cNvPr>
                <p:cNvSpPr/>
                <p:nvPr/>
              </p:nvSpPr>
              <p:spPr>
                <a:xfrm>
                  <a:off x="1932957" y="1640889"/>
                  <a:ext cx="111192" cy="217000"/>
                </a:xfrm>
                <a:prstGeom prst="rect">
                  <a:avLst/>
                </a:prstGeom>
                <a:solidFill>
                  <a:srgbClr val="FF7C80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 latinLnBrk="0">
                    <a:defRPr/>
                  </a:pPr>
                  <a:endParaRPr lang="en-US" altLang="ko-KR" sz="1600" b="1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endParaRPr>
                </a:p>
              </p:txBody>
            </p:sp>
          </p:grpSp>
          <p:sp>
            <p:nvSpPr>
              <p:cNvPr id="53" name="직사각형 26">
                <a:extLst>
                  <a:ext uri="{FF2B5EF4-FFF2-40B4-BE49-F238E27FC236}">
                    <a16:creationId xmlns:a16="http://schemas.microsoft.com/office/drawing/2014/main" id="{C9F69BFF-B0F6-4925-ABFB-1DA23B225A72}"/>
                  </a:ext>
                </a:extLst>
              </p:cNvPr>
              <p:cNvSpPr/>
              <p:nvPr/>
            </p:nvSpPr>
            <p:spPr>
              <a:xfrm>
                <a:off x="929666" y="2688621"/>
                <a:ext cx="2885362" cy="3692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賴孟賢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1350" b="1" dirty="0">
                    <a:solidFill>
                      <a:srgbClr val="D69D3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專案統整、進度追蹤、簡報製作</a:t>
                </a:r>
                <a:endPara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algn="ctr"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zh-TW" altLang="en-US" sz="14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負責功能：一番賞倉庫</a:t>
                </a:r>
                <a:r>
                  <a:rPr lang="en-US" altLang="zh-TW" sz="14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&amp;</a:t>
                </a:r>
                <a:r>
                  <a:rPr lang="zh-TW" altLang="en-US" sz="14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交易</a:t>
                </a:r>
                <a:endPara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一番賞倉庫切版 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商品管理切版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交易中心切版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商品購買切版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獎池一覽切版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商品管理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交易紀錄管理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交易資料庫設計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pic>
            <p:nvPicPr>
              <p:cNvPr id="54" name="圖片 53">
                <a:extLst>
                  <a:ext uri="{FF2B5EF4-FFF2-40B4-BE49-F238E27FC236}">
                    <a16:creationId xmlns:a16="http://schemas.microsoft.com/office/drawing/2014/main" id="{A94405FB-60F5-4E3B-8B7A-DA12DAF4B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1336" y="1383518"/>
                <a:ext cx="1317449" cy="13174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666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4B5CDE-B65A-42F0-96E3-C7A1CB7AED01}"/>
              </a:ext>
            </a:extLst>
          </p:cNvPr>
          <p:cNvSpPr txBox="1"/>
          <p:nvPr/>
        </p:nvSpPr>
        <p:spPr>
          <a:xfrm>
            <a:off x="4955722" y="965460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動機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C87312-FCF6-416B-A0E4-33E961BA29F0}"/>
              </a:ext>
            </a:extLst>
          </p:cNvPr>
          <p:cNvSpPr txBox="1"/>
          <p:nvPr/>
        </p:nvSpPr>
        <p:spPr>
          <a:xfrm>
            <a:off x="3960945" y="1444035"/>
            <a:ext cx="4270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線上一番賞相較實體店面具有以下優勢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消費者無須出門便可隨時隨地遊玩 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無須租用場地、印製籤紙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全程自動化，無須人工操作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能藉由數據，了解消費者喜好與需求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可以與社群媒體整合，增加曝光度與參與度。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而市面上實體一番賞仍佔多數，線上一番賞市場還遠未飽和。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DEAA6D-12A7-4DBC-ABCB-85DB96A87768}"/>
              </a:ext>
            </a:extLst>
          </p:cNvPr>
          <p:cNvSpPr txBox="1"/>
          <p:nvPr/>
        </p:nvSpPr>
        <p:spPr>
          <a:xfrm>
            <a:off x="4955722" y="4169244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設計理念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0EAC776-8298-40C9-920D-BA5C64BF5E77}"/>
              </a:ext>
            </a:extLst>
          </p:cNvPr>
          <p:cNvSpPr txBox="1"/>
          <p:nvPr/>
        </p:nvSpPr>
        <p:spPr>
          <a:xfrm>
            <a:off x="3831044" y="4646298"/>
            <a:ext cx="4529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無論線上、實體，當消費者抽到多餘、非目標的一番賞，多會至社群或拍賣平台販售，而擁有無數商品的市場，一番賞買賣不過滄海一粟，因此我們希望打造結合交易機制，能集中一番賞交易的線上一番賞網站。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89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使用技術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782FA21-25C2-490E-B0D6-BAFFAD89326B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1929765" y="1640889"/>
            <a:chExt cx="2046152" cy="2538024"/>
          </a:xfrm>
        </p:grpSpPr>
        <p:sp>
          <p:nvSpPr>
            <p:cNvPr id="28" name="직사각형 24">
              <a:extLst>
                <a:ext uri="{FF2B5EF4-FFF2-40B4-BE49-F238E27FC236}">
                  <a16:creationId xmlns:a16="http://schemas.microsoft.com/office/drawing/2014/main" id="{99854C1E-5B96-43E7-AD8E-E6AB9874583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9" name="직사각형 25">
              <a:extLst>
                <a:ext uri="{FF2B5EF4-FFF2-40B4-BE49-F238E27FC236}">
                  <a16:creationId xmlns:a16="http://schemas.microsoft.com/office/drawing/2014/main" id="{EC1810A8-2140-4244-837F-42E5B8E120F9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30" name="모서리가 둥근 직사각형 30">
              <a:extLst>
                <a:ext uri="{FF2B5EF4-FFF2-40B4-BE49-F238E27FC236}">
                  <a16:creationId xmlns:a16="http://schemas.microsoft.com/office/drawing/2014/main" id="{335CA244-C562-46A3-8742-52D6DAB1AE51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前端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BD2190B9-FAB5-470F-BB8E-6EE9ED495181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2856211-3C51-447C-9966-218C9AFCF770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1929765" y="1640889"/>
            <a:chExt cx="2046152" cy="2538024"/>
          </a:xfrm>
        </p:grpSpPr>
        <p:sp>
          <p:nvSpPr>
            <p:cNvPr id="36" name="직사각형 24">
              <a:extLst>
                <a:ext uri="{FF2B5EF4-FFF2-40B4-BE49-F238E27FC236}">
                  <a16:creationId xmlns:a16="http://schemas.microsoft.com/office/drawing/2014/main" id="{CF30A2D3-535F-4859-806F-7E19655A27B7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2" name="직사각형 25">
              <a:extLst>
                <a:ext uri="{FF2B5EF4-FFF2-40B4-BE49-F238E27FC236}">
                  <a16:creationId xmlns:a16="http://schemas.microsoft.com/office/drawing/2014/main" id="{0ACAA49C-BF85-4A6C-8C8D-73C83AACF761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CC8C17B3-2DFD-4AE5-B258-E2BD646FE2A4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後端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44" name="모서리가 둥근 직사각형 30">
              <a:extLst>
                <a:ext uri="{FF2B5EF4-FFF2-40B4-BE49-F238E27FC236}">
                  <a16:creationId xmlns:a16="http://schemas.microsoft.com/office/drawing/2014/main" id="{F546510A-AD90-41E9-A084-C784D42B9AC7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FAFC462-31D1-4EA1-92E1-2AAF44E27205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1929765" y="1640889"/>
            <a:chExt cx="2046152" cy="2538024"/>
          </a:xfrm>
        </p:grpSpPr>
        <p:sp>
          <p:nvSpPr>
            <p:cNvPr id="49" name="직사각형 24">
              <a:extLst>
                <a:ext uri="{FF2B5EF4-FFF2-40B4-BE49-F238E27FC236}">
                  <a16:creationId xmlns:a16="http://schemas.microsoft.com/office/drawing/2014/main" id="{1D0756FF-F9DE-4840-A72D-22DAAE1A397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0" name="직사각형 25">
              <a:extLst>
                <a:ext uri="{FF2B5EF4-FFF2-40B4-BE49-F238E27FC236}">
                  <a16:creationId xmlns:a16="http://schemas.microsoft.com/office/drawing/2014/main" id="{00546569-5D20-41E0-A21E-2C4767E46BF7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1" name="모서리가 둥근 직사각형 30">
              <a:extLst>
                <a:ext uri="{FF2B5EF4-FFF2-40B4-BE49-F238E27FC236}">
                  <a16:creationId xmlns:a16="http://schemas.microsoft.com/office/drawing/2014/main" id="{C2C55001-BEB1-443D-926F-0218AB23BDBA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</a:t>
              </a:r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版本控管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52" name="모서리가 둥근 직사각형 30">
              <a:extLst>
                <a:ext uri="{FF2B5EF4-FFF2-40B4-BE49-F238E27FC236}">
                  <a16:creationId xmlns:a16="http://schemas.microsoft.com/office/drawing/2014/main" id="{E8AF9FDB-CF60-4365-A280-22F847CB03C9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40A706-FF75-4E59-9A6B-7032CAA56830}"/>
              </a:ext>
            </a:extLst>
          </p:cNvPr>
          <p:cNvGrpSpPr/>
          <p:nvPr/>
        </p:nvGrpSpPr>
        <p:grpSpPr>
          <a:xfrm>
            <a:off x="1149484" y="1872417"/>
            <a:ext cx="2449451" cy="3841532"/>
            <a:chOff x="1236587" y="1560527"/>
            <a:chExt cx="2449451" cy="384153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B3F0E2-7724-4881-AFC5-2B5B79176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3C HTML5 Logo">
              <a:extLst>
                <a:ext uri="{FF2B5EF4-FFF2-40B4-BE49-F238E27FC236}">
                  <a16:creationId xmlns:a16="http://schemas.microsoft.com/office/drawing/2014/main" id="{2CD80537-8B3B-43EE-BE82-B48614576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- level 1 - Canvas Badges">
              <a:extLst>
                <a:ext uri="{FF2B5EF4-FFF2-40B4-BE49-F238E27FC236}">
                  <a16:creationId xmlns:a16="http://schemas.microsoft.com/office/drawing/2014/main" id="{67FE2C7F-1E68-47E3-9CC8-DA741617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299173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query, logo Icon in Vector Logo">
              <a:extLst>
                <a:ext uri="{FF2B5EF4-FFF2-40B4-BE49-F238E27FC236}">
                  <a16:creationId xmlns:a16="http://schemas.microsoft.com/office/drawing/2014/main" id="{33DE3607-1080-4F5E-AE7E-676F100C5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296113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AEC6ACBF-B6B6-4641-ABF2-BBEACB2AC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587" y="4422934"/>
              <a:ext cx="1130073" cy="9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902046CF-5ED6-463F-B666-AB5B9C207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17" y="4361733"/>
              <a:ext cx="1207121" cy="96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0" name="Picture 26">
            <a:extLst>
              <a:ext uri="{FF2B5EF4-FFF2-40B4-BE49-F238E27FC236}">
                <a16:creationId xmlns:a16="http://schemas.microsoft.com/office/drawing/2014/main" id="{E4BCB394-1952-4AD8-ADC3-56A5056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75" y="184393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0BF5447A-B3AF-4390-8927-CB0199CF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75" y="3428006"/>
            <a:ext cx="225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CE9F5485-A5BB-4672-9C4D-76432492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57" y="5086217"/>
            <a:ext cx="2368837" cy="3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ql server - Free logo icons">
            <a:extLst>
              <a:ext uri="{FF2B5EF4-FFF2-40B4-BE49-F238E27FC236}">
                <a16:creationId xmlns:a16="http://schemas.microsoft.com/office/drawing/2014/main" id="{952C4561-8C88-4052-8146-72590E3D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20" y="15489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ithub Logo - Free social media icons">
            <a:extLst>
              <a:ext uri="{FF2B5EF4-FFF2-40B4-BE49-F238E27FC236}">
                <a16:creationId xmlns:a16="http://schemas.microsoft.com/office/drawing/2014/main" id="{B905CF50-C3FA-4058-A7C8-794B9279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3190939"/>
            <a:ext cx="1205268" cy="12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Git - Logo Downloads">
            <a:extLst>
              <a:ext uri="{FF2B5EF4-FFF2-40B4-BE49-F238E27FC236}">
                <a16:creationId xmlns:a16="http://schemas.microsoft.com/office/drawing/2014/main" id="{41483EE4-4B81-4AF9-8E30-2ABE49F3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4740481"/>
            <a:ext cx="1205269" cy="12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系統架構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B049C113-E3A0-4F20-980F-C2CC94B9CBED}"/>
              </a:ext>
            </a:extLst>
          </p:cNvPr>
          <p:cNvSpPr/>
          <p:nvPr/>
        </p:nvSpPr>
        <p:spPr>
          <a:xfrm>
            <a:off x="5226786" y="837825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前台</a:t>
            </a:r>
            <a:endParaRPr lang="zh-TW" altLang="en-US" sz="20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BDBBB69-D5FF-4855-881D-DDB05A50E845}"/>
              </a:ext>
            </a:extLst>
          </p:cNvPr>
          <p:cNvSpPr/>
          <p:nvPr/>
        </p:nvSpPr>
        <p:spPr>
          <a:xfrm>
            <a:off x="765996" y="1644408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首頁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637E078-C09C-4416-A3CC-443BDBEDC61E}"/>
              </a:ext>
            </a:extLst>
          </p:cNvPr>
          <p:cNvSpPr/>
          <p:nvPr/>
        </p:nvSpPr>
        <p:spPr>
          <a:xfrm>
            <a:off x="2346615" y="1644408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16CFB74-02F8-4F29-9D92-9161F4F4C685}"/>
              </a:ext>
            </a:extLst>
          </p:cNvPr>
          <p:cNvSpPr/>
          <p:nvPr/>
        </p:nvSpPr>
        <p:spPr>
          <a:xfrm>
            <a:off x="894530" y="2312600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主視覺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EDB61F90-198B-4F8C-9C58-53EF6B999A3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5400000">
            <a:off x="3650373" y="-909666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9D168AE6-B20A-4281-B91E-FC264610CA78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5400000">
            <a:off x="952107" y="2056444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0074C67-0754-4E28-A23C-1AF30F6331B4}"/>
              </a:ext>
            </a:extLst>
          </p:cNvPr>
          <p:cNvSpPr/>
          <p:nvPr/>
        </p:nvSpPr>
        <p:spPr>
          <a:xfrm>
            <a:off x="894530" y="282464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9CA8188-B39A-4705-88AD-41818DDFB785}"/>
              </a:ext>
            </a:extLst>
          </p:cNvPr>
          <p:cNvSpPr/>
          <p:nvPr/>
        </p:nvSpPr>
        <p:spPr>
          <a:xfrm>
            <a:off x="894530" y="3343039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獎池排行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B1B2A06-DCBB-4F4E-A84D-0A49EAB72D9E}"/>
              </a:ext>
            </a:extLst>
          </p:cNvPr>
          <p:cNvSpPr/>
          <p:nvPr/>
        </p:nvSpPr>
        <p:spPr>
          <a:xfrm>
            <a:off x="894530" y="385777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獎池預覽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DF61CB58-80A9-42A1-98B4-C4ACF58118AF}"/>
              </a:ext>
            </a:extLst>
          </p:cNvPr>
          <p:cNvCxnSpPr>
            <a:cxnSpLocks/>
            <a:stCxn id="158" idx="2"/>
            <a:endCxn id="163" idx="1"/>
          </p:cNvCxnSpPr>
          <p:nvPr/>
        </p:nvCxnSpPr>
        <p:spPr>
          <a:xfrm rot="5400000">
            <a:off x="696085" y="2312466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5177B51F-78B7-4AB8-A3B5-79B64B964D5D}"/>
              </a:ext>
            </a:extLst>
          </p:cNvPr>
          <p:cNvCxnSpPr>
            <a:cxnSpLocks/>
            <a:stCxn id="158" idx="2"/>
            <a:endCxn id="164" idx="1"/>
          </p:cNvCxnSpPr>
          <p:nvPr/>
        </p:nvCxnSpPr>
        <p:spPr>
          <a:xfrm rot="5400000">
            <a:off x="436888" y="2571663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C94DA18D-680C-4CEF-B9E8-ECCEBE848E96}"/>
              </a:ext>
            </a:extLst>
          </p:cNvPr>
          <p:cNvCxnSpPr>
            <a:cxnSpLocks/>
            <a:stCxn id="158" idx="2"/>
            <a:endCxn id="165" idx="1"/>
          </p:cNvCxnSpPr>
          <p:nvPr/>
        </p:nvCxnSpPr>
        <p:spPr>
          <a:xfrm rot="5400000">
            <a:off x="179521" y="2829030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接點: 肘形 176">
            <a:extLst>
              <a:ext uri="{FF2B5EF4-FFF2-40B4-BE49-F238E27FC236}">
                <a16:creationId xmlns:a16="http://schemas.microsoft.com/office/drawing/2014/main" id="{441340D2-814E-4C2B-BC83-D526D3F21102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 rot="5400000">
            <a:off x="4440683" y="-119356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C7CEF80-6D5F-4715-BEF0-E69D010395BD}"/>
              </a:ext>
            </a:extLst>
          </p:cNvPr>
          <p:cNvSpPr/>
          <p:nvPr/>
        </p:nvSpPr>
        <p:spPr>
          <a:xfrm>
            <a:off x="3927235" y="1644408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獎池一覽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19DF193-6179-4BDE-A694-9CBC2A0A3A82}"/>
              </a:ext>
            </a:extLst>
          </p:cNvPr>
          <p:cNvSpPr/>
          <p:nvPr/>
        </p:nvSpPr>
        <p:spPr>
          <a:xfrm>
            <a:off x="5495814" y="1644408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04AB3E8-02A6-45A8-A224-6E72D2D50523}"/>
              </a:ext>
            </a:extLst>
          </p:cNvPr>
          <p:cNvSpPr/>
          <p:nvPr/>
        </p:nvSpPr>
        <p:spPr>
          <a:xfrm>
            <a:off x="8632972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00D982F-C11D-4DA7-897A-4ED548114D70}"/>
              </a:ext>
            </a:extLst>
          </p:cNvPr>
          <p:cNvSpPr/>
          <p:nvPr/>
        </p:nvSpPr>
        <p:spPr>
          <a:xfrm>
            <a:off x="10201550" y="1644408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0FAD7B5D-3E7A-4FDE-87CE-D5DD63E440C8}"/>
              </a:ext>
            </a:extLst>
          </p:cNvPr>
          <p:cNvCxnSpPr>
            <a:cxnSpLocks/>
            <a:stCxn id="157" idx="2"/>
            <a:endCxn id="178" idx="0"/>
          </p:cNvCxnSpPr>
          <p:nvPr/>
        </p:nvCxnSpPr>
        <p:spPr>
          <a:xfrm rot="5400000">
            <a:off x="5227983" y="667944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接點: 肘形 196">
            <a:extLst>
              <a:ext uri="{FF2B5EF4-FFF2-40B4-BE49-F238E27FC236}">
                <a16:creationId xmlns:a16="http://schemas.microsoft.com/office/drawing/2014/main" id="{B154AA03-C4F8-456A-BA97-B1780B79D8E9}"/>
              </a:ext>
            </a:extLst>
          </p:cNvPr>
          <p:cNvCxnSpPr>
            <a:cxnSpLocks/>
            <a:stCxn id="157" idx="2"/>
            <a:endCxn id="179" idx="0"/>
          </p:cNvCxnSpPr>
          <p:nvPr/>
        </p:nvCxnSpPr>
        <p:spPr>
          <a:xfrm rot="5400000">
            <a:off x="6012272" y="1452233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接點: 肘形 197">
            <a:extLst>
              <a:ext uri="{FF2B5EF4-FFF2-40B4-BE49-F238E27FC236}">
                <a16:creationId xmlns:a16="http://schemas.microsoft.com/office/drawing/2014/main" id="{D62B37E3-9F82-4E1F-90B0-07B19E5891C9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16200000" flipH="1">
            <a:off x="7580851" y="-41960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33A7D1B2-E1FB-4462-BAE1-74A151A3DD90}"/>
              </a:ext>
            </a:extLst>
          </p:cNvPr>
          <p:cNvCxnSpPr>
            <a:cxnSpLocks/>
            <a:stCxn id="157" idx="2"/>
            <a:endCxn id="181" idx="0"/>
          </p:cNvCxnSpPr>
          <p:nvPr/>
        </p:nvCxnSpPr>
        <p:spPr>
          <a:xfrm rot="16200000" flipH="1">
            <a:off x="8354130" y="-815240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891C89F8-638B-42A6-B3A0-31803EC332CF}"/>
              </a:ext>
            </a:extLst>
          </p:cNvPr>
          <p:cNvSpPr/>
          <p:nvPr/>
        </p:nvSpPr>
        <p:spPr>
          <a:xfrm>
            <a:off x="7064393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關於選者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FFC85943-22A2-4135-AB3B-B0C637600000}"/>
              </a:ext>
            </a:extLst>
          </p:cNvPr>
          <p:cNvCxnSpPr>
            <a:cxnSpLocks/>
            <a:stCxn id="157" idx="2"/>
            <a:endCxn id="218" idx="0"/>
          </p:cNvCxnSpPr>
          <p:nvPr/>
        </p:nvCxnSpPr>
        <p:spPr>
          <a:xfrm rot="16200000" flipH="1">
            <a:off x="6796561" y="742329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7172B4A-1209-4440-8A96-8BC62C35D560}"/>
              </a:ext>
            </a:extLst>
          </p:cNvPr>
          <p:cNvSpPr/>
          <p:nvPr/>
        </p:nvSpPr>
        <p:spPr>
          <a:xfrm>
            <a:off x="4043729" y="231229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F2446CF1-ADF0-4B65-B452-1D6EB81D58F3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>
            <a:off x="4101306" y="205613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0C5DDFF-620C-4CEB-9F17-3195000826C7}"/>
              </a:ext>
            </a:extLst>
          </p:cNvPr>
          <p:cNvSpPr/>
          <p:nvPr/>
        </p:nvSpPr>
        <p:spPr>
          <a:xfrm>
            <a:off x="4043729" y="282433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一番賞抽取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E3C093E2-DC8F-4C76-84F2-126C0CED5134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3845284" y="231215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4AFB430-D947-47F2-B0EC-9BB83C4DB7CD}"/>
              </a:ext>
            </a:extLst>
          </p:cNvPr>
          <p:cNvSpPr/>
          <p:nvPr/>
        </p:nvSpPr>
        <p:spPr>
          <a:xfrm>
            <a:off x="5618890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52DC7C60-D203-4F80-AACD-2EE6EB37E11F}"/>
              </a:ext>
            </a:extLst>
          </p:cNvPr>
          <p:cNvCxnSpPr>
            <a:cxnSpLocks/>
            <a:endCxn id="68" idx="1"/>
          </p:cNvCxnSpPr>
          <p:nvPr/>
        </p:nvCxnSpPr>
        <p:spPr>
          <a:xfrm rot="5400000">
            <a:off x="5676467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DFF76CE-C02F-492F-851F-145B755D4F9C}"/>
              </a:ext>
            </a:extLst>
          </p:cNvPr>
          <p:cNvSpPr/>
          <p:nvPr/>
        </p:nvSpPr>
        <p:spPr>
          <a:xfrm>
            <a:off x="5618890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商品購買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B15370CF-C241-461E-AE7B-E85C56BEC17C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>
            <a:off x="5420445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963CFF7-E1FF-49BD-BCEF-F992544ABCFF}"/>
              </a:ext>
            </a:extLst>
          </p:cNvPr>
          <p:cNvSpPr/>
          <p:nvPr/>
        </p:nvSpPr>
        <p:spPr>
          <a:xfrm>
            <a:off x="7182422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聯繫資訊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70D6C034-87C8-4C14-B117-931CE120825A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>
            <a:off x="7239999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B731796-1A11-47FC-BE3C-476481D53940}"/>
              </a:ext>
            </a:extLst>
          </p:cNvPr>
          <p:cNvSpPr/>
          <p:nvPr/>
        </p:nvSpPr>
        <p:spPr>
          <a:xfrm>
            <a:off x="8783835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常見問題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3AC9A184-FECE-49CB-B63F-F4CE40FF4E69}"/>
              </a:ext>
            </a:extLst>
          </p:cNvPr>
          <p:cNvCxnSpPr>
            <a:cxnSpLocks/>
            <a:endCxn id="84" idx="1"/>
          </p:cNvCxnSpPr>
          <p:nvPr/>
        </p:nvCxnSpPr>
        <p:spPr>
          <a:xfrm rot="5400000">
            <a:off x="8841412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9870402-DDDC-4F95-96FF-DCF1AE6AB8A1}"/>
              </a:ext>
            </a:extLst>
          </p:cNvPr>
          <p:cNvSpPr/>
          <p:nvPr/>
        </p:nvSpPr>
        <p:spPr>
          <a:xfrm>
            <a:off x="8783835" y="282330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問題回報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32A480DB-D82F-4BC6-9811-71379452998A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>
            <a:off x="8585390" y="231112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93644D9-A458-45E2-B9A0-14EEB6E30D3C}"/>
              </a:ext>
            </a:extLst>
          </p:cNvPr>
          <p:cNvSpPr/>
          <p:nvPr/>
        </p:nvSpPr>
        <p:spPr>
          <a:xfrm>
            <a:off x="10285204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會員資料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3" name="接點: 肘形 112">
            <a:extLst>
              <a:ext uri="{FF2B5EF4-FFF2-40B4-BE49-F238E27FC236}">
                <a16:creationId xmlns:a16="http://schemas.microsoft.com/office/drawing/2014/main" id="{F6C62514-9F23-4AAF-94B7-985FBE606245}"/>
              </a:ext>
            </a:extLst>
          </p:cNvPr>
          <p:cNvCxnSpPr>
            <a:cxnSpLocks/>
            <a:endCxn id="112" idx="1"/>
          </p:cNvCxnSpPr>
          <p:nvPr/>
        </p:nvCxnSpPr>
        <p:spPr>
          <a:xfrm rot="5400000">
            <a:off x="10342781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D6C2BA5-C126-4A3A-A986-75B4A4B2D4D5}"/>
              </a:ext>
            </a:extLst>
          </p:cNvPr>
          <p:cNvSpPr/>
          <p:nvPr/>
        </p:nvSpPr>
        <p:spPr>
          <a:xfrm>
            <a:off x="10285204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3FCD260-D3DD-4F72-9AFE-91CF7AA44919}"/>
              </a:ext>
            </a:extLst>
          </p:cNvPr>
          <p:cNvSpPr/>
          <p:nvPr/>
        </p:nvSpPr>
        <p:spPr>
          <a:xfrm>
            <a:off x="10285204" y="334170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88B7F2F-8C93-4C2A-ADEC-4D30148EE25B}"/>
              </a:ext>
            </a:extLst>
          </p:cNvPr>
          <p:cNvSpPr/>
          <p:nvPr/>
        </p:nvSpPr>
        <p:spPr>
          <a:xfrm>
            <a:off x="10285204" y="385643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090242D5-4BA9-44B0-9A9F-CC08689AC71B}"/>
              </a:ext>
            </a:extLst>
          </p:cNvPr>
          <p:cNvCxnSpPr>
            <a:cxnSpLocks/>
            <a:endCxn id="114" idx="1"/>
          </p:cNvCxnSpPr>
          <p:nvPr/>
        </p:nvCxnSpPr>
        <p:spPr>
          <a:xfrm rot="5400000">
            <a:off x="10086759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6E1C8F63-0F9F-4C97-9200-67ADF9A21FE6}"/>
              </a:ext>
            </a:extLst>
          </p:cNvPr>
          <p:cNvCxnSpPr>
            <a:cxnSpLocks/>
            <a:endCxn id="115" idx="1"/>
          </p:cNvCxnSpPr>
          <p:nvPr/>
        </p:nvCxnSpPr>
        <p:spPr>
          <a:xfrm rot="5400000">
            <a:off x="9827562" y="2570326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C1CCAD01-DC43-43A0-B112-FD537AF2F29F}"/>
              </a:ext>
            </a:extLst>
          </p:cNvPr>
          <p:cNvCxnSpPr>
            <a:cxnSpLocks/>
            <a:endCxn id="116" idx="1"/>
          </p:cNvCxnSpPr>
          <p:nvPr/>
        </p:nvCxnSpPr>
        <p:spPr>
          <a:xfrm rot="5400000">
            <a:off x="9570195" y="2827693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8DFF7ACF-33AE-4FB8-94F5-B10FC5717E17}"/>
              </a:ext>
            </a:extLst>
          </p:cNvPr>
          <p:cNvSpPr/>
          <p:nvPr/>
        </p:nvSpPr>
        <p:spPr>
          <a:xfrm>
            <a:off x="5226786" y="397781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後台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8B16070-7A6A-4E7C-927B-81317384F2CD}"/>
              </a:ext>
            </a:extLst>
          </p:cNvPr>
          <p:cNvSpPr/>
          <p:nvPr/>
        </p:nvSpPr>
        <p:spPr>
          <a:xfrm>
            <a:off x="765996" y="4784396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一番賞資料庫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712B47AA-EB87-48D0-A2F0-D8F34D1012F4}"/>
              </a:ext>
            </a:extLst>
          </p:cNvPr>
          <p:cNvSpPr/>
          <p:nvPr/>
        </p:nvSpPr>
        <p:spPr>
          <a:xfrm>
            <a:off x="2346615" y="4784396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一番賞倉庫管理</a:t>
            </a:r>
          </a:p>
        </p:txBody>
      </p:sp>
      <p:cxnSp>
        <p:nvCxnSpPr>
          <p:cNvPr id="243" name="接點: 肘形 242">
            <a:extLst>
              <a:ext uri="{FF2B5EF4-FFF2-40B4-BE49-F238E27FC236}">
                <a16:creationId xmlns:a16="http://schemas.microsoft.com/office/drawing/2014/main" id="{F1CDFA21-E1FD-431B-AD17-6495A44D60ED}"/>
              </a:ext>
            </a:extLst>
          </p:cNvPr>
          <p:cNvCxnSpPr>
            <a:cxnSpLocks/>
            <a:stCxn id="240" idx="2"/>
            <a:endCxn id="241" idx="0"/>
          </p:cNvCxnSpPr>
          <p:nvPr/>
        </p:nvCxnSpPr>
        <p:spPr>
          <a:xfrm rot="5400000">
            <a:off x="3650373" y="2230322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接點: 肘形 243">
            <a:extLst>
              <a:ext uri="{FF2B5EF4-FFF2-40B4-BE49-F238E27FC236}">
                <a16:creationId xmlns:a16="http://schemas.microsoft.com/office/drawing/2014/main" id="{5ED0567D-E2BD-4866-B2AE-02446E672C7D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 rot="5400000">
            <a:off x="4440683" y="3020632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95EB351C-3613-4330-A860-8888B51F7CE0}"/>
              </a:ext>
            </a:extLst>
          </p:cNvPr>
          <p:cNvSpPr/>
          <p:nvPr/>
        </p:nvSpPr>
        <p:spPr>
          <a:xfrm>
            <a:off x="3927235" y="4784396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願望清單管理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579F928-4812-4980-BEA1-3B58DDBEC3C4}"/>
              </a:ext>
            </a:extLst>
          </p:cNvPr>
          <p:cNvSpPr/>
          <p:nvPr/>
        </p:nvSpPr>
        <p:spPr>
          <a:xfrm>
            <a:off x="5495814" y="4784396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會員管理</a:t>
            </a: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124F08B-BCD5-4B46-82B9-8699A962AC3E}"/>
              </a:ext>
            </a:extLst>
          </p:cNvPr>
          <p:cNvSpPr/>
          <p:nvPr/>
        </p:nvSpPr>
        <p:spPr>
          <a:xfrm>
            <a:off x="8632972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LINE</a:t>
            </a:r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2383BA3F-D2C0-477F-B0F4-533CBE6F49B9}"/>
              </a:ext>
            </a:extLst>
          </p:cNvPr>
          <p:cNvSpPr/>
          <p:nvPr/>
        </p:nvSpPr>
        <p:spPr>
          <a:xfrm>
            <a:off x="10201550" y="4784396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輪播管理</a:t>
            </a:r>
          </a:p>
        </p:txBody>
      </p:sp>
      <p:cxnSp>
        <p:nvCxnSpPr>
          <p:cNvPr id="249" name="接點: 肘形 248">
            <a:extLst>
              <a:ext uri="{FF2B5EF4-FFF2-40B4-BE49-F238E27FC236}">
                <a16:creationId xmlns:a16="http://schemas.microsoft.com/office/drawing/2014/main" id="{61B5F048-9A65-4F35-9EAD-895FE921D310}"/>
              </a:ext>
            </a:extLst>
          </p:cNvPr>
          <p:cNvCxnSpPr>
            <a:cxnSpLocks/>
            <a:stCxn id="240" idx="2"/>
            <a:endCxn id="245" idx="0"/>
          </p:cNvCxnSpPr>
          <p:nvPr/>
        </p:nvCxnSpPr>
        <p:spPr>
          <a:xfrm rot="5400000">
            <a:off x="5227983" y="3807932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接點: 肘形 249">
            <a:extLst>
              <a:ext uri="{FF2B5EF4-FFF2-40B4-BE49-F238E27FC236}">
                <a16:creationId xmlns:a16="http://schemas.microsoft.com/office/drawing/2014/main" id="{90335C2A-6BF9-4222-BC11-9B1E6FCE6B6E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5400000">
            <a:off x="6012272" y="4592221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接點: 肘形 250">
            <a:extLst>
              <a:ext uri="{FF2B5EF4-FFF2-40B4-BE49-F238E27FC236}">
                <a16:creationId xmlns:a16="http://schemas.microsoft.com/office/drawing/2014/main" id="{E9FB02EB-7C66-4AFF-B990-C01EAD07827F}"/>
              </a:ext>
            </a:extLst>
          </p:cNvPr>
          <p:cNvCxnSpPr>
            <a:cxnSpLocks/>
            <a:stCxn id="240" idx="2"/>
            <a:endCxn id="247" idx="0"/>
          </p:cNvCxnSpPr>
          <p:nvPr/>
        </p:nvCxnSpPr>
        <p:spPr>
          <a:xfrm rot="16200000" flipH="1">
            <a:off x="7580851" y="3098028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接點: 肘形 251">
            <a:extLst>
              <a:ext uri="{FF2B5EF4-FFF2-40B4-BE49-F238E27FC236}">
                <a16:creationId xmlns:a16="http://schemas.microsoft.com/office/drawing/2014/main" id="{5DD4B74B-6014-42CA-8ACF-BCB954C734A9}"/>
              </a:ext>
            </a:extLst>
          </p:cNvPr>
          <p:cNvCxnSpPr>
            <a:cxnSpLocks/>
            <a:stCxn id="240" idx="2"/>
            <a:endCxn id="248" idx="0"/>
          </p:cNvCxnSpPr>
          <p:nvPr/>
        </p:nvCxnSpPr>
        <p:spPr>
          <a:xfrm rot="16200000" flipH="1">
            <a:off x="8354130" y="2324748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087DAA99-A3B1-498A-B4EE-5DC5B3FF8E99}"/>
              </a:ext>
            </a:extLst>
          </p:cNvPr>
          <p:cNvSpPr/>
          <p:nvPr/>
        </p:nvSpPr>
        <p:spPr>
          <a:xfrm>
            <a:off x="7064393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回報紀錄</a:t>
            </a:r>
          </a:p>
        </p:txBody>
      </p:sp>
      <p:cxnSp>
        <p:nvCxnSpPr>
          <p:cNvPr id="254" name="接點: 肘形 253">
            <a:extLst>
              <a:ext uri="{FF2B5EF4-FFF2-40B4-BE49-F238E27FC236}">
                <a16:creationId xmlns:a16="http://schemas.microsoft.com/office/drawing/2014/main" id="{EA2F4B8B-637F-4D91-86CC-E3A0106380C4}"/>
              </a:ext>
            </a:extLst>
          </p:cNvPr>
          <p:cNvCxnSpPr>
            <a:cxnSpLocks/>
            <a:stCxn id="240" idx="2"/>
            <a:endCxn id="253" idx="0"/>
          </p:cNvCxnSpPr>
          <p:nvPr/>
        </p:nvCxnSpPr>
        <p:spPr>
          <a:xfrm rot="16200000" flipH="1">
            <a:off x="6796561" y="3882317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4129315E-F776-47D2-92FC-A2665CDFA490}"/>
              </a:ext>
            </a:extLst>
          </p:cNvPr>
          <p:cNvSpPr/>
          <p:nvPr/>
        </p:nvSpPr>
        <p:spPr>
          <a:xfrm>
            <a:off x="765995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獎池資訊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AD3555-3EAA-4C7F-B062-319CB7145ED4}"/>
              </a:ext>
            </a:extLst>
          </p:cNvPr>
          <p:cNvCxnSpPr>
            <a:cxnSpLocks/>
            <a:stCxn id="241" idx="2"/>
            <a:endCxn id="263" idx="0"/>
          </p:cNvCxnSpPr>
          <p:nvPr/>
        </p:nvCxnSpPr>
        <p:spPr>
          <a:xfrm>
            <a:off x="1406263" y="5254008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A526BC88-B8D7-4CD8-B176-13C7FBEBF7F3}"/>
              </a:ext>
            </a:extLst>
          </p:cNvPr>
          <p:cNvSpPr/>
          <p:nvPr/>
        </p:nvSpPr>
        <p:spPr>
          <a:xfrm>
            <a:off x="765995" y="6021732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圖庫管理</a:t>
            </a:r>
          </a:p>
        </p:txBody>
      </p: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A11D1C7E-608F-43B4-BF48-2047321B5514}"/>
              </a:ext>
            </a:extLst>
          </p:cNvPr>
          <p:cNvCxnSpPr>
            <a:cxnSpLocks/>
            <a:stCxn id="263" idx="2"/>
            <a:endCxn id="265" idx="0"/>
          </p:cNvCxnSpPr>
          <p:nvPr/>
        </p:nvCxnSpPr>
        <p:spPr>
          <a:xfrm>
            <a:off x="1406263" y="5872675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F411C02C-A344-43DE-AEC0-CFAC6BDE2ED1}"/>
              </a:ext>
            </a:extLst>
          </p:cNvPr>
          <p:cNvSpPr/>
          <p:nvPr/>
        </p:nvSpPr>
        <p:spPr>
          <a:xfrm>
            <a:off x="2343343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商品管理</a:t>
            </a:r>
          </a:p>
        </p:txBody>
      </p: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57276A76-2694-4558-85B1-558C655D653E}"/>
              </a:ext>
            </a:extLst>
          </p:cNvPr>
          <p:cNvCxnSpPr>
            <a:cxnSpLocks/>
            <a:stCxn id="242" idx="2"/>
            <a:endCxn id="268" idx="0"/>
          </p:cNvCxnSpPr>
          <p:nvPr/>
        </p:nvCxnSpPr>
        <p:spPr>
          <a:xfrm flipH="1">
            <a:off x="2983611" y="5254006"/>
            <a:ext cx="3272" cy="149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DFDBEF1-1B8D-4EBA-8CCD-9A30990DEC79}"/>
              </a:ext>
            </a:extLst>
          </p:cNvPr>
          <p:cNvSpPr/>
          <p:nvPr/>
        </p:nvSpPr>
        <p:spPr>
          <a:xfrm>
            <a:off x="2343343" y="601931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交易紀錄</a:t>
            </a:r>
          </a:p>
        </p:txBody>
      </p: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614B4804-DB61-4035-88FB-7904374F42B6}"/>
              </a:ext>
            </a:extLst>
          </p:cNvPr>
          <p:cNvCxnSpPr>
            <a:cxnSpLocks/>
            <a:stCxn id="268" idx="2"/>
            <a:endCxn id="271" idx="0"/>
          </p:cNvCxnSpPr>
          <p:nvPr/>
        </p:nvCxnSpPr>
        <p:spPr>
          <a:xfrm>
            <a:off x="2983611" y="5872675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C2A01BB9-20F2-4D76-8E45-BDA810D045C7}"/>
              </a:ext>
            </a:extLst>
          </p:cNvPr>
          <p:cNvSpPr/>
          <p:nvPr/>
        </p:nvSpPr>
        <p:spPr>
          <a:xfrm>
            <a:off x="5483773" y="5401637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儲值紀錄</a:t>
            </a:r>
          </a:p>
        </p:txBody>
      </p: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E0F68D22-1506-4842-985B-2306CFC79EE9}"/>
              </a:ext>
            </a:extLst>
          </p:cNvPr>
          <p:cNvCxnSpPr>
            <a:cxnSpLocks/>
            <a:stCxn id="246" idx="2"/>
            <a:endCxn id="273" idx="0"/>
          </p:cNvCxnSpPr>
          <p:nvPr/>
        </p:nvCxnSpPr>
        <p:spPr>
          <a:xfrm flipH="1">
            <a:off x="6124041" y="5254002"/>
            <a:ext cx="6020" cy="147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矩形 275">
            <a:extLst>
              <a:ext uri="{FF2B5EF4-FFF2-40B4-BE49-F238E27FC236}">
                <a16:creationId xmlns:a16="http://schemas.microsoft.com/office/drawing/2014/main" id="{B3ED3EA5-E985-4B21-BCCB-3C83A72F5217}"/>
              </a:ext>
            </a:extLst>
          </p:cNvPr>
          <p:cNvSpPr/>
          <p:nvPr/>
        </p:nvSpPr>
        <p:spPr>
          <a:xfrm>
            <a:off x="7052352" y="5402404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回報處理</a:t>
            </a:r>
          </a:p>
        </p:txBody>
      </p: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02BCB886-E643-46EA-A39F-BFBF9CBBD601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7692620" y="5255764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資料庫設計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2EA3C8C-CED4-468D-9D1E-A7FFAB70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26" y="777144"/>
            <a:ext cx="8133748" cy="57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1770026-31BF-48FD-BDF7-B582F85B479A}"/>
              </a:ext>
            </a:extLst>
          </p:cNvPr>
          <p:cNvSpPr txBox="1"/>
          <p:nvPr/>
        </p:nvSpPr>
        <p:spPr>
          <a:xfrm>
            <a:off x="4819467" y="2806459"/>
            <a:ext cx="284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郭志凱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金流串接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140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783</Words>
  <Application>Microsoft Office PowerPoint</Application>
  <PresentationFormat>寬螢幕</PresentationFormat>
  <Paragraphs>168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맑은 고딕</vt:lpstr>
      <vt:lpstr>Noto Sans SC Medium</vt:lpstr>
      <vt:lpstr>Noto Sans TC Light</vt:lpstr>
      <vt:lpstr>Noto Sans TC Medium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賴孟賢</cp:lastModifiedBy>
  <cp:revision>420</cp:revision>
  <dcterms:created xsi:type="dcterms:W3CDTF">2022-12-05T16:54:57Z</dcterms:created>
  <dcterms:modified xsi:type="dcterms:W3CDTF">2023-05-24T10:30:22Z</dcterms:modified>
</cp:coreProperties>
</file>