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70B4E9-200C-4B33-BBCF-254A044C7395}">
  <a:tblStyle styleId="{AD70B4E9-200C-4B33-BBCF-254A044C7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6"/>
  </p:normalViewPr>
  <p:slideViewPr>
    <p:cSldViewPr snapToGrid="0" snapToObjects="1">
      <p:cViewPr varScale="1">
        <p:scale>
          <a:sx n="146" d="100"/>
          <a:sy n="146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95547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88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01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791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417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966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046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7397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Decision trees are classifiers -- WMA combines classifiers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Decision trees have distinct training and test phases (offline), WMA combines them</a:t>
            </a: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decision trees the order in which we receive the data does not matter -- in WMA, it does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1011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Pros: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combine multiple learners into a stronger learner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an online algorithm, and therefore very applicable to real-world scenarios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Cons: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weights only decrease -- there is an implementation problem here, that eventually the weights may be too small to store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Doesn’t take into account different facets of a learner. i.e. if a learner is wrong, it downweights the learner, regardless of WHY the learner is wrong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530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665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740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41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957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00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660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984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0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6taIMlZysJQ" TargetMode="Externa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South Fayette Pilot</a:t>
            </a:r>
            <a:endParaRPr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 idx="4294967295"/>
          </p:nvPr>
        </p:nvSpPr>
        <p:spPr>
          <a:xfrm>
            <a:off x="535775" y="248875"/>
            <a:ext cx="5799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Let’s do another datapoint</a:t>
            </a: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600">
                <a:solidFill>
                  <a:schemeClr val="dk1"/>
                </a:solidFill>
              </a:rPr>
              <a:t>ehllinLetg your idea</a:t>
            </a:r>
            <a:endParaRPr sz="2400"/>
          </a:p>
        </p:txBody>
      </p:sp>
      <p:sp>
        <p:nvSpPr>
          <p:cNvPr id="202" name="Shape 202"/>
          <p:cNvSpPr txBox="1"/>
          <p:nvPr/>
        </p:nvSpPr>
        <p:spPr>
          <a:xfrm>
            <a:off x="645825" y="3628900"/>
            <a:ext cx="79446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216075" y="2145375"/>
            <a:ext cx="215400" cy="471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661200" y="2798675"/>
            <a:ext cx="7821600" cy="20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total weight of experts who said “Good” is 1.5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total weight of experts who said “Bad” is 1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Therefore, we predict “Good”</a:t>
            </a:r>
            <a:endParaRPr sz="2100">
              <a:solidFill>
                <a:srgbClr val="FFFFFF"/>
              </a:solidFill>
            </a:endParaRPr>
          </a:p>
        </p:txBody>
      </p:sp>
      <p:graphicFrame>
        <p:nvGraphicFramePr>
          <p:cNvPr id="205" name="Shape 205"/>
          <p:cNvGraphicFramePr/>
          <p:nvPr/>
        </p:nvGraphicFramePr>
        <p:xfrm>
          <a:off x="675700" y="101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{AD70B4E9-200C-4B33-BBCF-254A044C7395}</a:tableStyleId>
              </a:tblPr>
              <a:tblGrid>
                <a:gridCol w="1375400"/>
                <a:gridCol w="1063750"/>
                <a:gridCol w="1413225"/>
                <a:gridCol w="1025925"/>
                <a:gridCol w="1588350"/>
                <a:gridCol w="1618850"/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movie/friend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Stephen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Eric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Owens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McCullough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Your own opinion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Justice League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(1)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Coco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(1)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(.5)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(.5)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 idx="4294967295"/>
          </p:nvPr>
        </p:nvSpPr>
        <p:spPr>
          <a:xfrm>
            <a:off x="535775" y="248875"/>
            <a:ext cx="5799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Let’s do another datapoint</a:t>
            </a: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600">
                <a:solidFill>
                  <a:schemeClr val="dk1"/>
                </a:solidFill>
              </a:rPr>
              <a:t>ehllinLetg your idea</a:t>
            </a:r>
            <a:endParaRPr sz="2400"/>
          </a:p>
        </p:txBody>
      </p:sp>
      <p:sp>
        <p:nvSpPr>
          <p:cNvPr id="211" name="Shape 211"/>
          <p:cNvSpPr txBox="1"/>
          <p:nvPr/>
        </p:nvSpPr>
        <p:spPr>
          <a:xfrm>
            <a:off x="645825" y="3628900"/>
            <a:ext cx="79446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216075" y="2141575"/>
            <a:ext cx="215400" cy="471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Shape 213"/>
          <p:cNvSpPr txBox="1"/>
          <p:nvPr/>
        </p:nvSpPr>
        <p:spPr>
          <a:xfrm>
            <a:off x="661200" y="2798675"/>
            <a:ext cx="7821600" cy="20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we liked the film!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 we will half the weight of any expert who predicted we wouldn’t like the film.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14" name="Shape 214"/>
          <p:cNvGraphicFramePr/>
          <p:nvPr/>
        </p:nvGraphicFramePr>
        <p:xfrm>
          <a:off x="675700" y="101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{AD70B4E9-200C-4B33-BBCF-254A044C7395}</a:tableStyleId>
              </a:tblPr>
              <a:tblGrid>
                <a:gridCol w="1375400"/>
                <a:gridCol w="1063750"/>
                <a:gridCol w="1413225"/>
                <a:gridCol w="1025925"/>
                <a:gridCol w="1588350"/>
                <a:gridCol w="1618850"/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movie/friend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Stephen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Eric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Owens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McCullough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Your own opinion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Justice League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(1)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Coco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(1)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(.25)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(.25)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Good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 idx="4294967295"/>
          </p:nvPr>
        </p:nvSpPr>
        <p:spPr>
          <a:xfrm>
            <a:off x="535775" y="248875"/>
            <a:ext cx="5799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Let’s do another datapoint</a:t>
            </a: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600">
                <a:solidFill>
                  <a:schemeClr val="dk1"/>
                </a:solidFill>
              </a:rPr>
              <a:t>ehllinLetg your idea</a:t>
            </a:r>
            <a:endParaRPr sz="2400"/>
          </a:p>
        </p:txBody>
      </p:sp>
      <p:sp>
        <p:nvSpPr>
          <p:cNvPr id="220" name="Shape 220"/>
          <p:cNvSpPr txBox="1"/>
          <p:nvPr/>
        </p:nvSpPr>
        <p:spPr>
          <a:xfrm>
            <a:off x="645825" y="3628900"/>
            <a:ext cx="79446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216075" y="2328225"/>
            <a:ext cx="215400" cy="471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Shape 222"/>
          <p:cNvSpPr txBox="1"/>
          <p:nvPr/>
        </p:nvSpPr>
        <p:spPr>
          <a:xfrm>
            <a:off x="661200" y="2949950"/>
            <a:ext cx="7821600" cy="19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“Good”: 1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“Bad”: 1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 break the tie by predicting “Bad”.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23" name="Shape 223"/>
          <p:cNvGraphicFramePr/>
          <p:nvPr/>
        </p:nvGraphicFramePr>
        <p:xfrm>
          <a:off x="675700" y="101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{AD70B4E9-200C-4B33-BBCF-254A044C7395}</a:tableStyleId>
              </a:tblPr>
              <a:tblGrid>
                <a:gridCol w="1375400"/>
                <a:gridCol w="1063750"/>
                <a:gridCol w="1035025"/>
                <a:gridCol w="1404125"/>
                <a:gridCol w="1588350"/>
                <a:gridCol w="1618850"/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movie/friend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Stephen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Eric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Owens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McCullough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Your own opinion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Justice League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(1)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Coco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(1)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(.25)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(.25)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Good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The Manitou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(1)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(.25)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(.25)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 idx="4294967295"/>
          </p:nvPr>
        </p:nvSpPr>
        <p:spPr>
          <a:xfrm>
            <a:off x="535775" y="248875"/>
            <a:ext cx="5799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Let’s do another datapoint</a:t>
            </a: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600">
                <a:solidFill>
                  <a:schemeClr val="dk1"/>
                </a:solidFill>
              </a:rPr>
              <a:t>ehllinLetg your idea</a:t>
            </a:r>
            <a:endParaRPr sz="2400"/>
          </a:p>
        </p:txBody>
      </p:sp>
      <p:sp>
        <p:nvSpPr>
          <p:cNvPr id="229" name="Shape 229"/>
          <p:cNvSpPr txBox="1"/>
          <p:nvPr/>
        </p:nvSpPr>
        <p:spPr>
          <a:xfrm>
            <a:off x="645825" y="3628900"/>
            <a:ext cx="79446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216075" y="2324425"/>
            <a:ext cx="215400" cy="471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Shape 231"/>
          <p:cNvSpPr txBox="1"/>
          <p:nvPr/>
        </p:nvSpPr>
        <p:spPr>
          <a:xfrm>
            <a:off x="535775" y="2949950"/>
            <a:ext cx="7821600" cy="19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But you liked it! You downweight the expert who predicted “Bad”.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the end, Stephen and Eric are the people whose movie tastes best align with yours.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32" name="Shape 232"/>
          <p:cNvGraphicFramePr/>
          <p:nvPr/>
        </p:nvGraphicFramePr>
        <p:xfrm>
          <a:off x="675700" y="101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{AD70B4E9-200C-4B33-BBCF-254A044C7395}</a:tableStyleId>
              </a:tblPr>
              <a:tblGrid>
                <a:gridCol w="1375400"/>
                <a:gridCol w="1063750"/>
                <a:gridCol w="1035025"/>
                <a:gridCol w="1404125"/>
                <a:gridCol w="1588350"/>
                <a:gridCol w="1618850"/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movie/friend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Stephen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Eric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Owens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McCullough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Your own opinion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Justice League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(1)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Coco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(1)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(.25)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(.25)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Good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The Manitou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(0.5)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(.25)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(.25)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Good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 idx="4294967295"/>
          </p:nvPr>
        </p:nvSpPr>
        <p:spPr>
          <a:xfrm>
            <a:off x="535775" y="248875"/>
            <a:ext cx="8181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Weighted Majority Algorithm Pseudocode</a:t>
            </a:r>
            <a:endParaRPr sz="2400"/>
          </a:p>
        </p:txBody>
      </p:sp>
      <p:sp>
        <p:nvSpPr>
          <p:cNvPr id="238" name="Shape 238"/>
          <p:cNvSpPr txBox="1"/>
          <p:nvPr/>
        </p:nvSpPr>
        <p:spPr>
          <a:xfrm>
            <a:off x="680750" y="1030600"/>
            <a:ext cx="7828800" cy="3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 every data point: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Gather expert predictions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Take the weighted majority vote of these to make a prediction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Receive the actual value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Re-weight the experts        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(you can downweight experts by any factor &lt; 1.0)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 idx="4294967295"/>
          </p:nvPr>
        </p:nvSpPr>
        <p:spPr>
          <a:xfrm>
            <a:off x="535775" y="248875"/>
            <a:ext cx="5799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Does the Prediction Matter?</a:t>
            </a: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/>
          </a:p>
        </p:txBody>
      </p:sp>
      <p:sp>
        <p:nvSpPr>
          <p:cNvPr id="244" name="Shape 244"/>
          <p:cNvSpPr txBox="1"/>
          <p:nvPr/>
        </p:nvSpPr>
        <p:spPr>
          <a:xfrm>
            <a:off x="680750" y="1030600"/>
            <a:ext cx="7828800" cy="3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Char char="●"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Predictions don’t matter for reweighting -- the actual value does.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Char char="●"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However, predictions matter in real-world applications of the algorithm: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Char char="○"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Do you see the movie or not?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Char char="○"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Does the robot move or not?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492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Char char="○"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Do we predict an email is spam or not?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92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Char char="●"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Predictions also matter to analyze how good an implementation of WMA is -- how often do the predictions align with the actual value?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 idx="4294967295"/>
          </p:nvPr>
        </p:nvSpPr>
        <p:spPr>
          <a:xfrm>
            <a:off x="509550" y="480150"/>
            <a:ext cx="8124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are the differences between WMA and Decision Trees?  </a:t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Does WMA have a training phase?</a:t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Does the order of the data in online learning matter in Weighted Majority?</a:t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 idx="4294967295"/>
          </p:nvPr>
        </p:nvSpPr>
        <p:spPr>
          <a:xfrm>
            <a:off x="509550" y="1142500"/>
            <a:ext cx="8124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makes weighted majority a better algorithm than decision trees?  </a:t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makes it worse?</a:t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 descr="Meet Connecterra, a start-up using machine learning to help dairy farmers keep their cows healthy and make their farms more efficient." title="Connecterra: Using AI to give nature a voice">
            <a:hlinkClick r:id="rId3"/>
          </p:cNvPr>
          <p:cNvSpPr/>
          <p:nvPr/>
        </p:nvSpPr>
        <p:spPr>
          <a:xfrm>
            <a:off x="1984200" y="959650"/>
            <a:ext cx="4572000" cy="3429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157" name="Shape 157"/>
          <p:cNvSpPr txBox="1">
            <a:spLocks noGrp="1"/>
          </p:cNvSpPr>
          <p:nvPr>
            <p:ph type="title" idx="4294967295"/>
          </p:nvPr>
        </p:nvSpPr>
        <p:spPr>
          <a:xfrm>
            <a:off x="602250" y="347250"/>
            <a:ext cx="7939500" cy="4449000"/>
          </a:xfrm>
          <a:prstGeom prst="rect">
            <a:avLst/>
          </a:prstGeom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What if we used an algorithm that could learn incrementally as new data came in?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1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OFFLINE vs. ONLINE LEARNING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>
                <a:latin typeface="Lato"/>
                <a:ea typeface="Lato"/>
                <a:cs typeface="Lato"/>
                <a:sym typeface="Lato"/>
              </a:rPr>
              <a:t>OFFLINE LEARNING</a:t>
            </a:r>
            <a:r>
              <a:rPr lang="en" sz="2100">
                <a:latin typeface="Lato"/>
                <a:ea typeface="Lato"/>
                <a:cs typeface="Lato"/>
                <a:sym typeface="Lato"/>
              </a:rPr>
              <a:t> involves predictors that learns from the entire dataset at once.   Decision trees are offline learners.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 b="1">
                <a:latin typeface="Lato"/>
                <a:ea typeface="Lato"/>
                <a:cs typeface="Lato"/>
                <a:sym typeface="Lato"/>
              </a:rPr>
              <a:t>ONLINE LEARNING</a:t>
            </a:r>
            <a:r>
              <a:rPr lang="en" sz="2100">
                <a:latin typeface="Lato"/>
                <a:ea typeface="Lato"/>
                <a:cs typeface="Lato"/>
                <a:sym typeface="Lato"/>
              </a:rPr>
              <a:t> involves predictors that continually update as new data points come in.  </a:t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163" name="Shape 163"/>
          <p:cNvSpPr txBox="1">
            <a:spLocks noGrp="1"/>
          </p:cNvSpPr>
          <p:nvPr>
            <p:ph type="title" idx="4294967295"/>
          </p:nvPr>
        </p:nvSpPr>
        <p:spPr>
          <a:xfrm>
            <a:off x="964950" y="1177350"/>
            <a:ext cx="7214100" cy="2788800"/>
          </a:xfrm>
          <a:prstGeom prst="rect">
            <a:avLst/>
          </a:prstGeom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What if we wanted to look at multiple predictions and combine them?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10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Problem: A bunch of friends give their opinions on what they think of various movies.  We listen to all their opinions and then decide which friend to trust.  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   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Shape 168"/>
          <p:cNvGraphicFramePr/>
          <p:nvPr/>
        </p:nvGraphicFramePr>
        <p:xfrm>
          <a:off x="455300" y="1186600"/>
          <a:ext cx="8371300" cy="1798200"/>
        </p:xfrm>
        <a:graphic>
          <a:graphicData uri="http://schemas.openxmlformats.org/drawingml/2006/table">
            <a:tbl>
              <a:tblPr>
                <a:noFill/>
                <a:tableStyleId>{AD70B4E9-200C-4B33-BBCF-254A044C7395}</a:tableStyleId>
              </a:tblPr>
              <a:tblGrid>
                <a:gridCol w="1293500"/>
                <a:gridCol w="1022475"/>
                <a:gridCol w="1538425"/>
                <a:gridCol w="1197325"/>
                <a:gridCol w="1526725"/>
                <a:gridCol w="1792850"/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movie/friend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Stephen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Eric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Owens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McCullough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Your own opinion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Justice League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Coco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Good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The Manitou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Good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9" name="Shape 169"/>
          <p:cNvSpPr txBox="1"/>
          <p:nvPr/>
        </p:nvSpPr>
        <p:spPr>
          <a:xfrm>
            <a:off x="455300" y="3440850"/>
            <a:ext cx="8371200" cy="589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How do we figure out which of our friend’s opinion to trust the most?  </a:t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175" name="Shape 175"/>
          <p:cNvSpPr txBox="1">
            <a:spLocks noGrp="1"/>
          </p:cNvSpPr>
          <p:nvPr>
            <p:ph type="title" idx="4294967295"/>
          </p:nvPr>
        </p:nvSpPr>
        <p:spPr>
          <a:xfrm>
            <a:off x="535775" y="332025"/>
            <a:ext cx="7214100" cy="43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Introducing Weighted Majority Algorithm (WMA):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457200" lvl="0" indent="-381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Lato"/>
              <a:buAutoNum type="arabicParenR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Initially all friend’s weights are “1”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arenR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Predict based on the weighted majority vote.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arenR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Compare your opinion with each expert’s opinion, and penalize experts that made mistakes by halving their weights. 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   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799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Let’s look at the first datapoint</a:t>
            </a: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/>
          </a:p>
        </p:txBody>
      </p:sp>
      <p:graphicFrame>
        <p:nvGraphicFramePr>
          <p:cNvPr id="181" name="Shape 181"/>
          <p:cNvGraphicFramePr/>
          <p:nvPr/>
        </p:nvGraphicFramePr>
        <p:xfrm>
          <a:off x="675700" y="148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{AD70B4E9-200C-4B33-BBCF-254A044C7395}</a:tableStyleId>
              </a:tblPr>
              <a:tblGrid>
                <a:gridCol w="1375400"/>
                <a:gridCol w="1063750"/>
                <a:gridCol w="1413225"/>
                <a:gridCol w="1025925"/>
                <a:gridCol w="1588350"/>
                <a:gridCol w="1618850"/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movie/friend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Stephen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Eric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Owens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McCullough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Your own opinion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Justice League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(1)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(1)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(1)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(1)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82" name="Shape 182"/>
          <p:cNvSpPr txBox="1">
            <a:spLocks noGrp="1"/>
          </p:cNvSpPr>
          <p:nvPr>
            <p:ph type="title" idx="4294967295"/>
          </p:nvPr>
        </p:nvSpPr>
        <p:spPr>
          <a:xfrm>
            <a:off x="675700" y="2817600"/>
            <a:ext cx="7214100" cy="21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The total weight of experts who said “Good” is 3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900">
                <a:latin typeface="Lato"/>
                <a:ea typeface="Lato"/>
                <a:cs typeface="Lato"/>
                <a:sym typeface="Lato"/>
              </a:rPr>
              <a:t>The total weight of experts who said “Bad” is 1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90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Therefore, we predict “Good”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799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Let’s look at the first datapoint</a:t>
            </a: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/>
          </a:p>
        </p:txBody>
      </p:sp>
      <p:graphicFrame>
        <p:nvGraphicFramePr>
          <p:cNvPr id="188" name="Shape 188"/>
          <p:cNvGraphicFramePr/>
          <p:nvPr/>
        </p:nvGraphicFramePr>
        <p:xfrm>
          <a:off x="675700" y="148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{AD70B4E9-200C-4B33-BBCF-254A044C7395}</a:tableStyleId>
              </a:tblPr>
              <a:tblGrid>
                <a:gridCol w="1375400"/>
                <a:gridCol w="1063750"/>
                <a:gridCol w="1413225"/>
                <a:gridCol w="1025925"/>
                <a:gridCol w="1588350"/>
                <a:gridCol w="1618850"/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movie/friend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Stephen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Eric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Owens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McCullough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Your own opinion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Justice League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(1)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(1)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(1)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(1)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Bad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89" name="Shape 189"/>
          <p:cNvSpPr txBox="1">
            <a:spLocks noGrp="1"/>
          </p:cNvSpPr>
          <p:nvPr>
            <p:ph type="title" idx="4294967295"/>
          </p:nvPr>
        </p:nvSpPr>
        <p:spPr>
          <a:xfrm>
            <a:off x="675700" y="2817600"/>
            <a:ext cx="7214100" cy="21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However, we actually don’t like the movie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799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After analyzing online</a:t>
            </a: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600">
                <a:solidFill>
                  <a:schemeClr val="dk1"/>
                </a:solidFill>
              </a:rPr>
              <a:t>ehlr idea</a:t>
            </a:r>
            <a:endParaRPr sz="2400"/>
          </a:p>
        </p:txBody>
      </p:sp>
      <p:sp>
        <p:nvSpPr>
          <p:cNvPr id="195" name="Shape 195"/>
          <p:cNvSpPr txBox="1"/>
          <p:nvPr/>
        </p:nvSpPr>
        <p:spPr>
          <a:xfrm>
            <a:off x="675700" y="3193975"/>
            <a:ext cx="79446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Therefore, we half the weight of everyone whose opinion differed from my opinion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96" name="Shape 196"/>
          <p:cNvGraphicFramePr/>
          <p:nvPr/>
        </p:nvGraphicFramePr>
        <p:xfrm>
          <a:off x="675700" y="148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{AD70B4E9-200C-4B33-BBCF-254A044C7395}</a:tableStyleId>
              </a:tblPr>
              <a:tblGrid>
                <a:gridCol w="1375400"/>
                <a:gridCol w="1063750"/>
                <a:gridCol w="1413225"/>
                <a:gridCol w="1025925"/>
                <a:gridCol w="1588350"/>
                <a:gridCol w="1618850"/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movie/friend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Stephen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Eric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Owens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McCullough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Your own opinion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Justice League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(1)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Bad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981</Words>
  <Application>Microsoft Macintosh PowerPoint</Application>
  <PresentationFormat>On-screen Show (16:9)</PresentationFormat>
  <Paragraphs>218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Montserrat</vt:lpstr>
      <vt:lpstr>Lato</vt:lpstr>
      <vt:lpstr>Focus</vt:lpstr>
      <vt:lpstr>Machine Learning</vt:lpstr>
      <vt:lpstr>PowerPoint Presentation</vt:lpstr>
      <vt:lpstr>Selling your idea</vt:lpstr>
      <vt:lpstr>Selling your idea</vt:lpstr>
      <vt:lpstr>PowerPoint Presentation</vt:lpstr>
      <vt:lpstr>Selling your idea</vt:lpstr>
      <vt:lpstr>Let’s look at the first datapoint </vt:lpstr>
      <vt:lpstr>Let’s look at the first datapoint </vt:lpstr>
      <vt:lpstr>After analyzing online ehlr idea</vt:lpstr>
      <vt:lpstr>Let’s do another datapoint ehllinLetg your idea</vt:lpstr>
      <vt:lpstr>Let’s do another datapoint ehllinLetg your idea</vt:lpstr>
      <vt:lpstr>Let’s do another datapoint ehllinLetg your idea</vt:lpstr>
      <vt:lpstr>Let’s do another datapoint ehllinLetg your idea</vt:lpstr>
      <vt:lpstr>Weighted Majority Algorithm Pseudocode</vt:lpstr>
      <vt:lpstr>Why Does the Prediction Matter? </vt:lpstr>
      <vt:lpstr>What are the differences between WMA and Decision Trees?    Does WMA have a training phase?  Does the order of the data in online learning matter in Weighted Majority?   </vt:lpstr>
      <vt:lpstr>What makes weighted majority a better algorithm than decision trees?    What makes it worse?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lastModifiedBy>Microsoft Office User</cp:lastModifiedBy>
  <cp:revision>1</cp:revision>
  <dcterms:modified xsi:type="dcterms:W3CDTF">2018-12-09T02:57:16Z</dcterms:modified>
</cp:coreProperties>
</file>