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83488B-5D42-4F22-B4BC-FE5063E53E14}">
  <a:tblStyle styleId="{A583488B-5D42-4F22-B4BC-FE5063E53E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 snapToObjects="1">
      <p:cViewPr varScale="1">
        <p:scale>
          <a:sx n="146" d="100"/>
          <a:sy n="146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40549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33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690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91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975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047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029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6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67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South Fayette Pilot</a:t>
            </a:r>
            <a:endParaRPr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41" name="Shape 141"/>
          <p:cNvSpPr txBox="1">
            <a:spLocks noGrp="1"/>
          </p:cNvSpPr>
          <p:nvPr>
            <p:ph type="title" idx="4294967295"/>
          </p:nvPr>
        </p:nvSpPr>
        <p:spPr>
          <a:xfrm>
            <a:off x="499950" y="536375"/>
            <a:ext cx="8144100" cy="4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Recap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457200" lvl="0" indent="-3873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Lato"/>
              <a:buAutoNum type="arabicPeriod"/>
            </a:pPr>
            <a:r>
              <a:rPr lang="en" sz="25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Weighted Majority Algorithm</a:t>
            </a:r>
            <a:r>
              <a:rPr lang="en" sz="2500">
                <a:latin typeface="Lato"/>
                <a:ea typeface="Lato"/>
                <a:cs typeface="Lato"/>
                <a:sym typeface="Lato"/>
              </a:rPr>
              <a:t>: WMA can look at multiple aspects of data and combine them.  WMA can also learn increment as new data comes in.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marL="457200" lvl="0" indent="-387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AutoNum type="arabicPeriod"/>
            </a:pPr>
            <a:r>
              <a:rPr lang="en" sz="25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K- Nearest Neighbors</a:t>
            </a:r>
            <a:r>
              <a:rPr lang="en" sz="2500">
                <a:latin typeface="Lato"/>
                <a:ea typeface="Lato"/>
                <a:cs typeface="Lato"/>
                <a:sym typeface="Lato"/>
              </a:rPr>
              <a:t>:  KNN can map continuous variables in multiple dimensions and has a distance measurement between data points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47" name="Shape 147"/>
          <p:cNvSpPr txBox="1">
            <a:spLocks noGrp="1"/>
          </p:cNvSpPr>
          <p:nvPr>
            <p:ph type="title" idx="4294967295"/>
          </p:nvPr>
        </p:nvSpPr>
        <p:spPr>
          <a:xfrm>
            <a:off x="499950" y="582800"/>
            <a:ext cx="81441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KNN + WMA Example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521425" y="1581925"/>
            <a:ext cx="8122500" cy="206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Consider some random DNA Sequence with random letters: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YOKJCDERTYUY...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DNA series of substrands associated with various </a:t>
            </a:r>
            <a:r>
              <a:rPr lang="en" sz="2100" i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phenotypes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can create a predictor that decides if a species survives or doesn’t?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54" name="Shape 154"/>
          <p:cNvSpPr txBox="1">
            <a:spLocks noGrp="1"/>
          </p:cNvSpPr>
          <p:nvPr>
            <p:ph type="title" idx="4294967295"/>
          </p:nvPr>
        </p:nvSpPr>
        <p:spPr>
          <a:xfrm>
            <a:off x="499950" y="582800"/>
            <a:ext cx="81441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KNN + WMA Example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521425" y="1581925"/>
            <a:ext cx="8122500" cy="1489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YOKJ-CDER-TYUY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this DNA sequence, let’s say that certain DNA substrings corresponds to certain phenotypes...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56" name="Shape 156"/>
          <p:cNvGraphicFramePr/>
          <p:nvPr/>
        </p:nvGraphicFramePr>
        <p:xfrm>
          <a:off x="535775" y="3191575"/>
          <a:ext cx="8122500" cy="1584840"/>
        </p:xfrm>
        <a:graphic>
          <a:graphicData uri="http://schemas.openxmlformats.org/drawingml/2006/table">
            <a:tbl>
              <a:tblPr>
                <a:noFill/>
                <a:tableStyleId>{A583488B-5D42-4F22-B4BC-FE5063E53E14}</a:tableStyleId>
              </a:tblPr>
              <a:tblGrid>
                <a:gridCol w="4061250"/>
                <a:gridCol w="4061250"/>
              </a:tblGrid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DNA Substring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Phenotype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YOKJ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Speed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CDER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Height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TYUY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62" name="Shape 162"/>
          <p:cNvSpPr txBox="1">
            <a:spLocks noGrp="1"/>
          </p:cNvSpPr>
          <p:nvPr>
            <p:ph type="title" idx="4294967295"/>
          </p:nvPr>
        </p:nvSpPr>
        <p:spPr>
          <a:xfrm>
            <a:off x="499950" y="582800"/>
            <a:ext cx="81441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KNN + WMA Example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3" name="Shape 163"/>
          <p:cNvGraphicFramePr/>
          <p:nvPr/>
        </p:nvGraphicFramePr>
        <p:xfrm>
          <a:off x="535775" y="1350800"/>
          <a:ext cx="8122500" cy="1584840"/>
        </p:xfrm>
        <a:graphic>
          <a:graphicData uri="http://schemas.openxmlformats.org/drawingml/2006/table">
            <a:tbl>
              <a:tblPr>
                <a:noFill/>
                <a:tableStyleId>{A583488B-5D42-4F22-B4BC-FE5063E53E14}</a:tableStyleId>
              </a:tblPr>
              <a:tblGrid>
                <a:gridCol w="4061250"/>
                <a:gridCol w="406125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DNA Substring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Phenotype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YOKJ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Speed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CDER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Height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TYUY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64" name="Shape 164"/>
          <p:cNvSpPr txBox="1"/>
          <p:nvPr/>
        </p:nvSpPr>
        <p:spPr>
          <a:xfrm>
            <a:off x="534175" y="3119675"/>
            <a:ext cx="8122500" cy="1437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For today, we'll be using speed, height, and weight as our experts.</a:t>
            </a:r>
            <a:endParaRPr sz="21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Let’s think about how we can use these experts in determining something interesting about the owner of the DNA substring.</a:t>
            </a:r>
            <a:endParaRPr sz="21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graphicFrame>
        <p:nvGraphicFramePr>
          <p:cNvPr id="170" name="Shape 170"/>
          <p:cNvGraphicFramePr/>
          <p:nvPr/>
        </p:nvGraphicFramePr>
        <p:xfrm>
          <a:off x="535775" y="290300"/>
          <a:ext cx="8122500" cy="2107572"/>
        </p:xfrm>
        <a:graphic>
          <a:graphicData uri="http://schemas.openxmlformats.org/drawingml/2006/table">
            <a:tbl>
              <a:tblPr>
                <a:noFill/>
                <a:tableStyleId>{A583488B-5D42-4F22-B4BC-FE5063E53E14}</a:tableStyleId>
              </a:tblPr>
              <a:tblGrid>
                <a:gridCol w="2030625"/>
                <a:gridCol w="2030625"/>
                <a:gridCol w="2030625"/>
                <a:gridCol w="2030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Speed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Height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Life/ Death (after 5 years)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YOKJ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CDER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TYUY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XYZS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CDDN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OOPS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ASDF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QWER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ZXCV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71" name="Shape 171"/>
          <p:cNvSpPr txBox="1"/>
          <p:nvPr/>
        </p:nvSpPr>
        <p:spPr>
          <a:xfrm>
            <a:off x="535775" y="2624775"/>
            <a:ext cx="8122500" cy="2103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Here are some more data points. </a:t>
            </a:r>
            <a:endParaRPr sz="21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Looking, we can see that height might be a more important factor in determining life/death than the other two experts. Because the two DNA sequences that lived shared height more than anything else.</a:t>
            </a:r>
            <a:endParaRPr sz="21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graphicFrame>
        <p:nvGraphicFramePr>
          <p:cNvPr id="177" name="Shape 177"/>
          <p:cNvGraphicFramePr/>
          <p:nvPr/>
        </p:nvGraphicFramePr>
        <p:xfrm>
          <a:off x="535775" y="290300"/>
          <a:ext cx="8122500" cy="2107572"/>
        </p:xfrm>
        <a:graphic>
          <a:graphicData uri="http://schemas.openxmlformats.org/drawingml/2006/table">
            <a:tbl>
              <a:tblPr>
                <a:noFill/>
                <a:tableStyleId>{A583488B-5D42-4F22-B4BC-FE5063E53E14}</a:tableStyleId>
              </a:tblPr>
              <a:tblGrid>
                <a:gridCol w="1788825"/>
                <a:gridCol w="1460175"/>
                <a:gridCol w="1624500"/>
                <a:gridCol w="1624500"/>
                <a:gridCol w="162450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DNA Sequence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Speed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Height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Weight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Life/ Death (after 5 years)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gradFill>
                      <a:gsLst>
                        <a:gs pos="0">
                          <a:srgbClr val="8C8C8C"/>
                        </a:gs>
                        <a:gs pos="100000">
                          <a:srgbClr val="404040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YOKJCDERTYUY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YOKJ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CDER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TYUY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XYZSCDDNOOPS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XYZS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CDDN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OOPS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live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ASDFQWERZXCV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ASDF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QWER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ZXCV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78" name="Shape 178"/>
          <p:cNvSpPr txBox="1"/>
          <p:nvPr/>
        </p:nvSpPr>
        <p:spPr>
          <a:xfrm>
            <a:off x="535775" y="2706000"/>
            <a:ext cx="8122500" cy="2021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Notice </a:t>
            </a:r>
            <a:r>
              <a:rPr lang="en" sz="2100" smtClean="0">
                <a:solidFill>
                  <a:srgbClr val="FFFFFF"/>
                </a:solidFill>
              </a:rPr>
              <a:t>how </a:t>
            </a:r>
            <a:r>
              <a:rPr lang="en" sz="2100">
                <a:solidFill>
                  <a:srgbClr val="FFFFFF"/>
                </a:solidFill>
              </a:rPr>
              <a:t>we aren’t using a graph, but we are still using KNN.</a:t>
            </a:r>
            <a:endParaRPr sz="2100" dirty="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FFFF"/>
                </a:solidFill>
              </a:rPr>
              <a:t>Important Note: KNN doesn’t require us to use a 2-D graph, or even have data points. In this case we are determining how closely two things are correlated based on how similar they are to one another.</a:t>
            </a:r>
            <a:endParaRPr sz="21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84" name="Shape 184"/>
          <p:cNvSpPr txBox="1"/>
          <p:nvPr/>
        </p:nvSpPr>
        <p:spPr>
          <a:xfrm>
            <a:off x="1876500" y="1237350"/>
            <a:ext cx="5391000" cy="26688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Now, we will continue this example and start to code this problem, please move onto your handout!</a:t>
            </a:r>
            <a:endParaRPr sz="2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 this lab, we will be mixing how KNN and WMA can be used together to solve a problem!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Macintosh PowerPoint</Application>
  <PresentationFormat>On-screen Show (16:9)</PresentationFormat>
  <Paragraphs>84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Montserrat</vt:lpstr>
      <vt:lpstr>Lato</vt:lpstr>
      <vt:lpstr>Focus</vt:lpstr>
      <vt:lpstr>Machine Learning</vt:lpstr>
      <vt:lpstr>Selling your idea</vt:lpstr>
      <vt:lpstr>Selling your idea</vt:lpstr>
      <vt:lpstr>Selling your idea</vt:lpstr>
      <vt:lpstr>Selling your idea</vt:lpstr>
      <vt:lpstr>Selling your idea</vt:lpstr>
      <vt:lpstr>Selling your idea</vt:lpstr>
      <vt:lpstr>Selling your idea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Microsoft Office User</cp:lastModifiedBy>
  <cp:revision>1</cp:revision>
  <dcterms:modified xsi:type="dcterms:W3CDTF">2018-12-09T03:03:25Z</dcterms:modified>
</cp:coreProperties>
</file>