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2f8e7185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8e7185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2f8e7185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8e7185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2f8e7185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8e7185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2f8e71852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8e71852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2f8e71852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8e71852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2f8e7185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8e7185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f8e7185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8e7185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f8e7185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8e7185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f8e7185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8e7185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bit.ly/tkmlfeedback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hyperlink" Target="http://www.youtube.com/watch?v=gn4nRCC9TwQ" TargetMode="External"/><Relationship Id="rId4" Type="http://schemas.openxmlformats.org/officeDocument/2006/relationships/image" Target="../media/image2.jpg"/><Relationship Id="rId5" Type="http://schemas.openxmlformats.org/officeDocument/2006/relationships/hyperlink" Target="http://www.youtube.com/watch?v=NrmMk1Myrxc" TargetMode="External"/><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80" name="Google Shape;180;p2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South Fayette Pilot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86" name="Google Shape;186;p26"/>
          <p:cNvSpPr txBox="1"/>
          <p:nvPr>
            <p:ph idx="4294967295" type="title"/>
          </p:nvPr>
        </p:nvSpPr>
        <p:spPr>
          <a:xfrm>
            <a:off x="535775" y="864875"/>
            <a:ext cx="5197200" cy="404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latin typeface="Lato"/>
                <a:ea typeface="Lato"/>
                <a:cs typeface="Lato"/>
                <a:sym typeface="Lato"/>
              </a:rPr>
              <a:t>What is Machine Learning?</a:t>
            </a:r>
            <a:endParaRPr sz="21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The basic goal is to develop intelligent machines.</a:t>
            </a:r>
            <a:endParaRPr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Many sub-goals:</a:t>
            </a:r>
            <a:endParaRPr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Perception, reasoning, control/motion/manipulation, planning, communication, creativity, learning</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pic>
        <p:nvPicPr>
          <p:cNvPr descr="Deep_Learning_Icons_R5_PNG.jpg.png" id="187" name="Google Shape;187;p26"/>
          <p:cNvPicPr preferRelativeResize="0"/>
          <p:nvPr/>
        </p:nvPicPr>
        <p:blipFill>
          <a:blip r:embed="rId3">
            <a:alphaModFix/>
          </a:blip>
          <a:stretch>
            <a:fillRect/>
          </a:stretch>
        </p:blipFill>
        <p:spPr>
          <a:xfrm>
            <a:off x="4928250" y="2062375"/>
            <a:ext cx="3931824" cy="250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93" name="Google Shape;193;p27"/>
          <p:cNvSpPr txBox="1"/>
          <p:nvPr>
            <p:ph idx="4294967295" type="title"/>
          </p:nvPr>
        </p:nvSpPr>
        <p:spPr>
          <a:xfrm>
            <a:off x="535775" y="83067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latin typeface="Lato"/>
                <a:ea typeface="Lato"/>
                <a:cs typeface="Lato"/>
                <a:sym typeface="Lato"/>
              </a:rPr>
              <a:t>What is Machine Learning?</a:t>
            </a:r>
            <a:endParaRPr sz="21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Three components:</a:t>
            </a:r>
            <a:endParaRPr sz="1800">
              <a:latin typeface="Lato"/>
              <a:ea typeface="Lato"/>
              <a:cs typeface="Lato"/>
              <a:sym typeface="Lato"/>
            </a:endParaRPr>
          </a:p>
          <a:p>
            <a:pPr indent="-342900" lvl="0" marL="457200" rtl="0" algn="l">
              <a:lnSpc>
                <a:spcPct val="115000"/>
              </a:lnSpc>
              <a:spcBef>
                <a:spcPts val="1600"/>
              </a:spcBef>
              <a:spcAft>
                <a:spcPts val="0"/>
              </a:spcAft>
              <a:buSzPts val="1800"/>
              <a:buFont typeface="Lato"/>
              <a:buAutoNum type="arabicPeriod"/>
            </a:pPr>
            <a:r>
              <a:rPr lang="en" sz="1800">
                <a:latin typeface="Lato"/>
                <a:ea typeface="Lato"/>
                <a:cs typeface="Lato"/>
                <a:sym typeface="Lato"/>
              </a:rPr>
              <a:t>Task, </a:t>
            </a:r>
            <a:r>
              <a:rPr b="1" i="1" lang="en" sz="1800">
                <a:latin typeface="Lato"/>
                <a:ea typeface="Lato"/>
                <a:cs typeface="Lato"/>
                <a:sym typeface="Lato"/>
              </a:rPr>
              <a:t>T</a:t>
            </a:r>
            <a:endParaRPr b="1" i="1" sz="1800">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sz="1800">
                <a:latin typeface="Lato"/>
                <a:ea typeface="Lato"/>
                <a:cs typeface="Lato"/>
                <a:sym typeface="Lato"/>
              </a:rPr>
              <a:t>Performance measure, </a:t>
            </a:r>
            <a:r>
              <a:rPr b="1" i="1" lang="en" sz="1800">
                <a:latin typeface="Lato"/>
                <a:ea typeface="Lato"/>
                <a:cs typeface="Lato"/>
                <a:sym typeface="Lato"/>
              </a:rPr>
              <a:t>P</a:t>
            </a:r>
            <a:endParaRPr b="1" i="1" sz="1800">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sz="1800">
                <a:latin typeface="Lato"/>
                <a:ea typeface="Lato"/>
                <a:cs typeface="Lato"/>
                <a:sym typeface="Lato"/>
              </a:rPr>
              <a:t>Experience, </a:t>
            </a:r>
            <a:r>
              <a:rPr b="1" i="1" lang="en" sz="1800">
                <a:latin typeface="Lato"/>
                <a:ea typeface="Lato"/>
                <a:cs typeface="Lato"/>
                <a:sym typeface="Lato"/>
              </a:rPr>
              <a:t>E</a:t>
            </a:r>
            <a:endParaRPr b="1" i="1"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Tom Mitchell’s definition of learning:</a:t>
            </a:r>
            <a:endParaRPr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A computer program LEARNS if its performance at tasks </a:t>
            </a:r>
            <a:r>
              <a:rPr b="1" i="1" lang="en" sz="1800">
                <a:latin typeface="Lato"/>
                <a:ea typeface="Lato"/>
                <a:cs typeface="Lato"/>
                <a:sym typeface="Lato"/>
              </a:rPr>
              <a:t>T,</a:t>
            </a:r>
            <a:r>
              <a:rPr lang="en" sz="1800">
                <a:latin typeface="Lato"/>
                <a:ea typeface="Lato"/>
                <a:cs typeface="Lato"/>
                <a:sym typeface="Lato"/>
              </a:rPr>
              <a:t> as measured by </a:t>
            </a:r>
            <a:r>
              <a:rPr b="1" i="1" lang="en" sz="1800">
                <a:latin typeface="Lato"/>
                <a:ea typeface="Lato"/>
                <a:cs typeface="Lato"/>
                <a:sym typeface="Lato"/>
              </a:rPr>
              <a:t>P</a:t>
            </a:r>
            <a:r>
              <a:rPr lang="en" sz="1800">
                <a:latin typeface="Lato"/>
                <a:ea typeface="Lato"/>
                <a:cs typeface="Lato"/>
                <a:sym typeface="Lato"/>
              </a:rPr>
              <a:t>, improves with experience </a:t>
            </a:r>
            <a:r>
              <a:rPr b="1" i="1" lang="en" sz="1800">
                <a:latin typeface="Lato"/>
                <a:ea typeface="Lato"/>
                <a:cs typeface="Lato"/>
                <a:sym typeface="Lato"/>
              </a:rPr>
              <a:t>E</a:t>
            </a:r>
            <a:endParaRPr b="1" i="1"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99" name="Google Shape;199;p28"/>
          <p:cNvSpPr txBox="1"/>
          <p:nvPr>
            <p:ph idx="4294967295" type="title"/>
          </p:nvPr>
        </p:nvSpPr>
        <p:spPr>
          <a:xfrm>
            <a:off x="535775" y="830675"/>
            <a:ext cx="5197200" cy="55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latin typeface="Lato"/>
                <a:ea typeface="Lato"/>
                <a:cs typeface="Lato"/>
                <a:sym typeface="Lato"/>
              </a:rPr>
              <a:t>Examples:</a:t>
            </a:r>
            <a:endParaRPr sz="2100">
              <a:latin typeface="Lato"/>
              <a:ea typeface="Lato"/>
              <a:cs typeface="Lato"/>
              <a:sym typeface="Lato"/>
            </a:endParaRPr>
          </a:p>
          <a:p>
            <a:pPr indent="0" lvl="0" marL="0" rtl="0" algn="l">
              <a:lnSpc>
                <a:spcPct val="115000"/>
              </a:lnSpc>
              <a:spcBef>
                <a:spcPts val="1600"/>
              </a:spcBef>
              <a:spcAft>
                <a:spcPts val="0"/>
              </a:spcAft>
              <a:buNone/>
            </a:pPr>
            <a:r>
              <a:t/>
            </a:r>
            <a:endParaRPr b="1" i="1"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sp>
        <p:nvSpPr>
          <p:cNvPr id="200" name="Google Shape;200;p28"/>
          <p:cNvSpPr txBox="1"/>
          <p:nvPr>
            <p:ph idx="4294967295" type="title"/>
          </p:nvPr>
        </p:nvSpPr>
        <p:spPr>
          <a:xfrm>
            <a:off x="535775" y="1480150"/>
            <a:ext cx="8191200" cy="349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latin typeface="Lato"/>
                <a:ea typeface="Lato"/>
                <a:cs typeface="Lato"/>
                <a:sym typeface="Lato"/>
              </a:rPr>
              <a:t>Email Spam Detector</a:t>
            </a:r>
            <a:r>
              <a:rPr lang="en" sz="2100">
                <a:latin typeface="Lato"/>
                <a:ea typeface="Lato"/>
                <a:cs typeface="Lato"/>
                <a:sym typeface="Lato"/>
              </a:rPr>
              <a:t>:</a:t>
            </a:r>
            <a:endParaRPr sz="2100">
              <a:latin typeface="Lato"/>
              <a:ea typeface="Lato"/>
              <a:cs typeface="Lato"/>
              <a:sym typeface="Lato"/>
            </a:endParaRPr>
          </a:p>
          <a:p>
            <a:pPr indent="0" lvl="0" marL="0" rtl="0" algn="l">
              <a:lnSpc>
                <a:spcPct val="115000"/>
              </a:lnSpc>
              <a:spcBef>
                <a:spcPts val="1600"/>
              </a:spcBef>
              <a:spcAft>
                <a:spcPts val="0"/>
              </a:spcAft>
              <a:buNone/>
            </a:pPr>
            <a:r>
              <a:rPr lang="en" sz="2100">
                <a:latin typeface="Lato"/>
                <a:ea typeface="Lato"/>
                <a:cs typeface="Lato"/>
                <a:sym typeface="Lato"/>
              </a:rPr>
              <a:t>Task </a:t>
            </a:r>
            <a:r>
              <a:rPr b="1" lang="en" sz="2100">
                <a:latin typeface="Lato"/>
                <a:ea typeface="Lato"/>
                <a:cs typeface="Lato"/>
                <a:sym typeface="Lato"/>
              </a:rPr>
              <a:t>T</a:t>
            </a:r>
            <a:r>
              <a:rPr lang="en" sz="2100">
                <a:latin typeface="Lato"/>
                <a:ea typeface="Lato"/>
                <a:cs typeface="Lato"/>
                <a:sym typeface="Lato"/>
              </a:rPr>
              <a:t>: to classify an email as spam or not</a:t>
            </a:r>
            <a:endParaRPr sz="2100">
              <a:latin typeface="Lato"/>
              <a:ea typeface="Lato"/>
              <a:cs typeface="Lato"/>
              <a:sym typeface="Lato"/>
            </a:endParaRPr>
          </a:p>
          <a:p>
            <a:pPr indent="0" lvl="0" marL="0" rtl="0" algn="l">
              <a:lnSpc>
                <a:spcPct val="115000"/>
              </a:lnSpc>
              <a:spcBef>
                <a:spcPts val="1600"/>
              </a:spcBef>
              <a:spcAft>
                <a:spcPts val="0"/>
              </a:spcAft>
              <a:buNone/>
            </a:pPr>
            <a:r>
              <a:rPr lang="en" sz="2100">
                <a:latin typeface="Lato"/>
                <a:ea typeface="Lato"/>
                <a:cs typeface="Lato"/>
                <a:sym typeface="Lato"/>
              </a:rPr>
              <a:t>Performance Measure </a:t>
            </a:r>
            <a:r>
              <a:rPr b="1" lang="en" sz="2100">
                <a:latin typeface="Lato"/>
                <a:ea typeface="Lato"/>
                <a:cs typeface="Lato"/>
                <a:sym typeface="Lato"/>
              </a:rPr>
              <a:t>P</a:t>
            </a:r>
            <a:r>
              <a:rPr lang="en" sz="2100">
                <a:latin typeface="Lato"/>
                <a:ea typeface="Lato"/>
                <a:cs typeface="Lato"/>
                <a:sym typeface="Lato"/>
              </a:rPr>
              <a:t>: how accurate it is (based on user verification of whether an email is actually spam)</a:t>
            </a:r>
            <a:endParaRPr sz="2100">
              <a:latin typeface="Lato"/>
              <a:ea typeface="Lato"/>
              <a:cs typeface="Lato"/>
              <a:sym typeface="Lato"/>
            </a:endParaRPr>
          </a:p>
          <a:p>
            <a:pPr indent="0" lvl="0" marL="0" rtl="0" algn="l">
              <a:lnSpc>
                <a:spcPct val="115000"/>
              </a:lnSpc>
              <a:spcBef>
                <a:spcPts val="1600"/>
              </a:spcBef>
              <a:spcAft>
                <a:spcPts val="0"/>
              </a:spcAft>
              <a:buNone/>
            </a:pPr>
            <a:r>
              <a:rPr lang="en" sz="2100">
                <a:latin typeface="Lato"/>
                <a:ea typeface="Lato"/>
                <a:cs typeface="Lato"/>
                <a:sym typeface="Lato"/>
              </a:rPr>
              <a:t>Experience </a:t>
            </a:r>
            <a:r>
              <a:rPr b="1" lang="en" sz="2100">
                <a:latin typeface="Lato"/>
                <a:ea typeface="Lato"/>
                <a:cs typeface="Lato"/>
                <a:sym typeface="Lato"/>
              </a:rPr>
              <a:t>E</a:t>
            </a:r>
            <a:r>
              <a:rPr lang="en" sz="2100">
                <a:latin typeface="Lato"/>
                <a:ea typeface="Lato"/>
                <a:cs typeface="Lato"/>
                <a:sym typeface="Lato"/>
              </a:rPr>
              <a:t>: all the emails it has and will see</a:t>
            </a:r>
            <a:endParaRPr sz="2100">
              <a:latin typeface="Lato"/>
              <a:ea typeface="Lato"/>
              <a:cs typeface="Lato"/>
              <a:sym typeface="Lato"/>
            </a:endParaRPr>
          </a:p>
          <a:p>
            <a:pPr indent="0" lvl="0" marL="0" rtl="0" algn="l">
              <a:lnSpc>
                <a:spcPct val="115000"/>
              </a:lnSpc>
              <a:spcBef>
                <a:spcPts val="1600"/>
              </a:spcBef>
              <a:spcAft>
                <a:spcPts val="0"/>
              </a:spcAft>
              <a:buNone/>
            </a:pPr>
            <a:r>
              <a:t/>
            </a:r>
            <a:endParaRPr b="1" i="1"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06" name="Google Shape;206;p29"/>
          <p:cNvSpPr txBox="1"/>
          <p:nvPr>
            <p:ph idx="4294967295" type="title"/>
          </p:nvPr>
        </p:nvSpPr>
        <p:spPr>
          <a:xfrm>
            <a:off x="535775" y="830675"/>
            <a:ext cx="5197200" cy="55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latin typeface="Lato"/>
                <a:ea typeface="Lato"/>
                <a:cs typeface="Lato"/>
                <a:sym typeface="Lato"/>
              </a:rPr>
              <a:t>Examples:</a:t>
            </a:r>
            <a:endParaRPr sz="2100">
              <a:latin typeface="Lato"/>
              <a:ea typeface="Lato"/>
              <a:cs typeface="Lato"/>
              <a:sym typeface="Lato"/>
            </a:endParaRPr>
          </a:p>
          <a:p>
            <a:pPr indent="0" lvl="0" marL="0" rtl="0" algn="l">
              <a:lnSpc>
                <a:spcPct val="115000"/>
              </a:lnSpc>
              <a:spcBef>
                <a:spcPts val="1600"/>
              </a:spcBef>
              <a:spcAft>
                <a:spcPts val="0"/>
              </a:spcAft>
              <a:buNone/>
            </a:pPr>
            <a:r>
              <a:t/>
            </a:r>
            <a:endParaRPr b="1" i="1"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sp>
        <p:nvSpPr>
          <p:cNvPr id="207" name="Google Shape;207;p29"/>
          <p:cNvSpPr txBox="1"/>
          <p:nvPr>
            <p:ph idx="4294967295" type="title"/>
          </p:nvPr>
        </p:nvSpPr>
        <p:spPr>
          <a:xfrm>
            <a:off x="535775" y="1480150"/>
            <a:ext cx="8191200" cy="349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latin typeface="Lato"/>
                <a:ea typeface="Lato"/>
                <a:cs typeface="Lato"/>
                <a:sym typeface="Lato"/>
              </a:rPr>
              <a:t>Robotic Grasp</a:t>
            </a:r>
            <a:r>
              <a:rPr lang="en" sz="2100">
                <a:latin typeface="Lato"/>
                <a:ea typeface="Lato"/>
                <a:cs typeface="Lato"/>
                <a:sym typeface="Lato"/>
              </a:rPr>
              <a:t>:</a:t>
            </a:r>
            <a:endParaRPr sz="2100">
              <a:latin typeface="Lato"/>
              <a:ea typeface="Lato"/>
              <a:cs typeface="Lato"/>
              <a:sym typeface="Lato"/>
            </a:endParaRPr>
          </a:p>
          <a:p>
            <a:pPr indent="0" lvl="0" marL="0" rtl="0" algn="l">
              <a:lnSpc>
                <a:spcPct val="115000"/>
              </a:lnSpc>
              <a:spcBef>
                <a:spcPts val="1600"/>
              </a:spcBef>
              <a:spcAft>
                <a:spcPts val="0"/>
              </a:spcAft>
              <a:buNone/>
            </a:pPr>
            <a:r>
              <a:rPr lang="en" sz="2100">
                <a:latin typeface="Lato"/>
                <a:ea typeface="Lato"/>
                <a:cs typeface="Lato"/>
                <a:sym typeface="Lato"/>
              </a:rPr>
              <a:t>Task </a:t>
            </a:r>
            <a:r>
              <a:rPr b="1" lang="en" sz="2100">
                <a:latin typeface="Lato"/>
                <a:ea typeface="Lato"/>
                <a:cs typeface="Lato"/>
                <a:sym typeface="Lato"/>
              </a:rPr>
              <a:t>T</a:t>
            </a:r>
            <a:r>
              <a:rPr lang="en" sz="2100">
                <a:latin typeface="Lato"/>
                <a:ea typeface="Lato"/>
                <a:cs typeface="Lato"/>
                <a:sym typeface="Lato"/>
              </a:rPr>
              <a:t>: to properly pick up an object</a:t>
            </a:r>
            <a:endParaRPr sz="2100">
              <a:latin typeface="Lato"/>
              <a:ea typeface="Lato"/>
              <a:cs typeface="Lato"/>
              <a:sym typeface="Lato"/>
            </a:endParaRPr>
          </a:p>
          <a:p>
            <a:pPr indent="0" lvl="0" marL="0" rtl="0" algn="l">
              <a:lnSpc>
                <a:spcPct val="115000"/>
              </a:lnSpc>
              <a:spcBef>
                <a:spcPts val="1600"/>
              </a:spcBef>
              <a:spcAft>
                <a:spcPts val="0"/>
              </a:spcAft>
              <a:buNone/>
            </a:pPr>
            <a:r>
              <a:rPr lang="en" sz="2100">
                <a:latin typeface="Lato"/>
                <a:ea typeface="Lato"/>
                <a:cs typeface="Lato"/>
                <a:sym typeface="Lato"/>
              </a:rPr>
              <a:t>Performance Measure </a:t>
            </a:r>
            <a:r>
              <a:rPr b="1" lang="en" sz="2100">
                <a:latin typeface="Lato"/>
                <a:ea typeface="Lato"/>
                <a:cs typeface="Lato"/>
                <a:sym typeface="Lato"/>
              </a:rPr>
              <a:t>P</a:t>
            </a:r>
            <a:r>
              <a:rPr lang="en" sz="2100">
                <a:latin typeface="Lato"/>
                <a:ea typeface="Lato"/>
                <a:cs typeface="Lato"/>
                <a:sym typeface="Lato"/>
              </a:rPr>
              <a:t>: does it pick up the object, or does the object slip out of its grip?</a:t>
            </a:r>
            <a:endParaRPr sz="2100">
              <a:latin typeface="Lato"/>
              <a:ea typeface="Lato"/>
              <a:cs typeface="Lato"/>
              <a:sym typeface="Lato"/>
            </a:endParaRPr>
          </a:p>
          <a:p>
            <a:pPr indent="0" lvl="0" marL="0" rtl="0" algn="l">
              <a:lnSpc>
                <a:spcPct val="115000"/>
              </a:lnSpc>
              <a:spcBef>
                <a:spcPts val="1600"/>
              </a:spcBef>
              <a:spcAft>
                <a:spcPts val="0"/>
              </a:spcAft>
              <a:buNone/>
            </a:pPr>
            <a:r>
              <a:rPr lang="en" sz="2100">
                <a:latin typeface="Lato"/>
                <a:ea typeface="Lato"/>
                <a:cs typeface="Lato"/>
                <a:sym typeface="Lato"/>
              </a:rPr>
              <a:t>Experience </a:t>
            </a:r>
            <a:r>
              <a:rPr b="1" lang="en" sz="2100">
                <a:latin typeface="Lato"/>
                <a:ea typeface="Lato"/>
                <a:cs typeface="Lato"/>
                <a:sym typeface="Lato"/>
              </a:rPr>
              <a:t>E</a:t>
            </a:r>
            <a:r>
              <a:rPr lang="en" sz="2100">
                <a:latin typeface="Lato"/>
                <a:ea typeface="Lato"/>
                <a:cs typeface="Lato"/>
                <a:sym typeface="Lato"/>
              </a:rPr>
              <a:t>: all the objects it will see and try to pick up</a:t>
            </a:r>
            <a:endParaRPr sz="2100">
              <a:latin typeface="Lato"/>
              <a:ea typeface="Lato"/>
              <a:cs typeface="Lato"/>
              <a:sym typeface="Lato"/>
            </a:endParaRPr>
          </a:p>
          <a:p>
            <a:pPr indent="0" lvl="0" marL="0" rtl="0" algn="l">
              <a:lnSpc>
                <a:spcPct val="115000"/>
              </a:lnSpc>
              <a:spcBef>
                <a:spcPts val="1600"/>
              </a:spcBef>
              <a:spcAft>
                <a:spcPts val="0"/>
              </a:spcAft>
              <a:buNone/>
            </a:pPr>
            <a:r>
              <a:t/>
            </a:r>
            <a:endParaRPr b="1" i="1"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Examples:</a:t>
            </a:r>
            <a:endParaRPr>
              <a:solidFill>
                <a:schemeClr val="accent5"/>
              </a:solidFill>
            </a:endParaRPr>
          </a:p>
        </p:txBody>
      </p:sp>
      <p:pic>
        <p:nvPicPr>
          <p:cNvPr descr="waymo.png" id="213" name="Google Shape;213;p30"/>
          <p:cNvPicPr preferRelativeResize="0"/>
          <p:nvPr/>
        </p:nvPicPr>
        <p:blipFill>
          <a:blip r:embed="rId3">
            <a:alphaModFix/>
          </a:blip>
          <a:stretch>
            <a:fillRect/>
          </a:stretch>
        </p:blipFill>
        <p:spPr>
          <a:xfrm>
            <a:off x="5617375" y="837869"/>
            <a:ext cx="3078200" cy="1883325"/>
          </a:xfrm>
          <a:prstGeom prst="rect">
            <a:avLst/>
          </a:prstGeom>
          <a:noFill/>
          <a:ln>
            <a:noFill/>
          </a:ln>
        </p:spPr>
      </p:pic>
      <p:pic>
        <p:nvPicPr>
          <p:cNvPr descr="Screen Shot 2017-10-15 at 11.07.38 PM.png" id="214" name="Google Shape;214;p30"/>
          <p:cNvPicPr preferRelativeResize="0"/>
          <p:nvPr/>
        </p:nvPicPr>
        <p:blipFill>
          <a:blip r:embed="rId4">
            <a:alphaModFix/>
          </a:blip>
          <a:stretch>
            <a:fillRect/>
          </a:stretch>
        </p:blipFill>
        <p:spPr>
          <a:xfrm>
            <a:off x="930575" y="1887002"/>
            <a:ext cx="4066426" cy="2272601"/>
          </a:xfrm>
          <a:prstGeom prst="rect">
            <a:avLst/>
          </a:prstGeom>
          <a:noFill/>
          <a:ln>
            <a:noFill/>
          </a:ln>
        </p:spPr>
      </p:pic>
      <p:pic>
        <p:nvPicPr>
          <p:cNvPr id="215" name="Google Shape;215;p30"/>
          <p:cNvPicPr preferRelativeResize="0"/>
          <p:nvPr/>
        </p:nvPicPr>
        <p:blipFill>
          <a:blip r:embed="rId5">
            <a:alphaModFix/>
          </a:blip>
          <a:stretch>
            <a:fillRect/>
          </a:stretch>
        </p:blipFill>
        <p:spPr>
          <a:xfrm>
            <a:off x="5617380" y="3029265"/>
            <a:ext cx="3078200" cy="1754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21" name="Google Shape;221;p31"/>
          <p:cNvSpPr txBox="1"/>
          <p:nvPr>
            <p:ph idx="4294967295" type="title"/>
          </p:nvPr>
        </p:nvSpPr>
        <p:spPr>
          <a:xfrm>
            <a:off x="109200" y="15240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latin typeface="Lato"/>
                <a:ea typeface="Lato"/>
                <a:cs typeface="Lato"/>
                <a:sym typeface="Lato"/>
              </a:rPr>
              <a:t>More examples:</a:t>
            </a:r>
            <a:endParaRPr sz="21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pic>
        <p:nvPicPr>
          <p:cNvPr descr="Google's artificial intelligence company, DeepMind, has developed an AI that has managed to learn how to walk, run, jump, and climb without any prior guidance. The result is as impressive as it is goofy.&#10;&#10;Read more: http://www.businessinsider.com/sai&#10;&#10;FACEBOOK: https://www.facebook.com/techinsider&#10;TWITTER: https://twitter.com/techinsider&#10;INSTAGRAM: https://www.instagram.com/businessinsider/&#10;TUMBLR: http://businessinsider.tumblr.com/" id="222" name="Google Shape;222;p31" title="Google's DeepMind AI just taught itself to walk">
            <a:hlinkClick r:id="rId3"/>
          </p:cNvPr>
          <p:cNvPicPr preferRelativeResize="0"/>
          <p:nvPr/>
        </p:nvPicPr>
        <p:blipFill>
          <a:blip r:embed="rId4">
            <a:alphaModFix/>
          </a:blip>
          <a:stretch>
            <a:fillRect/>
          </a:stretch>
        </p:blipFill>
        <p:spPr>
          <a:xfrm>
            <a:off x="230525" y="712150"/>
            <a:ext cx="4089979" cy="3067500"/>
          </a:xfrm>
          <a:prstGeom prst="rect">
            <a:avLst/>
          </a:prstGeom>
          <a:noFill/>
          <a:ln>
            <a:noFill/>
          </a:ln>
        </p:spPr>
      </p:pic>
      <p:pic>
        <p:nvPicPr>
          <p:cNvPr descr="Amazon Go is a new kind of store featuring the world’s most advanced shopping technology. No lines, no checkout – just grab and go! Learn more at http://amazon.com/go" id="223" name="Google Shape;223;p31" title="Introducing Amazon Go and the world’s most advanced shopping technology">
            <a:hlinkClick r:id="rId5"/>
          </p:cNvPr>
          <p:cNvPicPr preferRelativeResize="0"/>
          <p:nvPr/>
        </p:nvPicPr>
        <p:blipFill>
          <a:blip r:embed="rId6">
            <a:alphaModFix/>
          </a:blip>
          <a:stretch>
            <a:fillRect/>
          </a:stretch>
        </p:blipFill>
        <p:spPr>
          <a:xfrm>
            <a:off x="4890025" y="712152"/>
            <a:ext cx="4169375" cy="312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7" name="Shape 227"/>
        <p:cNvGrpSpPr/>
        <p:nvPr/>
      </p:nvGrpSpPr>
      <p:grpSpPr>
        <a:xfrm>
          <a:off x="0" y="0"/>
          <a:ext cx="0" cy="0"/>
          <a:chOff x="0" y="0"/>
          <a:chExt cx="0" cy="0"/>
        </a:xfrm>
      </p:grpSpPr>
      <p:sp>
        <p:nvSpPr>
          <p:cNvPr id="228" name="Google Shape;228;p3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29" name="Google Shape;229;p32"/>
          <p:cNvSpPr txBox="1"/>
          <p:nvPr>
            <p:ph idx="4294967295"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Fractions,</a:t>
            </a:r>
            <a:endParaRPr/>
          </a:p>
          <a:p>
            <a:pPr indent="0" lvl="0" marL="0" rtl="0" algn="l">
              <a:spcBef>
                <a:spcPts val="0"/>
              </a:spcBef>
              <a:spcAft>
                <a:spcPts val="0"/>
              </a:spcAft>
              <a:buNone/>
            </a:pPr>
            <a:r>
              <a:rPr lang="en"/>
              <a:t>Algebra,</a:t>
            </a:r>
            <a:endParaRPr/>
          </a:p>
          <a:p>
            <a:pPr indent="0" lvl="0" marL="0" rtl="0" algn="l">
              <a:spcBef>
                <a:spcPts val="0"/>
              </a:spcBef>
              <a:spcAft>
                <a:spcPts val="0"/>
              </a:spcAft>
              <a:buNone/>
            </a:pPr>
            <a:r>
              <a:rPr lang="en"/>
              <a:t>Basic Coding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35" name="Google Shape;235;p33"/>
          <p:cNvSpPr txBox="1"/>
          <p:nvPr>
            <p:ph idx="4294967295" type="title"/>
          </p:nvPr>
        </p:nvSpPr>
        <p:spPr>
          <a:xfrm>
            <a:off x="283100" y="523050"/>
            <a:ext cx="8631600" cy="41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Rough Schedule Of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 0: CS Refresher, Java-&gt;Python Transition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Weeks 1-3:  Decision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Weeks 4-6:  Online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Weeks 7-9: Clustering + Neural Nets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