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B718C4-E5D3-4BB0-97E0-437C634E7371}">
  <a:tblStyle styleId="{43B718C4-E5D3-4BB0-97E0-437C634E7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c7d9ae0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c7d9ae0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c7d9ae0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c7d9ae0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c7d9ae0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c7d9ae0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ead786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ead786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ead786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ead786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c7d9ae0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c7d9ae0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c7d9ae0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c7d9ae0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5d27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25d27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d979a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d979a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ead786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ead786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7d9ae01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c7d9ae0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90097f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90097f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8e90a3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8e90a3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8f019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8f019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8f0198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8f0198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this on the board.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8f0198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8f0198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8f0198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f8f0198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8f01980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f8f01980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f8f01980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f8f01980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8f01980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8f01980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f8f01980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f8f01980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25d271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25d271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f8f01980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f8f01980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252dea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252dea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2592d17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2592d17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f8f01980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f8f01980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there’s nothing in the left? Nothing in the right?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25d271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25d271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25d271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25d271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this transition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25d271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25d271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5d271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5d271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25d271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25d271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South Fayette Pilot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2"/>
          <p:cNvGraphicFramePr/>
          <p:nvPr/>
        </p:nvGraphicFramePr>
        <p:xfrm>
          <a:off x="1892575" y="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{43B718C4-E5D3-4BB0-97E0-437C634E7371}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 or Cold?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91" name="Google Shape;191;p23"/>
          <p:cNvSpPr txBox="1"/>
          <p:nvPr>
            <p:ph idx="4294967295" type="title"/>
          </p:nvPr>
        </p:nvSpPr>
        <p:spPr>
          <a:xfrm>
            <a:off x="283100" y="712150"/>
            <a:ext cx="86316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an effective way of predicting if Joanne has a flu or a cold?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316400" y="2351925"/>
            <a:ext cx="86589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could pick random numbers and see how well it divides the instances of cold or flu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316400" y="3628125"/>
            <a:ext cx="83004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put all of the datapoints in ascending order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99" name="Google Shape;199;p24"/>
          <p:cNvSpPr txBox="1"/>
          <p:nvPr>
            <p:ph idx="4294967295"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426650" y="2509075"/>
            <a:ext cx="290700" cy="4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5007075" y="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{43B718C4-E5D3-4BB0-97E0-437C634E7371}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24"/>
          <p:cNvGraphicFramePr/>
          <p:nvPr/>
        </p:nvGraphicFramePr>
        <p:xfrm>
          <a:off x="0" y="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{43B718C4-E5D3-4BB0-97E0-437C634E7371}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 or Cold?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08" name="Google Shape;208;p25"/>
          <p:cNvSpPr txBox="1"/>
          <p:nvPr>
            <p:ph idx="4294967295" type="title"/>
          </p:nvPr>
        </p:nvSpPr>
        <p:spPr>
          <a:xfrm>
            <a:off x="34155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5"/>
          <p:cNvCxnSpPr>
            <a:stCxn id="208" idx="1"/>
            <a:endCxn id="208" idx="3"/>
          </p:cNvCxnSpPr>
          <p:nvPr/>
        </p:nvCxnSpPr>
        <p:spPr>
          <a:xfrm>
            <a:off x="341550" y="2629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178500" y="201850"/>
            <a:ext cx="8787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Let’s translate the data to a number line.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rgbClr val="FFFFFF"/>
                </a:solidFill>
              </a:rPr>
              <a:t> indicates temperatures where she has the flu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rgbClr val="FFFFFF"/>
                </a:solidFill>
              </a:rPr>
              <a:t> indicates temperatures where she has the cold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341550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88413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435275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121863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2529000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501963" y="2560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169575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984425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435763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327675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7182363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8110950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 flipH="1">
            <a:off x="341550" y="2212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/>
          <p:nvPr/>
        </p:nvCxnSpPr>
        <p:spPr>
          <a:xfrm flipH="1">
            <a:off x="8928950" y="2195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5"/>
          <p:cNvSpPr txBox="1"/>
          <p:nvPr/>
        </p:nvSpPr>
        <p:spPr>
          <a:xfrm>
            <a:off x="62100" y="1753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97       97.6    98.0      98.2   98.4           98.8        99      100.0    100.3        101.2        101.5          102.1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388125" y="313597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What would be an effective way of predicting if Joanne has the flu or a cold?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977825" y="188085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432425" y="4218675"/>
            <a:ext cx="8279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We could put a dividing line that divides temperatures for colds and temperatures of flus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34" name="Google Shape;234;p26"/>
          <p:cNvSpPr txBox="1"/>
          <p:nvPr>
            <p:ph idx="4294967295" type="title"/>
          </p:nvPr>
        </p:nvSpPr>
        <p:spPr>
          <a:xfrm>
            <a:off x="283100" y="712150"/>
            <a:ext cx="86316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if we divide at 98.9 degrees, we can predict if Joanne has a flu or a cold.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b="1" lang="en"/>
              <a:t>pure classifier,</a:t>
            </a:r>
            <a:r>
              <a:rPr lang="en"/>
              <a:t> because every datapoint is classified perfectly.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on the left hand of the divider indicates cold and everything on the right hand of the divider indicates flu.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40" name="Google Shape;240;p27"/>
          <p:cNvSpPr txBox="1"/>
          <p:nvPr>
            <p:ph idx="4294967295"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a dataset like this though?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8"/>
          <p:cNvGraphicFramePr/>
          <p:nvPr/>
        </p:nvGraphicFramePr>
        <p:xfrm>
          <a:off x="24016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{43B718C4-E5D3-4BB0-97E0-437C634E7371}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51" name="Google Shape;251;p29"/>
          <p:cNvSpPr txBox="1"/>
          <p:nvPr>
            <p:ph idx="4294967295"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put them in ascending order again!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57" name="Google Shape;257;p30"/>
          <p:cNvSpPr txBox="1"/>
          <p:nvPr>
            <p:ph idx="4294967295"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4453550" y="2617025"/>
            <a:ext cx="290700" cy="419400"/>
          </a:xfrm>
          <a:prstGeom prst="rightArrow">
            <a:avLst>
              <a:gd fmla="val 50000" name="adj1"/>
              <a:gd fmla="val 45063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" name="Google Shape;259;p30"/>
          <p:cNvGraphicFramePr/>
          <p:nvPr/>
        </p:nvGraphicFramePr>
        <p:xfrm>
          <a:off x="5007075" y="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{43B718C4-E5D3-4BB0-97E0-437C634E7371}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{43B718C4-E5D3-4BB0-97E0-437C634E7371}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66" name="Google Shape;266;p31"/>
          <p:cNvSpPr txBox="1"/>
          <p:nvPr>
            <p:ph idx="4294967295" type="title"/>
          </p:nvPr>
        </p:nvSpPr>
        <p:spPr>
          <a:xfrm>
            <a:off x="34155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31"/>
          <p:cNvCxnSpPr>
            <a:stCxn id="266" idx="1"/>
            <a:endCxn id="266" idx="3"/>
          </p:cNvCxnSpPr>
          <p:nvPr/>
        </p:nvCxnSpPr>
        <p:spPr>
          <a:xfrm>
            <a:off x="341550" y="2629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1"/>
          <p:cNvSpPr txBox="1"/>
          <p:nvPr/>
        </p:nvSpPr>
        <p:spPr>
          <a:xfrm>
            <a:off x="178500" y="201850"/>
            <a:ext cx="87870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341550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888413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1435275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5713813" y="2560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3142875" y="2560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3756713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2049125" y="2559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4984425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4370575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6701950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7670925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8533575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1"/>
          <p:cNvCxnSpPr/>
          <p:nvPr/>
        </p:nvCxnSpPr>
        <p:spPr>
          <a:xfrm flipH="1">
            <a:off x="341550" y="2212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1"/>
          <p:cNvCxnSpPr/>
          <p:nvPr/>
        </p:nvCxnSpPr>
        <p:spPr>
          <a:xfrm flipH="1">
            <a:off x="8928950" y="2195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1"/>
          <p:cNvSpPr txBox="1"/>
          <p:nvPr/>
        </p:nvSpPr>
        <p:spPr>
          <a:xfrm>
            <a:off x="62100" y="1753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388125" y="3135975"/>
            <a:ext cx="8540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There is no clean place to divide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&amp; Decision Stumps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90" name="Google Shape;290;p32"/>
          <p:cNvSpPr txBox="1"/>
          <p:nvPr>
            <p:ph idx="4294967295" type="title"/>
          </p:nvPr>
        </p:nvSpPr>
        <p:spPr>
          <a:xfrm>
            <a:off x="34155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32"/>
          <p:cNvCxnSpPr>
            <a:stCxn id="290" idx="1"/>
            <a:endCxn id="290" idx="3"/>
          </p:cNvCxnSpPr>
          <p:nvPr/>
        </p:nvCxnSpPr>
        <p:spPr>
          <a:xfrm>
            <a:off x="341550" y="2629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2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41550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888413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1435275" y="2577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5713813" y="2560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3142875" y="2560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3756713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049125" y="2559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984425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4370575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6701950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7670925" y="2560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8533575" y="2577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2"/>
          <p:cNvCxnSpPr/>
          <p:nvPr/>
        </p:nvCxnSpPr>
        <p:spPr>
          <a:xfrm flipH="1">
            <a:off x="341550" y="2212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/>
          <p:nvPr/>
        </p:nvCxnSpPr>
        <p:spPr>
          <a:xfrm flipH="1">
            <a:off x="8928950" y="2195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2"/>
          <p:cNvSpPr txBox="1"/>
          <p:nvPr/>
        </p:nvSpPr>
        <p:spPr>
          <a:xfrm>
            <a:off x="62100" y="1753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01650" y="3218225"/>
            <a:ext cx="85407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What if we put the line between 99.5 and 99.6 degrees?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accurate would we be in predicting cold or flu?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4114050" y="1836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158950" y="3839000"/>
            <a:ext cx="30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326400" y="4186925"/>
            <a:ext cx="8553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4/6 of the data below the line are “cold”.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5/6 of the data above the line are “flu”.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317" name="Google Shape;317;p33"/>
          <p:cNvSpPr txBox="1"/>
          <p:nvPr>
            <p:ph idx="4294967295" type="title"/>
          </p:nvPr>
        </p:nvSpPr>
        <p:spPr>
          <a:xfrm>
            <a:off x="341550" y="331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3"/>
          <p:cNvCxnSpPr>
            <a:stCxn id="317" idx="1"/>
            <a:endCxn id="317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33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3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3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4114050" y="1455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 txBox="1"/>
          <p:nvPr>
            <p:ph idx="4294967295" type="title"/>
          </p:nvPr>
        </p:nvSpPr>
        <p:spPr>
          <a:xfrm>
            <a:off x="341550" y="20837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3"/>
          <p:cNvCxnSpPr>
            <a:stCxn id="336" idx="1"/>
            <a:endCxn id="336" idx="3"/>
          </p:cNvCxnSpPr>
          <p:nvPr/>
        </p:nvCxnSpPr>
        <p:spPr>
          <a:xfrm>
            <a:off x="341550" y="40015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3"/>
          <p:cNvSpPr/>
          <p:nvPr/>
        </p:nvSpPr>
        <p:spPr>
          <a:xfrm>
            <a:off x="341550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888413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1435275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5713813" y="39316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3142875" y="39316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3756713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2049125" y="39315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4984425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4370575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6701950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7670925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8533575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33"/>
          <p:cNvCxnSpPr/>
          <p:nvPr/>
        </p:nvCxnSpPr>
        <p:spPr>
          <a:xfrm flipH="1">
            <a:off x="341550" y="35838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3"/>
          <p:cNvCxnSpPr/>
          <p:nvPr/>
        </p:nvCxnSpPr>
        <p:spPr>
          <a:xfrm flipH="1">
            <a:off x="8928950" y="35668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3"/>
          <p:cNvSpPr txBox="1"/>
          <p:nvPr/>
        </p:nvSpPr>
        <p:spPr>
          <a:xfrm>
            <a:off x="62100" y="3277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4785675" y="327477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301650" y="2771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Which line is better?   Why?  Any intuition?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360" name="Google Shape;360;p34"/>
          <p:cNvSpPr txBox="1"/>
          <p:nvPr>
            <p:ph idx="4294967295" type="title"/>
          </p:nvPr>
        </p:nvSpPr>
        <p:spPr>
          <a:xfrm>
            <a:off x="341550" y="331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4"/>
          <p:cNvCxnSpPr>
            <a:stCxn id="360" idx="1"/>
            <a:endCxn id="360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4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34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4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4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4114050" y="1455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 txBox="1"/>
          <p:nvPr>
            <p:ph idx="4294967295" type="title"/>
          </p:nvPr>
        </p:nvSpPr>
        <p:spPr>
          <a:xfrm>
            <a:off x="341550" y="20837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4"/>
          <p:cNvCxnSpPr>
            <a:stCxn id="379" idx="1"/>
            <a:endCxn id="379" idx="3"/>
          </p:cNvCxnSpPr>
          <p:nvPr/>
        </p:nvCxnSpPr>
        <p:spPr>
          <a:xfrm>
            <a:off x="341550" y="40015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/>
          <p:nvPr/>
        </p:nvSpPr>
        <p:spPr>
          <a:xfrm>
            <a:off x="341550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888413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1435275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5713813" y="39316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3142875" y="39316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3756713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049125" y="39315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4984425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4370575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6701950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7670925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8533575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34"/>
          <p:cNvCxnSpPr/>
          <p:nvPr/>
        </p:nvCxnSpPr>
        <p:spPr>
          <a:xfrm flipH="1">
            <a:off x="341550" y="35838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4"/>
          <p:cNvCxnSpPr/>
          <p:nvPr/>
        </p:nvCxnSpPr>
        <p:spPr>
          <a:xfrm flipH="1">
            <a:off x="8928950" y="35668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4"/>
          <p:cNvSpPr txBox="1"/>
          <p:nvPr/>
        </p:nvSpPr>
        <p:spPr>
          <a:xfrm>
            <a:off x="62100" y="3277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4785675" y="327477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301650" y="2407913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          4/6 Cold, 2/6 Flu                                                            1/6 Cold, 5/6 Flu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310800" y="4166638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                   4/7 Cold, 3/7 Flu                                                  </a:t>
            </a:r>
            <a:r>
              <a:rPr lang="en" sz="1600">
                <a:solidFill>
                  <a:schemeClr val="lt1"/>
                </a:solidFill>
              </a:rPr>
              <a:t>1/5</a:t>
            </a:r>
            <a:r>
              <a:rPr lang="en" sz="1600">
                <a:solidFill>
                  <a:schemeClr val="lt1"/>
                </a:solidFill>
              </a:rPr>
              <a:t> Cold, 4/5 Flu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Impurity of a Set</a:t>
            </a:r>
            <a:endParaRPr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349750" y="1567550"/>
            <a:ext cx="847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Gini Impurity = 1 - (proportion Cold)</a:t>
            </a:r>
            <a:r>
              <a:rPr baseline="30000" lang="en" sz="2400"/>
              <a:t>2 </a:t>
            </a:r>
            <a:r>
              <a:rPr lang="en" sz="2400"/>
              <a:t>- </a:t>
            </a:r>
            <a:r>
              <a:rPr lang="en" sz="2400"/>
              <a:t>(proportion Flu)</a:t>
            </a:r>
            <a:r>
              <a:rPr baseline="30000" lang="en" sz="2400"/>
              <a:t>2</a:t>
            </a:r>
            <a:endParaRPr baseline="3000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the Gini Impurity be if all are Cold?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the Gini Impurity  be if all are Flu?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the Gini Impurity be if half are Cold and half are Flu?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>
            <a:stCxn id="410" idx="1"/>
            <a:endCxn id="410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6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36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6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36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4114050" y="1455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 txBox="1"/>
          <p:nvPr/>
        </p:nvSpPr>
        <p:spPr>
          <a:xfrm>
            <a:off x="301650" y="2316588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          4/6 Cold, 2/6 Flu                                                            1/6 Cold, 5/6 Flu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372450" y="3015500"/>
            <a:ext cx="38964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Gini Impurity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1 - (4/6)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- (2/6)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endParaRPr baseline="30000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1 - 16/36 - 4/36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16/36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4/9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0.444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4691275" y="2939425"/>
            <a:ext cx="47217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Gini Impurity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1 - (1/6)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- (5/6)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endParaRPr baseline="30000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1 - 1/36 - 25/36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10/36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5/18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0.278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1297500" y="687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Impurity of a Split</a:t>
            </a:r>
            <a:endParaRPr/>
          </a:p>
        </p:txBody>
      </p:sp>
      <p:sp>
        <p:nvSpPr>
          <p:cNvPr id="436" name="Google Shape;436;p37"/>
          <p:cNvSpPr txBox="1"/>
          <p:nvPr>
            <p:ph idx="1" type="body"/>
          </p:nvPr>
        </p:nvSpPr>
        <p:spPr>
          <a:xfrm>
            <a:off x="349750" y="1361800"/>
            <a:ext cx="84765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 the weighted average of the impurity of each subset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 = (size of subset) / (size of whole set)</a:t>
            </a:r>
            <a:endParaRPr sz="2400"/>
          </a:p>
        </p:txBody>
      </p:sp>
      <p:cxnSp>
        <p:nvCxnSpPr>
          <p:cNvPr id="437" name="Google Shape;437;p37"/>
          <p:cNvCxnSpPr/>
          <p:nvPr/>
        </p:nvCxnSpPr>
        <p:spPr>
          <a:xfrm>
            <a:off x="341550" y="35443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7"/>
          <p:cNvSpPr/>
          <p:nvPr/>
        </p:nvSpPr>
        <p:spPr>
          <a:xfrm>
            <a:off x="341550" y="34914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888413" y="34914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1435275" y="34914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5713813" y="34744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3142875" y="34744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3756713" y="34914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2049125" y="34743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4984425" y="34914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4370575" y="34744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6701950" y="34744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7670925" y="34744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8533575" y="34914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341550" y="31266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7"/>
          <p:cNvCxnSpPr/>
          <p:nvPr/>
        </p:nvCxnSpPr>
        <p:spPr>
          <a:xfrm flipH="1">
            <a:off x="8928950" y="31096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7"/>
          <p:cNvSpPr txBox="1"/>
          <p:nvPr/>
        </p:nvSpPr>
        <p:spPr>
          <a:xfrm>
            <a:off x="62100" y="26674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4114050" y="27508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 txBox="1"/>
          <p:nvPr/>
        </p:nvSpPr>
        <p:spPr>
          <a:xfrm>
            <a:off x="294000" y="3924749"/>
            <a:ext cx="38964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Weight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6/12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1/2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4458300" y="3919875"/>
            <a:ext cx="44538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Weight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6/12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= 1/2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" name="Google Shape;460;p38"/>
          <p:cNvCxnSpPr>
            <a:stCxn id="461" idx="1"/>
            <a:endCxn id="461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8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38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8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38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4114050" y="1455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294000" y="3002113"/>
            <a:ext cx="3896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Gini Impurity: 4/9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Weight: 1/2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4190400" y="2987538"/>
            <a:ext cx="4721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Gini Impurity: 5/18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Weight: 1/2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296250" y="3958100"/>
            <a:ext cx="8539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Impurity of the Split: (4/9)*(1/2) + (5/18)*(1/2) = 13/36 = 0.361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/>
          <p:nvPr>
            <p:ph idx="4294967295" type="title"/>
          </p:nvPr>
        </p:nvSpPr>
        <p:spPr>
          <a:xfrm>
            <a:off x="504725" y="-237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487" name="Google Shape;487;p39"/>
          <p:cNvSpPr txBox="1"/>
          <p:nvPr>
            <p:ph idx="4294967295" type="title"/>
          </p:nvPr>
        </p:nvSpPr>
        <p:spPr>
          <a:xfrm>
            <a:off x="310500" y="-9934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39"/>
          <p:cNvCxnSpPr>
            <a:stCxn id="487" idx="1"/>
            <a:endCxn id="487" idx="3"/>
          </p:cNvCxnSpPr>
          <p:nvPr/>
        </p:nvCxnSpPr>
        <p:spPr>
          <a:xfrm>
            <a:off x="310500" y="9243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9"/>
          <p:cNvSpPr/>
          <p:nvPr/>
        </p:nvSpPr>
        <p:spPr>
          <a:xfrm>
            <a:off x="310500" y="12468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857363" y="12468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9"/>
          <p:cNvSpPr/>
          <p:nvPr/>
        </p:nvSpPr>
        <p:spPr>
          <a:xfrm>
            <a:off x="1404225" y="12468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5682763" y="12298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3111825" y="12298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3725663" y="12468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2018075" y="12297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4953375" y="12468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4339525" y="12298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6670900" y="12298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7639875" y="12298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8502525" y="12468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39"/>
          <p:cNvCxnSpPr/>
          <p:nvPr/>
        </p:nvCxnSpPr>
        <p:spPr>
          <a:xfrm flipH="1">
            <a:off x="310500" y="8820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9"/>
          <p:cNvCxnSpPr/>
          <p:nvPr/>
        </p:nvCxnSpPr>
        <p:spPr>
          <a:xfrm flipH="1">
            <a:off x="8897900" y="8650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39"/>
          <p:cNvSpPr txBox="1"/>
          <p:nvPr/>
        </p:nvSpPr>
        <p:spPr>
          <a:xfrm>
            <a:off x="31050" y="4228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4083000" y="5062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39"/>
          <p:cNvCxnSpPr/>
          <p:nvPr/>
        </p:nvCxnSpPr>
        <p:spPr>
          <a:xfrm>
            <a:off x="310500" y="30523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9"/>
          <p:cNvSpPr/>
          <p:nvPr/>
        </p:nvSpPr>
        <p:spPr>
          <a:xfrm>
            <a:off x="310500" y="29994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857363" y="29994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1404225" y="29994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5682763" y="29824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3111825" y="29824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3725663" y="29994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2018075" y="29823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953375" y="29994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4339525" y="29824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6670900" y="29824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7639875" y="29824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8502525" y="29994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39"/>
          <p:cNvCxnSpPr/>
          <p:nvPr/>
        </p:nvCxnSpPr>
        <p:spPr>
          <a:xfrm flipH="1">
            <a:off x="310500" y="26346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9"/>
          <p:cNvCxnSpPr/>
          <p:nvPr/>
        </p:nvCxnSpPr>
        <p:spPr>
          <a:xfrm flipH="1">
            <a:off x="8897900" y="26176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9"/>
          <p:cNvSpPr txBox="1"/>
          <p:nvPr/>
        </p:nvSpPr>
        <p:spPr>
          <a:xfrm>
            <a:off x="31050" y="23278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4754625" y="232557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 txBox="1"/>
          <p:nvPr/>
        </p:nvSpPr>
        <p:spPr>
          <a:xfrm>
            <a:off x="265200" y="1782375"/>
            <a:ext cx="8539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Impurity of the Split: 13/36 = 0.361              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310500" y="3457175"/>
            <a:ext cx="3772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Calculate the impurity of this split: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2541750" y="4134300"/>
            <a:ext cx="4640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Left Impurity:  (7/12) (1 - (4/7)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- (3/7)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 )  = 2/7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2541750" y="4567775"/>
            <a:ext cx="4640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Right</a:t>
            </a:r>
            <a:r>
              <a:rPr lang="en" sz="1600">
                <a:solidFill>
                  <a:schemeClr val="lt1"/>
                </a:solidFill>
              </a:rPr>
              <a:t> Impurity:  (5/12) (1 - (4/5)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- (1/5)</a:t>
            </a:r>
            <a:r>
              <a:rPr baseline="30000"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  )  = 2/15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531" name="Google Shape;531;p40"/>
          <p:cNvSpPr txBox="1"/>
          <p:nvPr>
            <p:ph idx="4294967295" type="title"/>
          </p:nvPr>
        </p:nvSpPr>
        <p:spPr>
          <a:xfrm>
            <a:off x="341550" y="331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40"/>
          <p:cNvCxnSpPr>
            <a:stCxn id="531" idx="1"/>
            <a:endCxn id="531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0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40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0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0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4114050" y="1455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40"/>
          <p:cNvCxnSpPr>
            <a:stCxn id="551" idx="1"/>
            <a:endCxn id="551" idx="3"/>
          </p:cNvCxnSpPr>
          <p:nvPr/>
        </p:nvCxnSpPr>
        <p:spPr>
          <a:xfrm>
            <a:off x="341550" y="40015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40"/>
          <p:cNvSpPr/>
          <p:nvPr/>
        </p:nvSpPr>
        <p:spPr>
          <a:xfrm>
            <a:off x="341550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0"/>
          <p:cNvSpPr/>
          <p:nvPr/>
        </p:nvSpPr>
        <p:spPr>
          <a:xfrm>
            <a:off x="888413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0"/>
          <p:cNvSpPr/>
          <p:nvPr/>
        </p:nvSpPr>
        <p:spPr>
          <a:xfrm>
            <a:off x="1435275" y="39486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5713813" y="39316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/>
          <p:nvPr/>
        </p:nvSpPr>
        <p:spPr>
          <a:xfrm>
            <a:off x="3142875" y="39316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"/>
          <p:cNvSpPr/>
          <p:nvPr/>
        </p:nvSpPr>
        <p:spPr>
          <a:xfrm>
            <a:off x="3756713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2049125" y="39315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4984425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4370575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6701950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7670925" y="39316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8533575" y="39486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40"/>
          <p:cNvCxnSpPr/>
          <p:nvPr/>
        </p:nvCxnSpPr>
        <p:spPr>
          <a:xfrm flipH="1">
            <a:off x="341550" y="35838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0"/>
          <p:cNvCxnSpPr/>
          <p:nvPr/>
        </p:nvCxnSpPr>
        <p:spPr>
          <a:xfrm flipH="1">
            <a:off x="8928950" y="35668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40"/>
          <p:cNvSpPr txBox="1"/>
          <p:nvPr/>
        </p:nvSpPr>
        <p:spPr>
          <a:xfrm>
            <a:off x="62100" y="3277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4785675" y="327477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296250" y="2462288"/>
            <a:ext cx="8539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Impurity of the Split: 13/36 = 0.361.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                       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296250" y="4656575"/>
            <a:ext cx="8539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Impurity of the Split:  30/105 + 14/105 = 44/105 = 0.419       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4698175" y="2490850"/>
            <a:ext cx="3043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THIS SPLIT IS BETTER!!!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571" name="Google Shape;571;p40"/>
          <p:cNvCxnSpPr/>
          <p:nvPr/>
        </p:nvCxnSpPr>
        <p:spPr>
          <a:xfrm>
            <a:off x="4252975" y="2705425"/>
            <a:ext cx="445200" cy="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cxnSp>
        <p:nvCxnSpPr>
          <p:cNvPr id="577" name="Google Shape;577;p41"/>
          <p:cNvCxnSpPr>
            <a:stCxn id="578" idx="1"/>
            <a:endCxn id="578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41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1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1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41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1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41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41"/>
          <p:cNvSpPr txBox="1"/>
          <p:nvPr/>
        </p:nvSpPr>
        <p:spPr>
          <a:xfrm>
            <a:off x="296250" y="2939425"/>
            <a:ext cx="8539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Which is the </a:t>
            </a:r>
            <a:r>
              <a:rPr i="1" lang="en" sz="1600">
                <a:solidFill>
                  <a:schemeClr val="lt1"/>
                </a:solidFill>
              </a:rPr>
              <a:t>best</a:t>
            </a:r>
            <a:r>
              <a:rPr lang="en" sz="1600">
                <a:solidFill>
                  <a:schemeClr val="lt1"/>
                </a:solidFill>
              </a:rPr>
              <a:t> split?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 have to search through every possible split.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cxnSp>
        <p:nvCxnSpPr>
          <p:cNvPr id="601" name="Google Shape;601;p42"/>
          <p:cNvCxnSpPr>
            <a:stCxn id="602" idx="1"/>
            <a:endCxn id="602" idx="3"/>
          </p:cNvCxnSpPr>
          <p:nvPr/>
        </p:nvCxnSpPr>
        <p:spPr>
          <a:xfrm>
            <a:off x="341550" y="2248900"/>
            <a:ext cx="8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2"/>
          <p:cNvSpPr txBox="1"/>
          <p:nvPr/>
        </p:nvSpPr>
        <p:spPr>
          <a:xfrm>
            <a:off x="178500" y="201850"/>
            <a:ext cx="8787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Red</a:t>
            </a:r>
            <a:r>
              <a:rPr lang="en" sz="1900">
                <a:solidFill>
                  <a:schemeClr val="lt1"/>
                </a:solidFill>
              </a:rPr>
              <a:t> indicates temperatures where she has the flu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Blue</a:t>
            </a:r>
            <a:r>
              <a:rPr lang="en" sz="1900">
                <a:solidFill>
                  <a:schemeClr val="lt1"/>
                </a:solidFill>
              </a:rPr>
              <a:t> indicates temperatures where she has the cold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604" name="Google Shape;604;p42"/>
          <p:cNvSpPr/>
          <p:nvPr/>
        </p:nvSpPr>
        <p:spPr>
          <a:xfrm>
            <a:off x="341550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>
            <a:off x="888413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2"/>
          <p:cNvSpPr/>
          <p:nvPr/>
        </p:nvSpPr>
        <p:spPr>
          <a:xfrm>
            <a:off x="1435275" y="219607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2"/>
          <p:cNvSpPr/>
          <p:nvPr/>
        </p:nvSpPr>
        <p:spPr>
          <a:xfrm>
            <a:off x="5713813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2"/>
          <p:cNvSpPr/>
          <p:nvPr/>
        </p:nvSpPr>
        <p:spPr>
          <a:xfrm>
            <a:off x="3142875" y="21790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3756713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2"/>
          <p:cNvSpPr/>
          <p:nvPr/>
        </p:nvSpPr>
        <p:spPr>
          <a:xfrm>
            <a:off x="2049125" y="217898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2"/>
          <p:cNvSpPr/>
          <p:nvPr/>
        </p:nvSpPr>
        <p:spPr>
          <a:xfrm>
            <a:off x="498442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2"/>
          <p:cNvSpPr/>
          <p:nvPr/>
        </p:nvSpPr>
        <p:spPr>
          <a:xfrm>
            <a:off x="437057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6701950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7670925" y="21790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8533575" y="21960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Google Shape;616;p42"/>
          <p:cNvCxnSpPr/>
          <p:nvPr/>
        </p:nvCxnSpPr>
        <p:spPr>
          <a:xfrm flipH="1">
            <a:off x="341550" y="18312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2"/>
          <p:cNvCxnSpPr/>
          <p:nvPr/>
        </p:nvCxnSpPr>
        <p:spPr>
          <a:xfrm flipH="1">
            <a:off x="8928950" y="18142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42"/>
          <p:cNvSpPr txBox="1"/>
          <p:nvPr/>
        </p:nvSpPr>
        <p:spPr>
          <a:xfrm>
            <a:off x="62100" y="137207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97.4    97.7    97.8     98.4               99.3      99.5      99.6    99.8      100              100.3           100.6        101.2        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42"/>
          <p:cNvSpPr txBox="1"/>
          <p:nvPr/>
        </p:nvSpPr>
        <p:spPr>
          <a:xfrm>
            <a:off x="302100" y="4342150"/>
            <a:ext cx="8539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Impurity of the Split: 29/105 = 0.276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3500200" y="14554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2"/>
          <p:cNvSpPr txBox="1"/>
          <p:nvPr/>
        </p:nvSpPr>
        <p:spPr>
          <a:xfrm>
            <a:off x="333150" y="3112825"/>
            <a:ext cx="1910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Impurity of the Split: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22" name="Google Shape;622;p42"/>
          <p:cNvSpPr txBox="1"/>
          <p:nvPr/>
        </p:nvSpPr>
        <p:spPr>
          <a:xfrm>
            <a:off x="3500200" y="3070038"/>
            <a:ext cx="284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23" name="Google Shape;623;p42"/>
          <p:cNvSpPr txBox="1"/>
          <p:nvPr/>
        </p:nvSpPr>
        <p:spPr>
          <a:xfrm>
            <a:off x="3950825" y="3070025"/>
            <a:ext cx="284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24" name="Google Shape;624;p42"/>
          <p:cNvSpPr txBox="1"/>
          <p:nvPr/>
        </p:nvSpPr>
        <p:spPr>
          <a:xfrm>
            <a:off x="6096525" y="3112838"/>
            <a:ext cx="284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25" name="Google Shape;625;p42"/>
          <p:cNvSpPr txBox="1"/>
          <p:nvPr/>
        </p:nvSpPr>
        <p:spPr>
          <a:xfrm>
            <a:off x="6656650" y="3061500"/>
            <a:ext cx="284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2243225" y="3176125"/>
            <a:ext cx="6979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(5/12) * (1- (⅘) - (⅕)  )      + (7/12) * (1-(6/7) - (1/7)   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(5/12) * (8/25)  +  (7/12) * (12/49)  = 40/300  + 84/588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"/>
          <p:cNvSpPr txBox="1"/>
          <p:nvPr/>
        </p:nvSpPr>
        <p:spPr>
          <a:xfrm>
            <a:off x="2823275" y="2001975"/>
            <a:ext cx="62625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0">
                <a:solidFill>
                  <a:srgbClr val="FFFFFF"/>
                </a:solidFill>
              </a:rPr>
              <a:t>Any questions?</a:t>
            </a:r>
            <a:endParaRPr baseline="30000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/>
          <p:nvPr>
            <p:ph idx="4294967295" type="title"/>
          </p:nvPr>
        </p:nvSpPr>
        <p:spPr>
          <a:xfrm>
            <a:off x="349750" y="208600"/>
            <a:ext cx="7986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write the </a:t>
            </a:r>
            <a:r>
              <a:rPr lang="en"/>
              <a:t>Decision Stump Algorithm Pseudocode</a:t>
            </a:r>
            <a:endParaRPr/>
          </a:p>
        </p:txBody>
      </p:sp>
      <p:sp>
        <p:nvSpPr>
          <p:cNvPr id="637" name="Google Shape;637;p44"/>
          <p:cNvSpPr txBox="1"/>
          <p:nvPr>
            <p:ph idx="4294967295" type="body"/>
          </p:nvPr>
        </p:nvSpPr>
        <p:spPr>
          <a:xfrm>
            <a:off x="333750" y="1589600"/>
            <a:ext cx="84765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Training: find the best value to split given a list of values and their classes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e.g.) input: [(99.7, 0), (100.0, 1), (100.1, 1)]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	  output : 99.85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Testing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/>
          <p:nvPr>
            <p:ph idx="4294967295" type="title"/>
          </p:nvPr>
        </p:nvSpPr>
        <p:spPr>
          <a:xfrm>
            <a:off x="349750" y="208600"/>
            <a:ext cx="7986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Stump Algorithm Pseudocode</a:t>
            </a:r>
            <a:endParaRPr/>
          </a:p>
        </p:txBody>
      </p:sp>
      <p:sp>
        <p:nvSpPr>
          <p:cNvPr id="643" name="Google Shape;643;p45"/>
          <p:cNvSpPr txBox="1"/>
          <p:nvPr>
            <p:ph idx="4294967295" type="body"/>
          </p:nvPr>
        </p:nvSpPr>
        <p:spPr>
          <a:xfrm>
            <a:off x="349750" y="703475"/>
            <a:ext cx="84765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to store the minImpurity and bestSplit so far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every possible split: (Think about where the splits should be.)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Evaluate the impurity. (Think about how we do this.)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Determine if this is the minImpurity seen so far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update the minImpurity and bestSplit variables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the bestSplit</a:t>
            </a:r>
            <a:endParaRPr sz="1800"/>
          </a:p>
        </p:txBody>
      </p:sp>
      <p:sp>
        <p:nvSpPr>
          <p:cNvPr id="644" name="Google Shape;644;p45"/>
          <p:cNvSpPr txBox="1"/>
          <p:nvPr>
            <p:ph idx="4294967295" type="body"/>
          </p:nvPr>
        </p:nvSpPr>
        <p:spPr>
          <a:xfrm>
            <a:off x="349750" y="3003650"/>
            <a:ext cx="84765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 = input temperature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temp &lt;= bestSplit: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lang="en" sz="1800"/>
              <a:t>eturn Cold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else: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lang="en" sz="1800"/>
              <a:t>eturn Flu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4294967295" type="title"/>
          </p:nvPr>
        </p:nvSpPr>
        <p:spPr>
          <a:xfrm>
            <a:off x="283100" y="712150"/>
            <a:ext cx="86223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a computer program learn?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51" name="Google Shape;151;p16"/>
          <p:cNvSpPr txBox="1"/>
          <p:nvPr/>
        </p:nvSpPr>
        <p:spPr>
          <a:xfrm>
            <a:off x="390775" y="1813175"/>
            <a:ext cx="848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must have data for it to learn on.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4294967295"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How do we know how well it performs?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58" name="Google Shape;158;p17"/>
          <p:cNvSpPr txBox="1"/>
          <p:nvPr/>
        </p:nvSpPr>
        <p:spPr>
          <a:xfrm>
            <a:off x="359225" y="2351325"/>
            <a:ext cx="846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must test it on data.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4294967295" type="title"/>
          </p:nvPr>
        </p:nvSpPr>
        <p:spPr>
          <a:xfrm>
            <a:off x="260850" y="614600"/>
            <a:ext cx="86223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the data that the program learns on and the data that tests how well it performs be the same data?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48050" y="2373000"/>
            <a:ext cx="77940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4294967295"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 that our program learns on and the data that it tests on </a:t>
            </a:r>
            <a:r>
              <a:rPr b="1" lang="en" sz="3000"/>
              <a:t>CANNOT</a:t>
            </a:r>
            <a:r>
              <a:rPr lang="en" sz="3000"/>
              <a:t> be the same!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/>
              <a:t>We call the data that the program learns on </a:t>
            </a:r>
            <a:r>
              <a:rPr b="1" lang="en" sz="3000"/>
              <a:t>TRAINING DATA</a:t>
            </a:r>
            <a:r>
              <a:rPr lang="en" sz="3000"/>
              <a:t> and the data that the program is tested on </a:t>
            </a:r>
            <a:r>
              <a:rPr b="1" lang="en" sz="3000"/>
              <a:t>TESTING DATA</a:t>
            </a:r>
            <a:r>
              <a:rPr lang="en" sz="3000"/>
              <a:t>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Stumps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Can we predict if Joanne has the flu or a cold based just on her temperature?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In general, this problem is called </a:t>
            </a:r>
            <a:r>
              <a:rPr i="1" lang="en" sz="2400"/>
              <a:t>binary classification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