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y="5143500" cx="9144000"/>
  <p:notesSz cx="6858000" cy="9144000"/>
  <p:embeddedFontLst>
    <p:embeddedFont>
      <p:font typeface="Montserrat"/>
      <p:regular r:id="rId73"/>
      <p:bold r:id="rId74"/>
      <p:italic r:id="rId75"/>
      <p:boldItalic r:id="rId76"/>
    </p:embeddedFont>
    <p:embeddedFont>
      <p:font typeface="Lato"/>
      <p:regular r:id="rId77"/>
      <p:bold r:id="rId78"/>
      <p:italic r:id="rId79"/>
      <p:boldItalic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F529921-96C7-4FE4-92D7-A26AFC24BF36}">
  <a:tblStyle styleId="{6F529921-96C7-4FE4-92D7-A26AFC24BF3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A000C04A-7D68-4176-BE25-35828B62DED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Montserrat-regular.fntdata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Montserrat-italic.fntdata"/><Relationship Id="rId30" Type="http://schemas.openxmlformats.org/officeDocument/2006/relationships/slide" Target="slides/slide24.xml"/><Relationship Id="rId74" Type="http://schemas.openxmlformats.org/officeDocument/2006/relationships/font" Target="fonts/Montserrat-bold.fntdata"/><Relationship Id="rId33" Type="http://schemas.openxmlformats.org/officeDocument/2006/relationships/slide" Target="slides/slide27.xml"/><Relationship Id="rId77" Type="http://schemas.openxmlformats.org/officeDocument/2006/relationships/font" Target="fonts/Lato-regular.fntdata"/><Relationship Id="rId32" Type="http://schemas.openxmlformats.org/officeDocument/2006/relationships/slide" Target="slides/slide26.xml"/><Relationship Id="rId76" Type="http://schemas.openxmlformats.org/officeDocument/2006/relationships/font" Target="fonts/Montserrat-boldItalic.fntdata"/><Relationship Id="rId35" Type="http://schemas.openxmlformats.org/officeDocument/2006/relationships/slide" Target="slides/slide29.xml"/><Relationship Id="rId79" Type="http://schemas.openxmlformats.org/officeDocument/2006/relationships/font" Target="fonts/Lato-italic.fntdata"/><Relationship Id="rId34" Type="http://schemas.openxmlformats.org/officeDocument/2006/relationships/slide" Target="slides/slide28.xml"/><Relationship Id="rId78" Type="http://schemas.openxmlformats.org/officeDocument/2006/relationships/font" Target="fonts/Lato-bold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ed0d5dce0_1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2ed0d5dce0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ed0d5dce0_1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2ed0d5dce0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ed0d5dce0_1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2ed0d5dce0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ed0d5dce0_1_2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g2ed0d5dce0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2960df024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g32960df02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2960df024_0_2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g32960df02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2960df024_0_3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6" name="Google Shape;656;g32960df024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32960df024_0_3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3" name="Google Shape;703;g32960df024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2960df024_0_3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0" name="Google Shape;750;g32960df024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32960df024_0_4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7" name="Google Shape;797;g32960df024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32912e57ba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32912e57ba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9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32912e57b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9" name="Google Shape;849;g32912e57b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2912e57ba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5" name="Google Shape;855;g32912e57b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32912e57ba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1" name="Google Shape;861;g32912e57ba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2f3dee903d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7" name="Google Shape;867;g2f3dee903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on top of the blue circles, add how many yes and no we have to start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f3dee903d_0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2" name="Google Shape;892;g2f3dee903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2f3dee903d_0_2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7" name="Google Shape;917;g2f3dee903d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2f3dee903d_0_4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2" name="Google Shape;942;g2f3dee903d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32912e57ba_0_3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8" name="Google Shape;958;g32912e57ba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We are just showing you a few splits as examples. However, when you write the code, you will have to check EVERY POSSIBLE split.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32912e57ba_0_5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5" name="Google Shape;975;g32912e57ba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We are just showing you a few splits as examples. However, when you write the code, you will have to check EVERY POSSIBLE split.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32912e57ba_0_6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5" name="Google Shape;1005;g32912e57ba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We are just showing you a few splits as examples. However, when you write the code, you will have to check EVERY POSSIBLE split.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32912e57ba_0_8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6" name="Google Shape;1036;g32912e57ba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We are just showing you a few splits as examples. However, when you write the code, you will have to check EVERY POSSIBLE split.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32912e57ba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32912e57ba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9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32912e57ba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32912e57ba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32912e57ba_0_1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32912e57ba_0_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32912e57ba_0_1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32912e57ba_0_1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32912e57ba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32912e57ba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32960df02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32960df0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32960df02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32960df02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32960df02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32960df02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2ed0d5dce0_1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2ed0d5dce0_1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2ed0d5dce0_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2ed0d5dce0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4" name="Google Shape;11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9" name="Google Shape;11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2ed0d5dce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5" name="Google Shape;1145;g2ed0d5dce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2ed0d5dce0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1" name="Google Shape;1151;g2ed0d5dce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7" name="Google Shape;1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on top of the blue circles, add how many yes and no we have to start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0" name="Google Shape;1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5" name="Google Shape;1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Make sure the category (blue oval) goes below the continuous break (i.e. before strong and weak)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8" name="Google Shape;123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3" name="Google Shape;124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on top of the blue circles, add how many yes and no we have to start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6" name="Google Shape;126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on top of the blue circles, add how many yes and no we have to start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9" name="Google Shape;128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on top of the blue circles, add how many yes and no we have to start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2" name="Google Shape;130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Recalculate the numbers.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5" name="Google Shape;132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Recalculate the numbers.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8" name="Google Shape;134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on top of the blue circles, add how many yes and no we have to start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1" name="Google Shape;137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on top of the blue circles, add how many yes and no we have to start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4" name="Google Shape;139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on top of the blue circles, add how many yes and no we have to start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7" name="Google Shape;141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Make sure the category (blue oval) goes below the continuous break (i.e. before strong and weak)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5" name="Google Shape;148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yes.  6 no.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&gt; 61   (5, yes, 4 no)       3 &lt; 61  (1 yes, 2 no)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strong  (1 yes, 5 no)       6 weak  (5 yes, 1 no)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d0d5dce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2ed0d5dce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0" name="Google Shape;149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Make sure the category (blue oval) goes below the continuous break (i.e. before strong and weak)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8" name="Google Shape;155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I assume the kids know recursion? 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3" name="Google Shape;156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I assume the kids know recursion? 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9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3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9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3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0" name="Google Shape;162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yes.  6 no.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&gt; 61   (5, yes, 4 no)       3 &lt; 61  (1 yes, 2 no)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strong  (1 yes, 5 no)       6 weak  (5 yes, 1 no)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5" name="Google Shape;162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Amal Comment: Make sure the category (blue oval) goes below the continuous break (i.e. before strong and weak)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ed0d5dce0_1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2ed0d5dce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1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3" name="Google Shape;103;p1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1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9" name="Google Shape;109;p1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12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8" name="Google Shape;128;p12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7" name="Google Shape;13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46" name="Google Shape;14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8" name="Google Shape;16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1" name="Google Shape;17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75" name="Google Shape;17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8" name="Google Shape;17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3" name="Google Shape;18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" name="Google Shape;18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9" name="Google Shape;18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96" name="Google Shape;19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18" name="Google Shape;21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1" name="Google Shape;22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22" name="Google Shape;22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3" name="Google Shape;2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226" name="Google Shape;22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29" name="Google Shape;2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32" name="Google Shape;23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51" name="Google Shape;25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2" name="Google Shape;25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45" name="Google Shape;45;p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7" name="Google Shape;67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1" name="Google Shape;7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4" name="Google Shape;7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8" name="Google Shape;78;p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2" name="Google Shape;82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5" name="Google Shape;8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8" name="Google Shape;88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2" name="Google Shape;9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5" name="Google Shape;95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8" name="Google Shape;98;p10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0" name="Google Shape;10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/>
          </a:p>
        </p:txBody>
      </p:sp>
      <p:sp>
        <p:nvSpPr>
          <p:cNvPr id="260" name="Google Shape;260;p2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South Fayette Pilot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Google Shape;382;p34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3" name="Google Shape;383;p34"/>
          <p:cNvCxnSpPr/>
          <p:nvPr/>
        </p:nvCxnSpPr>
        <p:spPr>
          <a:xfrm>
            <a:off x="2768825" y="5143950"/>
            <a:ext cx="14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4" name="Google Shape;384;p34"/>
          <p:cNvCxnSpPr/>
          <p:nvPr/>
        </p:nvCxnSpPr>
        <p:spPr>
          <a:xfrm>
            <a:off x="364800" y="3815150"/>
            <a:ext cx="863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5" name="Google Shape;385;p34"/>
          <p:cNvSpPr/>
          <p:nvPr/>
        </p:nvSpPr>
        <p:spPr>
          <a:xfrm>
            <a:off x="364800" y="37623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4"/>
          <p:cNvSpPr/>
          <p:nvPr/>
        </p:nvSpPr>
        <p:spPr>
          <a:xfrm>
            <a:off x="911663" y="37623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4"/>
          <p:cNvSpPr/>
          <p:nvPr/>
        </p:nvSpPr>
        <p:spPr>
          <a:xfrm>
            <a:off x="1458525" y="37623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4"/>
          <p:cNvSpPr/>
          <p:nvPr/>
        </p:nvSpPr>
        <p:spPr>
          <a:xfrm>
            <a:off x="5737063" y="374525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4"/>
          <p:cNvSpPr/>
          <p:nvPr/>
        </p:nvSpPr>
        <p:spPr>
          <a:xfrm>
            <a:off x="2552250" y="37623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4"/>
          <p:cNvSpPr/>
          <p:nvPr/>
        </p:nvSpPr>
        <p:spPr>
          <a:xfrm>
            <a:off x="3411750" y="37452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4"/>
          <p:cNvSpPr/>
          <p:nvPr/>
        </p:nvSpPr>
        <p:spPr>
          <a:xfrm>
            <a:off x="2072375" y="3745238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4"/>
          <p:cNvSpPr/>
          <p:nvPr/>
        </p:nvSpPr>
        <p:spPr>
          <a:xfrm>
            <a:off x="5007675" y="37623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4"/>
          <p:cNvSpPr/>
          <p:nvPr/>
        </p:nvSpPr>
        <p:spPr>
          <a:xfrm>
            <a:off x="4393825" y="37452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4"/>
          <p:cNvSpPr/>
          <p:nvPr/>
        </p:nvSpPr>
        <p:spPr>
          <a:xfrm>
            <a:off x="6725200" y="37452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4"/>
          <p:cNvSpPr/>
          <p:nvPr/>
        </p:nvSpPr>
        <p:spPr>
          <a:xfrm>
            <a:off x="7694175" y="37452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4"/>
          <p:cNvSpPr/>
          <p:nvPr/>
        </p:nvSpPr>
        <p:spPr>
          <a:xfrm>
            <a:off x="8556825" y="37623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7" name="Google Shape;397;p34"/>
          <p:cNvCxnSpPr/>
          <p:nvPr/>
        </p:nvCxnSpPr>
        <p:spPr>
          <a:xfrm flipH="1">
            <a:off x="364800" y="3397525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8" name="Google Shape;398;p34"/>
          <p:cNvCxnSpPr/>
          <p:nvPr/>
        </p:nvCxnSpPr>
        <p:spPr>
          <a:xfrm flipH="1">
            <a:off x="8952200" y="3380450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9" name="Google Shape;399;p34"/>
          <p:cNvSpPr txBox="1"/>
          <p:nvPr/>
        </p:nvSpPr>
        <p:spPr>
          <a:xfrm>
            <a:off x="85350" y="2938325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97.4     97.7    97.8    98.4   99.3           99.5           99.6      99.8        100             100.3            100.6        101.2               </a:t>
            </a:r>
            <a:endParaRPr/>
          </a:p>
        </p:txBody>
      </p:sp>
      <p:sp>
        <p:nvSpPr>
          <p:cNvPr id="400" name="Google Shape;400;p34"/>
          <p:cNvSpPr txBox="1"/>
          <p:nvPr/>
        </p:nvSpPr>
        <p:spPr>
          <a:xfrm>
            <a:off x="411375" y="4321225"/>
            <a:ext cx="854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4"/>
          <p:cNvSpPr/>
          <p:nvPr/>
        </p:nvSpPr>
        <p:spPr>
          <a:xfrm>
            <a:off x="3032400" y="3078325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4"/>
          <p:cNvSpPr txBox="1"/>
          <p:nvPr/>
        </p:nvSpPr>
        <p:spPr>
          <a:xfrm>
            <a:off x="220525" y="27700"/>
            <a:ext cx="8540700" cy="26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Problem</a:t>
            </a:r>
            <a:r>
              <a:rPr lang="en" sz="2400">
                <a:solidFill>
                  <a:schemeClr val="lt1"/>
                </a:solidFill>
              </a:rPr>
              <a:t>: An impure predictor does not perfectly capture all the nuances of the dataset.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Solution</a:t>
            </a:r>
            <a:r>
              <a:rPr lang="en" sz="2400">
                <a:solidFill>
                  <a:schemeClr val="lt1"/>
                </a:solidFill>
              </a:rPr>
              <a:t>: Do the same thing </a:t>
            </a:r>
            <a:r>
              <a:rPr i="1" lang="en" sz="2400">
                <a:solidFill>
                  <a:schemeClr val="lt1"/>
                </a:solidFill>
              </a:rPr>
              <a:t>recursively</a:t>
            </a:r>
            <a:r>
              <a:rPr lang="en" sz="2400">
                <a:solidFill>
                  <a:schemeClr val="lt1"/>
                </a:solidFill>
              </a:rPr>
              <a:t>, until we have a pure predictor!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Decision Stump            Decision Tree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403" name="Google Shape;403;p34"/>
          <p:cNvSpPr/>
          <p:nvPr/>
        </p:nvSpPr>
        <p:spPr>
          <a:xfrm>
            <a:off x="2629000" y="2180313"/>
            <a:ext cx="599400" cy="64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8" name="Google Shape;408;p35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35"/>
          <p:cNvCxnSpPr/>
          <p:nvPr/>
        </p:nvCxnSpPr>
        <p:spPr>
          <a:xfrm>
            <a:off x="2768825" y="5143950"/>
            <a:ext cx="14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0" name="Google Shape;410;p35"/>
          <p:cNvCxnSpPr/>
          <p:nvPr/>
        </p:nvCxnSpPr>
        <p:spPr>
          <a:xfrm>
            <a:off x="364800" y="1060125"/>
            <a:ext cx="863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1" name="Google Shape;411;p35"/>
          <p:cNvSpPr/>
          <p:nvPr/>
        </p:nvSpPr>
        <p:spPr>
          <a:xfrm>
            <a:off x="364800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5"/>
          <p:cNvSpPr/>
          <p:nvPr/>
        </p:nvSpPr>
        <p:spPr>
          <a:xfrm>
            <a:off x="911663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1458525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5"/>
          <p:cNvSpPr/>
          <p:nvPr/>
        </p:nvSpPr>
        <p:spPr>
          <a:xfrm>
            <a:off x="5737063" y="9902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5"/>
          <p:cNvSpPr/>
          <p:nvPr/>
        </p:nvSpPr>
        <p:spPr>
          <a:xfrm>
            <a:off x="2552250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5"/>
          <p:cNvSpPr/>
          <p:nvPr/>
        </p:nvSpPr>
        <p:spPr>
          <a:xfrm>
            <a:off x="3411750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5"/>
          <p:cNvSpPr/>
          <p:nvPr/>
        </p:nvSpPr>
        <p:spPr>
          <a:xfrm>
            <a:off x="2072375" y="990213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5"/>
          <p:cNvSpPr/>
          <p:nvPr/>
        </p:nvSpPr>
        <p:spPr>
          <a:xfrm>
            <a:off x="5007675" y="10073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5"/>
          <p:cNvSpPr/>
          <p:nvPr/>
        </p:nvSpPr>
        <p:spPr>
          <a:xfrm>
            <a:off x="4393825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5"/>
          <p:cNvSpPr/>
          <p:nvPr/>
        </p:nvSpPr>
        <p:spPr>
          <a:xfrm>
            <a:off x="6725200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5"/>
          <p:cNvSpPr/>
          <p:nvPr/>
        </p:nvSpPr>
        <p:spPr>
          <a:xfrm>
            <a:off x="7694175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5"/>
          <p:cNvSpPr/>
          <p:nvPr/>
        </p:nvSpPr>
        <p:spPr>
          <a:xfrm>
            <a:off x="8556825" y="10073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p35"/>
          <p:cNvCxnSpPr/>
          <p:nvPr/>
        </p:nvCxnSpPr>
        <p:spPr>
          <a:xfrm flipH="1">
            <a:off x="364800" y="642500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4" name="Google Shape;424;p35"/>
          <p:cNvCxnSpPr/>
          <p:nvPr/>
        </p:nvCxnSpPr>
        <p:spPr>
          <a:xfrm flipH="1">
            <a:off x="8952200" y="625425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5" name="Google Shape;425;p35"/>
          <p:cNvSpPr txBox="1"/>
          <p:nvPr/>
        </p:nvSpPr>
        <p:spPr>
          <a:xfrm>
            <a:off x="85350" y="183300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97.4     97.7    97.8    98.4   99.3           99.5           99.6      99.8        100             100.3            100.6        101.2               </a:t>
            </a:r>
            <a:endParaRPr/>
          </a:p>
        </p:txBody>
      </p:sp>
      <p:sp>
        <p:nvSpPr>
          <p:cNvPr id="426" name="Google Shape;426;p35"/>
          <p:cNvSpPr txBox="1"/>
          <p:nvPr/>
        </p:nvSpPr>
        <p:spPr>
          <a:xfrm>
            <a:off x="411375" y="1566200"/>
            <a:ext cx="854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5"/>
          <p:cNvSpPr/>
          <p:nvPr/>
        </p:nvSpPr>
        <p:spPr>
          <a:xfrm>
            <a:off x="3032400" y="323300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5"/>
          <p:cNvSpPr txBox="1"/>
          <p:nvPr/>
        </p:nvSpPr>
        <p:spPr>
          <a:xfrm>
            <a:off x="388125" y="1708600"/>
            <a:ext cx="85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Find the best split again on each side, using the same algorithm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29" name="Google Shape;429;p35"/>
          <p:cNvCxnSpPr/>
          <p:nvPr/>
        </p:nvCxnSpPr>
        <p:spPr>
          <a:xfrm>
            <a:off x="364800" y="3032259"/>
            <a:ext cx="863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0" name="Google Shape;430;p35"/>
          <p:cNvSpPr/>
          <p:nvPr/>
        </p:nvSpPr>
        <p:spPr>
          <a:xfrm>
            <a:off x="364800" y="2979434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5"/>
          <p:cNvSpPr/>
          <p:nvPr/>
        </p:nvSpPr>
        <p:spPr>
          <a:xfrm>
            <a:off x="911663" y="2979434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5"/>
          <p:cNvSpPr/>
          <p:nvPr/>
        </p:nvSpPr>
        <p:spPr>
          <a:xfrm>
            <a:off x="1458525" y="2979434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5"/>
          <p:cNvSpPr/>
          <p:nvPr/>
        </p:nvSpPr>
        <p:spPr>
          <a:xfrm>
            <a:off x="5737063" y="2962359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5"/>
          <p:cNvSpPr/>
          <p:nvPr/>
        </p:nvSpPr>
        <p:spPr>
          <a:xfrm>
            <a:off x="2552250" y="2979434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5"/>
          <p:cNvSpPr/>
          <p:nvPr/>
        </p:nvSpPr>
        <p:spPr>
          <a:xfrm>
            <a:off x="3411750" y="2962359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5"/>
          <p:cNvSpPr/>
          <p:nvPr/>
        </p:nvSpPr>
        <p:spPr>
          <a:xfrm>
            <a:off x="2072375" y="2962346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5"/>
          <p:cNvSpPr/>
          <p:nvPr/>
        </p:nvSpPr>
        <p:spPr>
          <a:xfrm>
            <a:off x="5007675" y="2979434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5"/>
          <p:cNvSpPr/>
          <p:nvPr/>
        </p:nvSpPr>
        <p:spPr>
          <a:xfrm>
            <a:off x="4393825" y="2962359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5"/>
          <p:cNvSpPr/>
          <p:nvPr/>
        </p:nvSpPr>
        <p:spPr>
          <a:xfrm>
            <a:off x="6725200" y="2962359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5"/>
          <p:cNvSpPr/>
          <p:nvPr/>
        </p:nvSpPr>
        <p:spPr>
          <a:xfrm>
            <a:off x="7694175" y="2962359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5"/>
          <p:cNvSpPr/>
          <p:nvPr/>
        </p:nvSpPr>
        <p:spPr>
          <a:xfrm>
            <a:off x="8556825" y="2979434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2" name="Google Shape;442;p35"/>
          <p:cNvCxnSpPr/>
          <p:nvPr/>
        </p:nvCxnSpPr>
        <p:spPr>
          <a:xfrm flipH="1">
            <a:off x="364800" y="2614634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3" name="Google Shape;443;p35"/>
          <p:cNvCxnSpPr/>
          <p:nvPr/>
        </p:nvCxnSpPr>
        <p:spPr>
          <a:xfrm flipH="1">
            <a:off x="8952200" y="2597559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4" name="Google Shape;444;p35"/>
          <p:cNvSpPr txBox="1"/>
          <p:nvPr/>
        </p:nvSpPr>
        <p:spPr>
          <a:xfrm>
            <a:off x="85350" y="2155434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97.4     97.7    97.8    98.4   99.3           99.5           99.6      99.8        100             100.3            100.6        101.2               </a:t>
            </a:r>
            <a:endParaRPr/>
          </a:p>
        </p:txBody>
      </p:sp>
      <p:sp>
        <p:nvSpPr>
          <p:cNvPr id="445" name="Google Shape;445;p35"/>
          <p:cNvSpPr/>
          <p:nvPr/>
        </p:nvSpPr>
        <p:spPr>
          <a:xfrm>
            <a:off x="3032400" y="2295434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5"/>
          <p:cNvSpPr/>
          <p:nvPr/>
        </p:nvSpPr>
        <p:spPr>
          <a:xfrm>
            <a:off x="2362725" y="2597550"/>
            <a:ext cx="93300" cy="94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5"/>
          <p:cNvSpPr/>
          <p:nvPr/>
        </p:nvSpPr>
        <p:spPr>
          <a:xfrm>
            <a:off x="5363275" y="2597550"/>
            <a:ext cx="93300" cy="94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5"/>
          <p:cNvSpPr txBox="1"/>
          <p:nvPr/>
        </p:nvSpPr>
        <p:spPr>
          <a:xfrm>
            <a:off x="388125" y="3625600"/>
            <a:ext cx="8540700" cy="13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The second and third subsets are now pure, so we don’t need to call this recursively on them.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For the first and third, however, we have to do this again.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9" name="Google Shape;449;p35"/>
          <p:cNvSpPr txBox="1"/>
          <p:nvPr/>
        </p:nvSpPr>
        <p:spPr>
          <a:xfrm>
            <a:off x="1105775" y="3234425"/>
            <a:ext cx="7330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			   2			    3							4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4" name="Google Shape;454;p36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36"/>
          <p:cNvCxnSpPr/>
          <p:nvPr/>
        </p:nvCxnSpPr>
        <p:spPr>
          <a:xfrm>
            <a:off x="2768825" y="5143950"/>
            <a:ext cx="14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36"/>
          <p:cNvCxnSpPr/>
          <p:nvPr/>
        </p:nvCxnSpPr>
        <p:spPr>
          <a:xfrm>
            <a:off x="364800" y="1060125"/>
            <a:ext cx="863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7" name="Google Shape;457;p36"/>
          <p:cNvSpPr/>
          <p:nvPr/>
        </p:nvSpPr>
        <p:spPr>
          <a:xfrm>
            <a:off x="364800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6"/>
          <p:cNvSpPr/>
          <p:nvPr/>
        </p:nvSpPr>
        <p:spPr>
          <a:xfrm>
            <a:off x="911663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6"/>
          <p:cNvSpPr/>
          <p:nvPr/>
        </p:nvSpPr>
        <p:spPr>
          <a:xfrm>
            <a:off x="1458525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6"/>
          <p:cNvSpPr/>
          <p:nvPr/>
        </p:nvSpPr>
        <p:spPr>
          <a:xfrm>
            <a:off x="5737063" y="9902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6"/>
          <p:cNvSpPr/>
          <p:nvPr/>
        </p:nvSpPr>
        <p:spPr>
          <a:xfrm>
            <a:off x="2552250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6"/>
          <p:cNvSpPr/>
          <p:nvPr/>
        </p:nvSpPr>
        <p:spPr>
          <a:xfrm>
            <a:off x="3411750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6"/>
          <p:cNvSpPr/>
          <p:nvPr/>
        </p:nvSpPr>
        <p:spPr>
          <a:xfrm>
            <a:off x="2072375" y="990213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6"/>
          <p:cNvSpPr/>
          <p:nvPr/>
        </p:nvSpPr>
        <p:spPr>
          <a:xfrm>
            <a:off x="5007675" y="10073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6"/>
          <p:cNvSpPr/>
          <p:nvPr/>
        </p:nvSpPr>
        <p:spPr>
          <a:xfrm>
            <a:off x="4393825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6725200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6"/>
          <p:cNvSpPr/>
          <p:nvPr/>
        </p:nvSpPr>
        <p:spPr>
          <a:xfrm>
            <a:off x="7694175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6"/>
          <p:cNvSpPr/>
          <p:nvPr/>
        </p:nvSpPr>
        <p:spPr>
          <a:xfrm>
            <a:off x="8556825" y="10073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9" name="Google Shape;469;p36"/>
          <p:cNvCxnSpPr/>
          <p:nvPr/>
        </p:nvCxnSpPr>
        <p:spPr>
          <a:xfrm flipH="1">
            <a:off x="364800" y="642500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0" name="Google Shape;470;p36"/>
          <p:cNvCxnSpPr/>
          <p:nvPr/>
        </p:nvCxnSpPr>
        <p:spPr>
          <a:xfrm flipH="1">
            <a:off x="8952200" y="625425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1" name="Google Shape;471;p36"/>
          <p:cNvSpPr txBox="1"/>
          <p:nvPr/>
        </p:nvSpPr>
        <p:spPr>
          <a:xfrm>
            <a:off x="85350" y="183300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97.4     97.7    97.8    98.4   99.3           99.5           99.6      99.8        100             100.3            100.6        101.2               </a:t>
            </a:r>
            <a:endParaRPr/>
          </a:p>
        </p:txBody>
      </p:sp>
      <p:sp>
        <p:nvSpPr>
          <p:cNvPr id="472" name="Google Shape;472;p36"/>
          <p:cNvSpPr txBox="1"/>
          <p:nvPr/>
        </p:nvSpPr>
        <p:spPr>
          <a:xfrm>
            <a:off x="411375" y="1566200"/>
            <a:ext cx="854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6"/>
          <p:cNvSpPr/>
          <p:nvPr/>
        </p:nvSpPr>
        <p:spPr>
          <a:xfrm>
            <a:off x="3032400" y="323300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6"/>
          <p:cNvSpPr txBox="1"/>
          <p:nvPr/>
        </p:nvSpPr>
        <p:spPr>
          <a:xfrm>
            <a:off x="388125" y="1766263"/>
            <a:ext cx="85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Find the best split on the first and fourth side, using the same algorithm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75" name="Google Shape;475;p36"/>
          <p:cNvCxnSpPr/>
          <p:nvPr/>
        </p:nvCxnSpPr>
        <p:spPr>
          <a:xfrm>
            <a:off x="364800" y="3032259"/>
            <a:ext cx="863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6" name="Google Shape;476;p36"/>
          <p:cNvSpPr/>
          <p:nvPr/>
        </p:nvSpPr>
        <p:spPr>
          <a:xfrm>
            <a:off x="364800" y="2979434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6"/>
          <p:cNvSpPr/>
          <p:nvPr/>
        </p:nvSpPr>
        <p:spPr>
          <a:xfrm>
            <a:off x="911663" y="2979434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6"/>
          <p:cNvSpPr/>
          <p:nvPr/>
        </p:nvSpPr>
        <p:spPr>
          <a:xfrm>
            <a:off x="1458525" y="2979434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6"/>
          <p:cNvSpPr/>
          <p:nvPr/>
        </p:nvSpPr>
        <p:spPr>
          <a:xfrm>
            <a:off x="5737063" y="2962359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6"/>
          <p:cNvSpPr/>
          <p:nvPr/>
        </p:nvSpPr>
        <p:spPr>
          <a:xfrm>
            <a:off x="2552250" y="2979434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6"/>
          <p:cNvSpPr/>
          <p:nvPr/>
        </p:nvSpPr>
        <p:spPr>
          <a:xfrm>
            <a:off x="3411750" y="2962359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6"/>
          <p:cNvSpPr/>
          <p:nvPr/>
        </p:nvSpPr>
        <p:spPr>
          <a:xfrm>
            <a:off x="2072375" y="2962346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6"/>
          <p:cNvSpPr/>
          <p:nvPr/>
        </p:nvSpPr>
        <p:spPr>
          <a:xfrm>
            <a:off x="5007675" y="2979434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6"/>
          <p:cNvSpPr/>
          <p:nvPr/>
        </p:nvSpPr>
        <p:spPr>
          <a:xfrm>
            <a:off x="4393825" y="2962359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6"/>
          <p:cNvSpPr/>
          <p:nvPr/>
        </p:nvSpPr>
        <p:spPr>
          <a:xfrm>
            <a:off x="6725200" y="2962359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6"/>
          <p:cNvSpPr/>
          <p:nvPr/>
        </p:nvSpPr>
        <p:spPr>
          <a:xfrm>
            <a:off x="7694175" y="2962359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6"/>
          <p:cNvSpPr/>
          <p:nvPr/>
        </p:nvSpPr>
        <p:spPr>
          <a:xfrm>
            <a:off x="8556825" y="2979434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8" name="Google Shape;488;p36"/>
          <p:cNvCxnSpPr/>
          <p:nvPr/>
        </p:nvCxnSpPr>
        <p:spPr>
          <a:xfrm flipH="1">
            <a:off x="364800" y="2614634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9" name="Google Shape;489;p36"/>
          <p:cNvCxnSpPr/>
          <p:nvPr/>
        </p:nvCxnSpPr>
        <p:spPr>
          <a:xfrm flipH="1">
            <a:off x="8952200" y="2597559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0" name="Google Shape;490;p36"/>
          <p:cNvSpPr txBox="1"/>
          <p:nvPr/>
        </p:nvSpPr>
        <p:spPr>
          <a:xfrm>
            <a:off x="85350" y="2155434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97.4     97.7    97.8    98.4   99.3           99.5           99.6      99.8        100             100.3            100.6        101.2               </a:t>
            </a:r>
            <a:endParaRPr/>
          </a:p>
        </p:txBody>
      </p:sp>
      <p:sp>
        <p:nvSpPr>
          <p:cNvPr id="491" name="Google Shape;491;p36"/>
          <p:cNvSpPr/>
          <p:nvPr/>
        </p:nvSpPr>
        <p:spPr>
          <a:xfrm>
            <a:off x="3032400" y="2295434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6"/>
          <p:cNvSpPr/>
          <p:nvPr/>
        </p:nvSpPr>
        <p:spPr>
          <a:xfrm>
            <a:off x="2362725" y="2597550"/>
            <a:ext cx="93300" cy="94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6"/>
          <p:cNvSpPr/>
          <p:nvPr/>
        </p:nvSpPr>
        <p:spPr>
          <a:xfrm>
            <a:off x="5363275" y="2597550"/>
            <a:ext cx="93300" cy="94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6"/>
          <p:cNvSpPr txBox="1"/>
          <p:nvPr/>
        </p:nvSpPr>
        <p:spPr>
          <a:xfrm>
            <a:off x="388125" y="3625600"/>
            <a:ext cx="8540700" cy="13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Now, all the subsets are pure!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What is a nicer way to represent this other than a number line?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5" name="Google Shape;495;p36"/>
          <p:cNvSpPr/>
          <p:nvPr/>
        </p:nvSpPr>
        <p:spPr>
          <a:xfrm>
            <a:off x="1782375" y="2828925"/>
            <a:ext cx="93300" cy="5103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6"/>
          <p:cNvSpPr/>
          <p:nvPr/>
        </p:nvSpPr>
        <p:spPr>
          <a:xfrm>
            <a:off x="6281538" y="2828925"/>
            <a:ext cx="93300" cy="5103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6"/>
          <p:cNvSpPr/>
          <p:nvPr/>
        </p:nvSpPr>
        <p:spPr>
          <a:xfrm>
            <a:off x="2368563" y="609663"/>
            <a:ext cx="93300" cy="94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6"/>
          <p:cNvSpPr/>
          <p:nvPr/>
        </p:nvSpPr>
        <p:spPr>
          <a:xfrm>
            <a:off x="5369113" y="609663"/>
            <a:ext cx="93300" cy="94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7"/>
          <p:cNvSpPr txBox="1"/>
          <p:nvPr/>
        </p:nvSpPr>
        <p:spPr>
          <a:xfrm>
            <a:off x="3745825" y="28760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04" name="Google Shape;504;p37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5" name="Google Shape;505;p37"/>
          <p:cNvCxnSpPr/>
          <p:nvPr/>
        </p:nvCxnSpPr>
        <p:spPr>
          <a:xfrm>
            <a:off x="364800" y="1060125"/>
            <a:ext cx="863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6" name="Google Shape;506;p37"/>
          <p:cNvSpPr/>
          <p:nvPr/>
        </p:nvSpPr>
        <p:spPr>
          <a:xfrm>
            <a:off x="364800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7"/>
          <p:cNvSpPr/>
          <p:nvPr/>
        </p:nvSpPr>
        <p:spPr>
          <a:xfrm>
            <a:off x="911663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7"/>
          <p:cNvSpPr/>
          <p:nvPr/>
        </p:nvSpPr>
        <p:spPr>
          <a:xfrm>
            <a:off x="1458525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7"/>
          <p:cNvSpPr/>
          <p:nvPr/>
        </p:nvSpPr>
        <p:spPr>
          <a:xfrm>
            <a:off x="5737063" y="9902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7"/>
          <p:cNvSpPr/>
          <p:nvPr/>
        </p:nvSpPr>
        <p:spPr>
          <a:xfrm>
            <a:off x="2552250" y="100730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7"/>
          <p:cNvSpPr/>
          <p:nvPr/>
        </p:nvSpPr>
        <p:spPr>
          <a:xfrm>
            <a:off x="3411750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7"/>
          <p:cNvSpPr/>
          <p:nvPr/>
        </p:nvSpPr>
        <p:spPr>
          <a:xfrm>
            <a:off x="2072375" y="990213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7"/>
          <p:cNvSpPr/>
          <p:nvPr/>
        </p:nvSpPr>
        <p:spPr>
          <a:xfrm>
            <a:off x="5007675" y="10073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7"/>
          <p:cNvSpPr/>
          <p:nvPr/>
        </p:nvSpPr>
        <p:spPr>
          <a:xfrm>
            <a:off x="4393825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7"/>
          <p:cNvSpPr/>
          <p:nvPr/>
        </p:nvSpPr>
        <p:spPr>
          <a:xfrm>
            <a:off x="6725200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7"/>
          <p:cNvSpPr/>
          <p:nvPr/>
        </p:nvSpPr>
        <p:spPr>
          <a:xfrm>
            <a:off x="7694175" y="9902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7"/>
          <p:cNvSpPr/>
          <p:nvPr/>
        </p:nvSpPr>
        <p:spPr>
          <a:xfrm>
            <a:off x="8556825" y="100730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8" name="Google Shape;518;p37"/>
          <p:cNvCxnSpPr/>
          <p:nvPr/>
        </p:nvCxnSpPr>
        <p:spPr>
          <a:xfrm flipH="1">
            <a:off x="364800" y="642500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9" name="Google Shape;519;p37"/>
          <p:cNvCxnSpPr/>
          <p:nvPr/>
        </p:nvCxnSpPr>
        <p:spPr>
          <a:xfrm flipH="1">
            <a:off x="8952200" y="625425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0" name="Google Shape;520;p37"/>
          <p:cNvSpPr txBox="1"/>
          <p:nvPr/>
        </p:nvSpPr>
        <p:spPr>
          <a:xfrm>
            <a:off x="85350" y="183300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97.4     97.7    97.8    98.4   99.3           99.5           99.6      99.8        100             100.3            100.6        101.2               </a:t>
            </a:r>
            <a:endParaRPr/>
          </a:p>
        </p:txBody>
      </p:sp>
      <p:sp>
        <p:nvSpPr>
          <p:cNvPr id="521" name="Google Shape;521;p37"/>
          <p:cNvSpPr txBox="1"/>
          <p:nvPr/>
        </p:nvSpPr>
        <p:spPr>
          <a:xfrm>
            <a:off x="258975" y="1566200"/>
            <a:ext cx="854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7"/>
          <p:cNvSpPr/>
          <p:nvPr/>
        </p:nvSpPr>
        <p:spPr>
          <a:xfrm>
            <a:off x="3032400" y="323300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7"/>
          <p:cNvSpPr txBox="1"/>
          <p:nvPr/>
        </p:nvSpPr>
        <p:spPr>
          <a:xfrm>
            <a:off x="235725" y="1342425"/>
            <a:ext cx="85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Number Line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4" name="Google Shape;524;p37"/>
          <p:cNvSpPr/>
          <p:nvPr/>
        </p:nvSpPr>
        <p:spPr>
          <a:xfrm>
            <a:off x="1782375" y="822050"/>
            <a:ext cx="93300" cy="5103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7"/>
          <p:cNvSpPr/>
          <p:nvPr/>
        </p:nvSpPr>
        <p:spPr>
          <a:xfrm>
            <a:off x="6281538" y="822050"/>
            <a:ext cx="93300" cy="5103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7"/>
          <p:cNvSpPr/>
          <p:nvPr/>
        </p:nvSpPr>
        <p:spPr>
          <a:xfrm>
            <a:off x="2368563" y="609663"/>
            <a:ext cx="93300" cy="94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7"/>
          <p:cNvSpPr/>
          <p:nvPr/>
        </p:nvSpPr>
        <p:spPr>
          <a:xfrm>
            <a:off x="5369113" y="609663"/>
            <a:ext cx="93300" cy="94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7"/>
          <p:cNvSpPr/>
          <p:nvPr/>
        </p:nvSpPr>
        <p:spPr>
          <a:xfrm>
            <a:off x="4200900" y="1728000"/>
            <a:ext cx="654600" cy="468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7"/>
          <p:cNvSpPr txBox="1"/>
          <p:nvPr/>
        </p:nvSpPr>
        <p:spPr>
          <a:xfrm>
            <a:off x="225450" y="2092225"/>
            <a:ext cx="85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Tree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0" name="Google Shape;530;p37"/>
          <p:cNvSpPr/>
          <p:nvPr/>
        </p:nvSpPr>
        <p:spPr>
          <a:xfrm>
            <a:off x="3993375" y="24921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7"/>
          <p:cNvSpPr txBox="1"/>
          <p:nvPr/>
        </p:nvSpPr>
        <p:spPr>
          <a:xfrm>
            <a:off x="4035125" y="24921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cxnSp>
        <p:nvCxnSpPr>
          <p:cNvPr id="532" name="Google Shape;532;p37"/>
          <p:cNvCxnSpPr/>
          <p:nvPr/>
        </p:nvCxnSpPr>
        <p:spPr>
          <a:xfrm>
            <a:off x="4726100" y="28679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3" name="Google Shape;533;p37"/>
          <p:cNvCxnSpPr/>
          <p:nvPr/>
        </p:nvCxnSpPr>
        <p:spPr>
          <a:xfrm flipH="1">
            <a:off x="4105200" y="28513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4" name="Google Shape;534;p37"/>
          <p:cNvSpPr txBox="1"/>
          <p:nvPr/>
        </p:nvSpPr>
        <p:spPr>
          <a:xfrm>
            <a:off x="4697325" y="28760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5" name="Google Shape;535;p37"/>
          <p:cNvSpPr/>
          <p:nvPr/>
        </p:nvSpPr>
        <p:spPr>
          <a:xfrm>
            <a:off x="3193275" y="321608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7"/>
          <p:cNvSpPr txBox="1"/>
          <p:nvPr/>
        </p:nvSpPr>
        <p:spPr>
          <a:xfrm>
            <a:off x="3235025" y="321608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98.4 ?</a:t>
            </a:r>
            <a:endParaRPr/>
          </a:p>
        </p:txBody>
      </p:sp>
      <p:sp>
        <p:nvSpPr>
          <p:cNvPr id="537" name="Google Shape;537;p37"/>
          <p:cNvSpPr txBox="1"/>
          <p:nvPr/>
        </p:nvSpPr>
        <p:spPr>
          <a:xfrm>
            <a:off x="2929825" y="3574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38" name="Google Shape;538;p37"/>
          <p:cNvCxnSpPr/>
          <p:nvPr/>
        </p:nvCxnSpPr>
        <p:spPr>
          <a:xfrm>
            <a:off x="3910100" y="35667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9" name="Google Shape;539;p37"/>
          <p:cNvCxnSpPr/>
          <p:nvPr/>
        </p:nvCxnSpPr>
        <p:spPr>
          <a:xfrm flipH="1">
            <a:off x="3289200" y="35501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0" name="Google Shape;540;p37"/>
          <p:cNvSpPr txBox="1"/>
          <p:nvPr/>
        </p:nvSpPr>
        <p:spPr>
          <a:xfrm>
            <a:off x="3881325" y="3574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1" name="Google Shape;541;p37"/>
          <p:cNvSpPr/>
          <p:nvPr/>
        </p:nvSpPr>
        <p:spPr>
          <a:xfrm>
            <a:off x="2794500" y="3873313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7"/>
          <p:cNvSpPr txBox="1"/>
          <p:nvPr/>
        </p:nvSpPr>
        <p:spPr>
          <a:xfrm>
            <a:off x="2836250" y="3873313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97.8 ?</a:t>
            </a:r>
            <a:endParaRPr/>
          </a:p>
        </p:txBody>
      </p:sp>
      <p:sp>
        <p:nvSpPr>
          <p:cNvPr id="543" name="Google Shape;543;p37"/>
          <p:cNvSpPr txBox="1"/>
          <p:nvPr/>
        </p:nvSpPr>
        <p:spPr>
          <a:xfrm>
            <a:off x="2912900" y="42726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44" name="Google Shape;544;p37"/>
          <p:cNvCxnSpPr/>
          <p:nvPr/>
        </p:nvCxnSpPr>
        <p:spPr>
          <a:xfrm>
            <a:off x="3512175" y="426453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5" name="Google Shape;545;p37"/>
          <p:cNvCxnSpPr/>
          <p:nvPr/>
        </p:nvCxnSpPr>
        <p:spPr>
          <a:xfrm flipH="1">
            <a:off x="3272275" y="424786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6" name="Google Shape;546;p37"/>
          <p:cNvSpPr txBox="1"/>
          <p:nvPr/>
        </p:nvSpPr>
        <p:spPr>
          <a:xfrm>
            <a:off x="3483400" y="42726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7" name="Google Shape;547;p37"/>
          <p:cNvSpPr/>
          <p:nvPr/>
        </p:nvSpPr>
        <p:spPr>
          <a:xfrm>
            <a:off x="4886550" y="321608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7"/>
          <p:cNvSpPr txBox="1"/>
          <p:nvPr/>
        </p:nvSpPr>
        <p:spPr>
          <a:xfrm>
            <a:off x="4928300" y="321608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549" name="Google Shape;549;p37"/>
          <p:cNvSpPr txBox="1"/>
          <p:nvPr/>
        </p:nvSpPr>
        <p:spPr>
          <a:xfrm>
            <a:off x="4813600" y="36388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50" name="Google Shape;550;p37"/>
          <p:cNvCxnSpPr/>
          <p:nvPr/>
        </p:nvCxnSpPr>
        <p:spPr>
          <a:xfrm>
            <a:off x="5693400" y="35923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1" name="Google Shape;551;p37"/>
          <p:cNvCxnSpPr/>
          <p:nvPr/>
        </p:nvCxnSpPr>
        <p:spPr>
          <a:xfrm flipH="1">
            <a:off x="5163475" y="35923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2" name="Google Shape;552;p37"/>
          <p:cNvSpPr txBox="1"/>
          <p:nvPr/>
        </p:nvSpPr>
        <p:spPr>
          <a:xfrm>
            <a:off x="5693400" y="36388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3" name="Google Shape;553;p37"/>
          <p:cNvSpPr/>
          <p:nvPr/>
        </p:nvSpPr>
        <p:spPr>
          <a:xfrm>
            <a:off x="5429025" y="3916563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37"/>
          <p:cNvSpPr txBox="1"/>
          <p:nvPr/>
        </p:nvSpPr>
        <p:spPr>
          <a:xfrm>
            <a:off x="5470775" y="3916563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100 ?</a:t>
            </a:r>
            <a:endParaRPr/>
          </a:p>
        </p:txBody>
      </p:sp>
      <p:sp>
        <p:nvSpPr>
          <p:cNvPr id="555" name="Google Shape;555;p37"/>
          <p:cNvSpPr txBox="1"/>
          <p:nvPr/>
        </p:nvSpPr>
        <p:spPr>
          <a:xfrm>
            <a:off x="5356075" y="43393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56" name="Google Shape;556;p37"/>
          <p:cNvCxnSpPr/>
          <p:nvPr/>
        </p:nvCxnSpPr>
        <p:spPr>
          <a:xfrm>
            <a:off x="6235875" y="42927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7" name="Google Shape;557;p37"/>
          <p:cNvCxnSpPr/>
          <p:nvPr/>
        </p:nvCxnSpPr>
        <p:spPr>
          <a:xfrm flipH="1">
            <a:off x="5705950" y="429278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8" name="Google Shape;558;p37"/>
          <p:cNvSpPr txBox="1"/>
          <p:nvPr/>
        </p:nvSpPr>
        <p:spPr>
          <a:xfrm>
            <a:off x="6235875" y="43393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9" name="Google Shape;559;p37"/>
          <p:cNvSpPr txBox="1"/>
          <p:nvPr/>
        </p:nvSpPr>
        <p:spPr>
          <a:xfrm>
            <a:off x="2880000" y="46353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4A86E8"/>
                </a:solidFill>
              </a:rPr>
              <a:t>Cold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560" name="Google Shape;560;p37"/>
          <p:cNvSpPr txBox="1"/>
          <p:nvPr/>
        </p:nvSpPr>
        <p:spPr>
          <a:xfrm>
            <a:off x="3856150" y="38978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4A86E8"/>
                </a:solidFill>
              </a:rPr>
              <a:t>Cold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561" name="Google Shape;561;p37"/>
          <p:cNvSpPr txBox="1"/>
          <p:nvPr/>
        </p:nvSpPr>
        <p:spPr>
          <a:xfrm>
            <a:off x="5429025" y="46516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4A86E8"/>
                </a:solidFill>
              </a:rPr>
              <a:t>Cold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562" name="Google Shape;562;p37"/>
          <p:cNvSpPr txBox="1"/>
          <p:nvPr/>
        </p:nvSpPr>
        <p:spPr>
          <a:xfrm>
            <a:off x="3483400" y="46121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FF0000"/>
                </a:solidFill>
              </a:rPr>
              <a:t>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63" name="Google Shape;563;p37"/>
          <p:cNvSpPr txBox="1"/>
          <p:nvPr/>
        </p:nvSpPr>
        <p:spPr>
          <a:xfrm>
            <a:off x="4846650" y="39401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FF0000"/>
                </a:solidFill>
              </a:rPr>
              <a:t>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64" name="Google Shape;564;p37"/>
          <p:cNvSpPr txBox="1"/>
          <p:nvPr/>
        </p:nvSpPr>
        <p:spPr>
          <a:xfrm>
            <a:off x="6235875" y="46516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FF0000"/>
                </a:solidFill>
              </a:rPr>
              <a:t>Flu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8"/>
          <p:cNvSpPr txBox="1"/>
          <p:nvPr/>
        </p:nvSpPr>
        <p:spPr>
          <a:xfrm>
            <a:off x="5390725" y="15809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70" name="Google Shape;570;p38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1" name="Google Shape;571;p38"/>
          <p:cNvSpPr/>
          <p:nvPr/>
        </p:nvSpPr>
        <p:spPr>
          <a:xfrm>
            <a:off x="5638275" y="1196925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8"/>
          <p:cNvSpPr txBox="1"/>
          <p:nvPr/>
        </p:nvSpPr>
        <p:spPr>
          <a:xfrm>
            <a:off x="5680025" y="1196925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cxnSp>
        <p:nvCxnSpPr>
          <p:cNvPr id="573" name="Google Shape;573;p38"/>
          <p:cNvCxnSpPr/>
          <p:nvPr/>
        </p:nvCxnSpPr>
        <p:spPr>
          <a:xfrm>
            <a:off x="6371000" y="15728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4" name="Google Shape;574;p38"/>
          <p:cNvCxnSpPr/>
          <p:nvPr/>
        </p:nvCxnSpPr>
        <p:spPr>
          <a:xfrm flipH="1">
            <a:off x="5750100" y="15561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5" name="Google Shape;575;p38"/>
          <p:cNvSpPr txBox="1"/>
          <p:nvPr/>
        </p:nvSpPr>
        <p:spPr>
          <a:xfrm>
            <a:off x="6342225" y="15809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6" name="Google Shape;576;p38"/>
          <p:cNvSpPr/>
          <p:nvPr/>
        </p:nvSpPr>
        <p:spPr>
          <a:xfrm>
            <a:off x="4838175" y="1920913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8"/>
          <p:cNvSpPr txBox="1"/>
          <p:nvPr/>
        </p:nvSpPr>
        <p:spPr>
          <a:xfrm>
            <a:off x="4879925" y="1920913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98.4 ?</a:t>
            </a:r>
            <a:endParaRPr/>
          </a:p>
        </p:txBody>
      </p:sp>
      <p:sp>
        <p:nvSpPr>
          <p:cNvPr id="578" name="Google Shape;578;p38"/>
          <p:cNvSpPr txBox="1"/>
          <p:nvPr/>
        </p:nvSpPr>
        <p:spPr>
          <a:xfrm>
            <a:off x="4574725" y="2279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79" name="Google Shape;579;p38"/>
          <p:cNvCxnSpPr/>
          <p:nvPr/>
        </p:nvCxnSpPr>
        <p:spPr>
          <a:xfrm>
            <a:off x="5555000" y="22716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0" name="Google Shape;580;p38"/>
          <p:cNvCxnSpPr/>
          <p:nvPr/>
        </p:nvCxnSpPr>
        <p:spPr>
          <a:xfrm flipH="1">
            <a:off x="4934100" y="22549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1" name="Google Shape;581;p38"/>
          <p:cNvSpPr txBox="1"/>
          <p:nvPr/>
        </p:nvSpPr>
        <p:spPr>
          <a:xfrm>
            <a:off x="5526225" y="2279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2" name="Google Shape;582;p38"/>
          <p:cNvSpPr/>
          <p:nvPr/>
        </p:nvSpPr>
        <p:spPr>
          <a:xfrm>
            <a:off x="4439400" y="257813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8"/>
          <p:cNvSpPr txBox="1"/>
          <p:nvPr/>
        </p:nvSpPr>
        <p:spPr>
          <a:xfrm>
            <a:off x="4481150" y="257813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97.8 ?</a:t>
            </a:r>
            <a:endParaRPr/>
          </a:p>
        </p:txBody>
      </p:sp>
      <p:sp>
        <p:nvSpPr>
          <p:cNvPr id="584" name="Google Shape;584;p38"/>
          <p:cNvSpPr txBox="1"/>
          <p:nvPr/>
        </p:nvSpPr>
        <p:spPr>
          <a:xfrm>
            <a:off x="4557800" y="29774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85" name="Google Shape;585;p38"/>
          <p:cNvCxnSpPr/>
          <p:nvPr/>
        </p:nvCxnSpPr>
        <p:spPr>
          <a:xfrm>
            <a:off x="5157075" y="296936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6" name="Google Shape;586;p38"/>
          <p:cNvCxnSpPr/>
          <p:nvPr/>
        </p:nvCxnSpPr>
        <p:spPr>
          <a:xfrm flipH="1">
            <a:off x="4917175" y="295268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7" name="Google Shape;587;p38"/>
          <p:cNvSpPr txBox="1"/>
          <p:nvPr/>
        </p:nvSpPr>
        <p:spPr>
          <a:xfrm>
            <a:off x="5128300" y="29774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8" name="Google Shape;588;p38"/>
          <p:cNvSpPr/>
          <p:nvPr/>
        </p:nvSpPr>
        <p:spPr>
          <a:xfrm>
            <a:off x="6531450" y="1920913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8"/>
          <p:cNvSpPr txBox="1"/>
          <p:nvPr/>
        </p:nvSpPr>
        <p:spPr>
          <a:xfrm>
            <a:off x="6573200" y="1920913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590" name="Google Shape;590;p38"/>
          <p:cNvSpPr txBox="1"/>
          <p:nvPr/>
        </p:nvSpPr>
        <p:spPr>
          <a:xfrm>
            <a:off x="6458500" y="23436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91" name="Google Shape;591;p38"/>
          <p:cNvCxnSpPr/>
          <p:nvPr/>
        </p:nvCxnSpPr>
        <p:spPr>
          <a:xfrm>
            <a:off x="7338300" y="229713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2" name="Google Shape;592;p38"/>
          <p:cNvCxnSpPr/>
          <p:nvPr/>
        </p:nvCxnSpPr>
        <p:spPr>
          <a:xfrm flipH="1">
            <a:off x="6808375" y="22971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3" name="Google Shape;593;p38"/>
          <p:cNvSpPr txBox="1"/>
          <p:nvPr/>
        </p:nvSpPr>
        <p:spPr>
          <a:xfrm>
            <a:off x="7338300" y="23436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4" name="Google Shape;594;p38"/>
          <p:cNvSpPr/>
          <p:nvPr/>
        </p:nvSpPr>
        <p:spPr>
          <a:xfrm>
            <a:off x="7073925" y="262138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8"/>
          <p:cNvSpPr txBox="1"/>
          <p:nvPr/>
        </p:nvSpPr>
        <p:spPr>
          <a:xfrm>
            <a:off x="7115675" y="262138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100 ?</a:t>
            </a:r>
            <a:endParaRPr/>
          </a:p>
        </p:txBody>
      </p:sp>
      <p:sp>
        <p:nvSpPr>
          <p:cNvPr id="596" name="Google Shape;596;p38"/>
          <p:cNvSpPr txBox="1"/>
          <p:nvPr/>
        </p:nvSpPr>
        <p:spPr>
          <a:xfrm>
            <a:off x="7000975" y="30441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97" name="Google Shape;597;p38"/>
          <p:cNvCxnSpPr/>
          <p:nvPr/>
        </p:nvCxnSpPr>
        <p:spPr>
          <a:xfrm>
            <a:off x="7880775" y="29976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8" name="Google Shape;598;p38"/>
          <p:cNvCxnSpPr/>
          <p:nvPr/>
        </p:nvCxnSpPr>
        <p:spPr>
          <a:xfrm flipH="1">
            <a:off x="7350850" y="29976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9" name="Google Shape;599;p38"/>
          <p:cNvSpPr txBox="1"/>
          <p:nvPr/>
        </p:nvSpPr>
        <p:spPr>
          <a:xfrm>
            <a:off x="7880775" y="30441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0" name="Google Shape;600;p38"/>
          <p:cNvSpPr txBox="1"/>
          <p:nvPr/>
        </p:nvSpPr>
        <p:spPr>
          <a:xfrm>
            <a:off x="4524900" y="33401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4A86E8"/>
                </a:solidFill>
              </a:rPr>
              <a:t>Cold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601" name="Google Shape;601;p38"/>
          <p:cNvSpPr txBox="1"/>
          <p:nvPr/>
        </p:nvSpPr>
        <p:spPr>
          <a:xfrm>
            <a:off x="5501050" y="26026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4A86E8"/>
                </a:solidFill>
              </a:rPr>
              <a:t>Cold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602" name="Google Shape;602;p38"/>
          <p:cNvSpPr txBox="1"/>
          <p:nvPr/>
        </p:nvSpPr>
        <p:spPr>
          <a:xfrm>
            <a:off x="7073925" y="33564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4A86E8"/>
                </a:solidFill>
              </a:rPr>
              <a:t>Cold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603" name="Google Shape;603;p38"/>
          <p:cNvSpPr txBox="1"/>
          <p:nvPr/>
        </p:nvSpPr>
        <p:spPr>
          <a:xfrm>
            <a:off x="5128300" y="33169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FF0000"/>
                </a:solidFill>
              </a:rPr>
              <a:t>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04" name="Google Shape;604;p38"/>
          <p:cNvSpPr txBox="1"/>
          <p:nvPr/>
        </p:nvSpPr>
        <p:spPr>
          <a:xfrm>
            <a:off x="6491550" y="264492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FF0000"/>
                </a:solidFill>
              </a:rPr>
              <a:t>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05" name="Google Shape;605;p38"/>
          <p:cNvSpPr txBox="1"/>
          <p:nvPr/>
        </p:nvSpPr>
        <p:spPr>
          <a:xfrm>
            <a:off x="7880775" y="33564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1200">
                <a:solidFill>
                  <a:srgbClr val="FF0000"/>
                </a:solidFill>
              </a:rPr>
              <a:t>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06" name="Google Shape;606;p38"/>
          <p:cNvSpPr txBox="1"/>
          <p:nvPr/>
        </p:nvSpPr>
        <p:spPr>
          <a:xfrm>
            <a:off x="546225" y="552625"/>
            <a:ext cx="63951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Some quick tree terminology: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Node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Parent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Child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Root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Leaf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9"/>
          <p:cNvSpPr txBox="1"/>
          <p:nvPr/>
        </p:nvSpPr>
        <p:spPr>
          <a:xfrm>
            <a:off x="368325" y="101500"/>
            <a:ext cx="85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Decision Tree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612" name="Google Shape;612;p39"/>
          <p:cNvSpPr/>
          <p:nvPr/>
        </p:nvSpPr>
        <p:spPr>
          <a:xfrm>
            <a:off x="1481700" y="100305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9"/>
          <p:cNvSpPr txBox="1"/>
          <p:nvPr/>
        </p:nvSpPr>
        <p:spPr>
          <a:xfrm>
            <a:off x="1523450" y="100305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614" name="Google Shape;614;p39"/>
          <p:cNvSpPr/>
          <p:nvPr/>
        </p:nvSpPr>
        <p:spPr>
          <a:xfrm>
            <a:off x="874500" y="22169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39"/>
          <p:cNvSpPr txBox="1"/>
          <p:nvPr/>
        </p:nvSpPr>
        <p:spPr>
          <a:xfrm>
            <a:off x="916250" y="22169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98.4 ?</a:t>
            </a:r>
            <a:endParaRPr/>
          </a:p>
        </p:txBody>
      </p:sp>
      <p:sp>
        <p:nvSpPr>
          <p:cNvPr id="616" name="Google Shape;616;p39"/>
          <p:cNvSpPr txBox="1"/>
          <p:nvPr/>
        </p:nvSpPr>
        <p:spPr>
          <a:xfrm>
            <a:off x="611050" y="2575690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17" name="Google Shape;617;p39"/>
          <p:cNvCxnSpPr/>
          <p:nvPr/>
        </p:nvCxnSpPr>
        <p:spPr>
          <a:xfrm>
            <a:off x="1591325" y="2567600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8" name="Google Shape;618;p39"/>
          <p:cNvCxnSpPr/>
          <p:nvPr/>
        </p:nvCxnSpPr>
        <p:spPr>
          <a:xfrm flipH="1">
            <a:off x="970425" y="2550925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9" name="Google Shape;619;p39"/>
          <p:cNvSpPr txBox="1"/>
          <p:nvPr/>
        </p:nvSpPr>
        <p:spPr>
          <a:xfrm>
            <a:off x="1562550" y="2575690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0" name="Google Shape;620;p39"/>
          <p:cNvSpPr/>
          <p:nvPr/>
        </p:nvSpPr>
        <p:spPr>
          <a:xfrm>
            <a:off x="348788" y="343073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39"/>
          <p:cNvSpPr txBox="1"/>
          <p:nvPr/>
        </p:nvSpPr>
        <p:spPr>
          <a:xfrm>
            <a:off x="390538" y="343073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97.8 ?</a:t>
            </a:r>
            <a:endParaRPr/>
          </a:p>
        </p:txBody>
      </p:sp>
      <p:sp>
        <p:nvSpPr>
          <p:cNvPr id="622" name="Google Shape;622;p39"/>
          <p:cNvSpPr txBox="1"/>
          <p:nvPr/>
        </p:nvSpPr>
        <p:spPr>
          <a:xfrm>
            <a:off x="86188" y="38300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23" name="Google Shape;623;p39"/>
          <p:cNvCxnSpPr/>
          <p:nvPr/>
        </p:nvCxnSpPr>
        <p:spPr>
          <a:xfrm>
            <a:off x="1066463" y="382196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4" name="Google Shape;624;p39"/>
          <p:cNvCxnSpPr/>
          <p:nvPr/>
        </p:nvCxnSpPr>
        <p:spPr>
          <a:xfrm flipH="1">
            <a:off x="445563" y="380528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5" name="Google Shape;625;p39"/>
          <p:cNvSpPr txBox="1"/>
          <p:nvPr/>
        </p:nvSpPr>
        <p:spPr>
          <a:xfrm>
            <a:off x="1037688" y="38300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6" name="Google Shape;626;p39"/>
          <p:cNvSpPr/>
          <p:nvPr/>
        </p:nvSpPr>
        <p:spPr>
          <a:xfrm>
            <a:off x="2186775" y="22169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39"/>
          <p:cNvSpPr txBox="1"/>
          <p:nvPr/>
        </p:nvSpPr>
        <p:spPr>
          <a:xfrm>
            <a:off x="2228525" y="22169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628" name="Google Shape;628;p39"/>
          <p:cNvSpPr/>
          <p:nvPr/>
        </p:nvSpPr>
        <p:spPr>
          <a:xfrm>
            <a:off x="2858863" y="341913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39"/>
          <p:cNvSpPr txBox="1"/>
          <p:nvPr/>
        </p:nvSpPr>
        <p:spPr>
          <a:xfrm>
            <a:off x="2900613" y="341913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100 ?</a:t>
            </a:r>
            <a:endParaRPr/>
          </a:p>
        </p:txBody>
      </p:sp>
      <p:sp>
        <p:nvSpPr>
          <p:cNvPr id="630" name="Google Shape;630;p39"/>
          <p:cNvSpPr txBox="1"/>
          <p:nvPr/>
        </p:nvSpPr>
        <p:spPr>
          <a:xfrm>
            <a:off x="2785913" y="3841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31" name="Google Shape;631;p39"/>
          <p:cNvCxnSpPr/>
          <p:nvPr/>
        </p:nvCxnSpPr>
        <p:spPr>
          <a:xfrm>
            <a:off x="3665713" y="379536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2" name="Google Shape;632;p39"/>
          <p:cNvCxnSpPr/>
          <p:nvPr/>
        </p:nvCxnSpPr>
        <p:spPr>
          <a:xfrm flipH="1">
            <a:off x="3135788" y="379536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3" name="Google Shape;633;p39"/>
          <p:cNvSpPr txBox="1"/>
          <p:nvPr/>
        </p:nvSpPr>
        <p:spPr>
          <a:xfrm>
            <a:off x="3665713" y="3841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4" name="Google Shape;634;p39"/>
          <p:cNvSpPr txBox="1"/>
          <p:nvPr/>
        </p:nvSpPr>
        <p:spPr>
          <a:xfrm>
            <a:off x="1584175" y="4801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35" name="Google Shape;635;p39"/>
          <p:cNvSpPr txBox="1"/>
          <p:nvPr/>
        </p:nvSpPr>
        <p:spPr>
          <a:xfrm>
            <a:off x="1234850" y="16939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36" name="Google Shape;636;p39"/>
          <p:cNvSpPr txBox="1"/>
          <p:nvPr/>
        </p:nvSpPr>
        <p:spPr>
          <a:xfrm>
            <a:off x="2225725" y="16939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37" name="Google Shape;637;p39"/>
          <p:cNvSpPr txBox="1"/>
          <p:nvPr/>
        </p:nvSpPr>
        <p:spPr>
          <a:xfrm>
            <a:off x="1277425" y="1403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38" name="Google Shape;638;p39"/>
          <p:cNvCxnSpPr/>
          <p:nvPr/>
        </p:nvCxnSpPr>
        <p:spPr>
          <a:xfrm>
            <a:off x="2257700" y="13956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9" name="Google Shape;639;p39"/>
          <p:cNvCxnSpPr/>
          <p:nvPr/>
        </p:nvCxnSpPr>
        <p:spPr>
          <a:xfrm flipH="1">
            <a:off x="1636800" y="13789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0" name="Google Shape;640;p39"/>
          <p:cNvSpPr txBox="1"/>
          <p:nvPr/>
        </p:nvSpPr>
        <p:spPr>
          <a:xfrm>
            <a:off x="2228925" y="1403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1" name="Google Shape;641;p39"/>
          <p:cNvSpPr txBox="1"/>
          <p:nvPr/>
        </p:nvSpPr>
        <p:spPr>
          <a:xfrm>
            <a:off x="1964150" y="26124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42" name="Google Shape;642;p39"/>
          <p:cNvCxnSpPr/>
          <p:nvPr/>
        </p:nvCxnSpPr>
        <p:spPr>
          <a:xfrm>
            <a:off x="2944425" y="26043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3" name="Google Shape;643;p39"/>
          <p:cNvCxnSpPr/>
          <p:nvPr/>
        </p:nvCxnSpPr>
        <p:spPr>
          <a:xfrm flipH="1">
            <a:off x="2323525" y="25877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4" name="Google Shape;644;p39"/>
          <p:cNvSpPr txBox="1"/>
          <p:nvPr/>
        </p:nvSpPr>
        <p:spPr>
          <a:xfrm>
            <a:off x="2915650" y="26124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5" name="Google Shape;645;p39"/>
          <p:cNvSpPr txBox="1"/>
          <p:nvPr/>
        </p:nvSpPr>
        <p:spPr>
          <a:xfrm>
            <a:off x="545950" y="28996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3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46" name="Google Shape;646;p39"/>
          <p:cNvSpPr txBox="1"/>
          <p:nvPr/>
        </p:nvSpPr>
        <p:spPr>
          <a:xfrm>
            <a:off x="1347563" y="288690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647" name="Google Shape;647;p39"/>
          <p:cNvSpPr txBox="1"/>
          <p:nvPr/>
        </p:nvSpPr>
        <p:spPr>
          <a:xfrm>
            <a:off x="2024125" y="28996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48" name="Google Shape;648;p39"/>
          <p:cNvSpPr txBox="1"/>
          <p:nvPr/>
        </p:nvSpPr>
        <p:spPr>
          <a:xfrm>
            <a:off x="3013713" y="2908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49" name="Google Shape;649;p39"/>
          <p:cNvSpPr txBox="1"/>
          <p:nvPr/>
        </p:nvSpPr>
        <p:spPr>
          <a:xfrm>
            <a:off x="86200" y="41951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3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650" name="Google Shape;650;p39"/>
          <p:cNvSpPr txBox="1"/>
          <p:nvPr/>
        </p:nvSpPr>
        <p:spPr>
          <a:xfrm>
            <a:off x="916250" y="41951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51" name="Google Shape;651;p39"/>
          <p:cNvSpPr txBox="1"/>
          <p:nvPr/>
        </p:nvSpPr>
        <p:spPr>
          <a:xfrm>
            <a:off x="2828025" y="4124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652" name="Google Shape;652;p39"/>
          <p:cNvSpPr txBox="1"/>
          <p:nvPr/>
        </p:nvSpPr>
        <p:spPr>
          <a:xfrm>
            <a:off x="3658075" y="4124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53" name="Google Shape;653;p39"/>
          <p:cNvSpPr txBox="1"/>
          <p:nvPr/>
        </p:nvSpPr>
        <p:spPr>
          <a:xfrm>
            <a:off x="4426725" y="1171425"/>
            <a:ext cx="4272900" cy="3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data trickles down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0"/>
          <p:cNvSpPr txBox="1"/>
          <p:nvPr/>
        </p:nvSpPr>
        <p:spPr>
          <a:xfrm>
            <a:off x="368325" y="101500"/>
            <a:ext cx="85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Decision Tree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659" name="Google Shape;659;p40"/>
          <p:cNvSpPr/>
          <p:nvPr/>
        </p:nvSpPr>
        <p:spPr>
          <a:xfrm>
            <a:off x="1481700" y="100305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40"/>
          <p:cNvSpPr txBox="1"/>
          <p:nvPr/>
        </p:nvSpPr>
        <p:spPr>
          <a:xfrm>
            <a:off x="1523450" y="100305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661" name="Google Shape;661;p40"/>
          <p:cNvSpPr/>
          <p:nvPr/>
        </p:nvSpPr>
        <p:spPr>
          <a:xfrm>
            <a:off x="874500" y="22169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40"/>
          <p:cNvSpPr txBox="1"/>
          <p:nvPr/>
        </p:nvSpPr>
        <p:spPr>
          <a:xfrm>
            <a:off x="916250" y="22169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98.4 ?</a:t>
            </a:r>
            <a:endParaRPr/>
          </a:p>
        </p:txBody>
      </p:sp>
      <p:sp>
        <p:nvSpPr>
          <p:cNvPr id="663" name="Google Shape;663;p40"/>
          <p:cNvSpPr txBox="1"/>
          <p:nvPr/>
        </p:nvSpPr>
        <p:spPr>
          <a:xfrm>
            <a:off x="611050" y="2575690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64" name="Google Shape;664;p40"/>
          <p:cNvCxnSpPr/>
          <p:nvPr/>
        </p:nvCxnSpPr>
        <p:spPr>
          <a:xfrm>
            <a:off x="1591325" y="2567600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5" name="Google Shape;665;p40"/>
          <p:cNvCxnSpPr/>
          <p:nvPr/>
        </p:nvCxnSpPr>
        <p:spPr>
          <a:xfrm flipH="1">
            <a:off x="970425" y="2550925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6" name="Google Shape;666;p40"/>
          <p:cNvSpPr txBox="1"/>
          <p:nvPr/>
        </p:nvSpPr>
        <p:spPr>
          <a:xfrm>
            <a:off x="1562550" y="2575690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7" name="Google Shape;667;p40"/>
          <p:cNvSpPr/>
          <p:nvPr/>
        </p:nvSpPr>
        <p:spPr>
          <a:xfrm>
            <a:off x="348788" y="343073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0"/>
          <p:cNvSpPr txBox="1"/>
          <p:nvPr/>
        </p:nvSpPr>
        <p:spPr>
          <a:xfrm>
            <a:off x="390538" y="343073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97.8 ?</a:t>
            </a:r>
            <a:endParaRPr/>
          </a:p>
        </p:txBody>
      </p:sp>
      <p:sp>
        <p:nvSpPr>
          <p:cNvPr id="669" name="Google Shape;669;p40"/>
          <p:cNvSpPr txBox="1"/>
          <p:nvPr/>
        </p:nvSpPr>
        <p:spPr>
          <a:xfrm>
            <a:off x="86188" y="38300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70" name="Google Shape;670;p40"/>
          <p:cNvCxnSpPr/>
          <p:nvPr/>
        </p:nvCxnSpPr>
        <p:spPr>
          <a:xfrm>
            <a:off x="1066463" y="382196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1" name="Google Shape;671;p40"/>
          <p:cNvCxnSpPr/>
          <p:nvPr/>
        </p:nvCxnSpPr>
        <p:spPr>
          <a:xfrm flipH="1">
            <a:off x="445563" y="380528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2" name="Google Shape;672;p40"/>
          <p:cNvSpPr txBox="1"/>
          <p:nvPr/>
        </p:nvSpPr>
        <p:spPr>
          <a:xfrm>
            <a:off x="1037688" y="38300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3" name="Google Shape;673;p40"/>
          <p:cNvSpPr/>
          <p:nvPr/>
        </p:nvSpPr>
        <p:spPr>
          <a:xfrm>
            <a:off x="2186775" y="22169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40"/>
          <p:cNvSpPr txBox="1"/>
          <p:nvPr/>
        </p:nvSpPr>
        <p:spPr>
          <a:xfrm>
            <a:off x="2228525" y="22169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675" name="Google Shape;675;p40"/>
          <p:cNvSpPr/>
          <p:nvPr/>
        </p:nvSpPr>
        <p:spPr>
          <a:xfrm>
            <a:off x="2858863" y="341913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40"/>
          <p:cNvSpPr txBox="1"/>
          <p:nvPr/>
        </p:nvSpPr>
        <p:spPr>
          <a:xfrm>
            <a:off x="2900613" y="341913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100 ?</a:t>
            </a:r>
            <a:endParaRPr/>
          </a:p>
        </p:txBody>
      </p:sp>
      <p:sp>
        <p:nvSpPr>
          <p:cNvPr id="677" name="Google Shape;677;p40"/>
          <p:cNvSpPr txBox="1"/>
          <p:nvPr/>
        </p:nvSpPr>
        <p:spPr>
          <a:xfrm>
            <a:off x="2785913" y="3841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78" name="Google Shape;678;p40"/>
          <p:cNvCxnSpPr/>
          <p:nvPr/>
        </p:nvCxnSpPr>
        <p:spPr>
          <a:xfrm>
            <a:off x="3665713" y="379536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9" name="Google Shape;679;p40"/>
          <p:cNvCxnSpPr/>
          <p:nvPr/>
        </p:nvCxnSpPr>
        <p:spPr>
          <a:xfrm flipH="1">
            <a:off x="3135788" y="379536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0" name="Google Shape;680;p40"/>
          <p:cNvSpPr txBox="1"/>
          <p:nvPr/>
        </p:nvSpPr>
        <p:spPr>
          <a:xfrm>
            <a:off x="3665713" y="3841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1" name="Google Shape;681;p40"/>
          <p:cNvSpPr txBox="1"/>
          <p:nvPr/>
        </p:nvSpPr>
        <p:spPr>
          <a:xfrm>
            <a:off x="1584175" y="4801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82" name="Google Shape;682;p40"/>
          <p:cNvSpPr txBox="1"/>
          <p:nvPr/>
        </p:nvSpPr>
        <p:spPr>
          <a:xfrm>
            <a:off x="1234850" y="16939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83" name="Google Shape;683;p40"/>
          <p:cNvSpPr txBox="1"/>
          <p:nvPr/>
        </p:nvSpPr>
        <p:spPr>
          <a:xfrm>
            <a:off x="2225725" y="16939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84" name="Google Shape;684;p40"/>
          <p:cNvSpPr txBox="1"/>
          <p:nvPr/>
        </p:nvSpPr>
        <p:spPr>
          <a:xfrm>
            <a:off x="1277425" y="1403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85" name="Google Shape;685;p40"/>
          <p:cNvCxnSpPr/>
          <p:nvPr/>
        </p:nvCxnSpPr>
        <p:spPr>
          <a:xfrm>
            <a:off x="2257700" y="13956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6" name="Google Shape;686;p40"/>
          <p:cNvCxnSpPr/>
          <p:nvPr/>
        </p:nvCxnSpPr>
        <p:spPr>
          <a:xfrm flipH="1">
            <a:off x="1636800" y="13789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7" name="Google Shape;687;p40"/>
          <p:cNvSpPr txBox="1"/>
          <p:nvPr/>
        </p:nvSpPr>
        <p:spPr>
          <a:xfrm>
            <a:off x="2228925" y="1403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8" name="Google Shape;688;p40"/>
          <p:cNvSpPr txBox="1"/>
          <p:nvPr/>
        </p:nvSpPr>
        <p:spPr>
          <a:xfrm>
            <a:off x="1964150" y="26124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89" name="Google Shape;689;p40"/>
          <p:cNvCxnSpPr/>
          <p:nvPr/>
        </p:nvCxnSpPr>
        <p:spPr>
          <a:xfrm>
            <a:off x="2944425" y="26043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0" name="Google Shape;690;p40"/>
          <p:cNvCxnSpPr/>
          <p:nvPr/>
        </p:nvCxnSpPr>
        <p:spPr>
          <a:xfrm flipH="1">
            <a:off x="2323525" y="25877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1" name="Google Shape;691;p40"/>
          <p:cNvSpPr txBox="1"/>
          <p:nvPr/>
        </p:nvSpPr>
        <p:spPr>
          <a:xfrm>
            <a:off x="2915650" y="26124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2" name="Google Shape;692;p40"/>
          <p:cNvSpPr txBox="1"/>
          <p:nvPr/>
        </p:nvSpPr>
        <p:spPr>
          <a:xfrm>
            <a:off x="545950" y="28996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3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93" name="Google Shape;693;p40"/>
          <p:cNvSpPr txBox="1"/>
          <p:nvPr/>
        </p:nvSpPr>
        <p:spPr>
          <a:xfrm>
            <a:off x="1347563" y="288690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694" name="Google Shape;694;p40"/>
          <p:cNvSpPr txBox="1"/>
          <p:nvPr/>
        </p:nvSpPr>
        <p:spPr>
          <a:xfrm>
            <a:off x="2024125" y="28996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95" name="Google Shape;695;p40"/>
          <p:cNvSpPr txBox="1"/>
          <p:nvPr/>
        </p:nvSpPr>
        <p:spPr>
          <a:xfrm>
            <a:off x="3013713" y="2908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96" name="Google Shape;696;p40"/>
          <p:cNvSpPr txBox="1"/>
          <p:nvPr/>
        </p:nvSpPr>
        <p:spPr>
          <a:xfrm>
            <a:off x="86200" y="41951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3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697" name="Google Shape;697;p40"/>
          <p:cNvSpPr txBox="1"/>
          <p:nvPr/>
        </p:nvSpPr>
        <p:spPr>
          <a:xfrm>
            <a:off x="916250" y="41951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98" name="Google Shape;698;p40"/>
          <p:cNvSpPr txBox="1"/>
          <p:nvPr/>
        </p:nvSpPr>
        <p:spPr>
          <a:xfrm>
            <a:off x="2828025" y="4124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699" name="Google Shape;699;p40"/>
          <p:cNvSpPr txBox="1"/>
          <p:nvPr/>
        </p:nvSpPr>
        <p:spPr>
          <a:xfrm>
            <a:off x="3658075" y="4124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00" name="Google Shape;700;p40"/>
          <p:cNvSpPr txBox="1"/>
          <p:nvPr/>
        </p:nvSpPr>
        <p:spPr>
          <a:xfrm>
            <a:off x="4426725" y="1171425"/>
            <a:ext cx="4272900" cy="3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data trickles down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 node’s children collectively hold all of its data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1"/>
          <p:cNvSpPr txBox="1"/>
          <p:nvPr/>
        </p:nvSpPr>
        <p:spPr>
          <a:xfrm>
            <a:off x="368325" y="101500"/>
            <a:ext cx="85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Decision Tree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706" name="Google Shape;706;p41"/>
          <p:cNvSpPr/>
          <p:nvPr/>
        </p:nvSpPr>
        <p:spPr>
          <a:xfrm>
            <a:off x="1481700" y="100305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1"/>
          <p:cNvSpPr txBox="1"/>
          <p:nvPr/>
        </p:nvSpPr>
        <p:spPr>
          <a:xfrm>
            <a:off x="1523450" y="100305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708" name="Google Shape;708;p41"/>
          <p:cNvSpPr/>
          <p:nvPr/>
        </p:nvSpPr>
        <p:spPr>
          <a:xfrm>
            <a:off x="874500" y="22169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41"/>
          <p:cNvSpPr txBox="1"/>
          <p:nvPr/>
        </p:nvSpPr>
        <p:spPr>
          <a:xfrm>
            <a:off x="916250" y="22169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98.4 ?</a:t>
            </a:r>
            <a:endParaRPr/>
          </a:p>
        </p:txBody>
      </p:sp>
      <p:sp>
        <p:nvSpPr>
          <p:cNvPr id="710" name="Google Shape;710;p41"/>
          <p:cNvSpPr txBox="1"/>
          <p:nvPr/>
        </p:nvSpPr>
        <p:spPr>
          <a:xfrm>
            <a:off x="611050" y="2575690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11" name="Google Shape;711;p41"/>
          <p:cNvCxnSpPr/>
          <p:nvPr/>
        </p:nvCxnSpPr>
        <p:spPr>
          <a:xfrm>
            <a:off x="1591325" y="2567600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2" name="Google Shape;712;p41"/>
          <p:cNvCxnSpPr/>
          <p:nvPr/>
        </p:nvCxnSpPr>
        <p:spPr>
          <a:xfrm flipH="1">
            <a:off x="970425" y="2550925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3" name="Google Shape;713;p41"/>
          <p:cNvSpPr txBox="1"/>
          <p:nvPr/>
        </p:nvSpPr>
        <p:spPr>
          <a:xfrm>
            <a:off x="1562550" y="2575690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4" name="Google Shape;714;p41"/>
          <p:cNvSpPr/>
          <p:nvPr/>
        </p:nvSpPr>
        <p:spPr>
          <a:xfrm>
            <a:off x="348788" y="343073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41"/>
          <p:cNvSpPr txBox="1"/>
          <p:nvPr/>
        </p:nvSpPr>
        <p:spPr>
          <a:xfrm>
            <a:off x="390538" y="343073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97.8 ?</a:t>
            </a:r>
            <a:endParaRPr/>
          </a:p>
        </p:txBody>
      </p:sp>
      <p:sp>
        <p:nvSpPr>
          <p:cNvPr id="716" name="Google Shape;716;p41"/>
          <p:cNvSpPr txBox="1"/>
          <p:nvPr/>
        </p:nvSpPr>
        <p:spPr>
          <a:xfrm>
            <a:off x="86188" y="38300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17" name="Google Shape;717;p41"/>
          <p:cNvCxnSpPr/>
          <p:nvPr/>
        </p:nvCxnSpPr>
        <p:spPr>
          <a:xfrm>
            <a:off x="1066463" y="382196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8" name="Google Shape;718;p41"/>
          <p:cNvCxnSpPr/>
          <p:nvPr/>
        </p:nvCxnSpPr>
        <p:spPr>
          <a:xfrm flipH="1">
            <a:off x="445563" y="380528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9" name="Google Shape;719;p41"/>
          <p:cNvSpPr txBox="1"/>
          <p:nvPr/>
        </p:nvSpPr>
        <p:spPr>
          <a:xfrm>
            <a:off x="1037688" y="38300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0" name="Google Shape;720;p41"/>
          <p:cNvSpPr/>
          <p:nvPr/>
        </p:nvSpPr>
        <p:spPr>
          <a:xfrm>
            <a:off x="2186775" y="22169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41"/>
          <p:cNvSpPr txBox="1"/>
          <p:nvPr/>
        </p:nvSpPr>
        <p:spPr>
          <a:xfrm>
            <a:off x="2228525" y="22169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722" name="Google Shape;722;p41"/>
          <p:cNvSpPr/>
          <p:nvPr/>
        </p:nvSpPr>
        <p:spPr>
          <a:xfrm>
            <a:off x="2858863" y="341913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41"/>
          <p:cNvSpPr txBox="1"/>
          <p:nvPr/>
        </p:nvSpPr>
        <p:spPr>
          <a:xfrm>
            <a:off x="2900613" y="341913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100 ?</a:t>
            </a:r>
            <a:endParaRPr/>
          </a:p>
        </p:txBody>
      </p:sp>
      <p:sp>
        <p:nvSpPr>
          <p:cNvPr id="724" name="Google Shape;724;p41"/>
          <p:cNvSpPr txBox="1"/>
          <p:nvPr/>
        </p:nvSpPr>
        <p:spPr>
          <a:xfrm>
            <a:off x="2785913" y="3841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25" name="Google Shape;725;p41"/>
          <p:cNvCxnSpPr/>
          <p:nvPr/>
        </p:nvCxnSpPr>
        <p:spPr>
          <a:xfrm>
            <a:off x="3665713" y="379536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6" name="Google Shape;726;p41"/>
          <p:cNvCxnSpPr/>
          <p:nvPr/>
        </p:nvCxnSpPr>
        <p:spPr>
          <a:xfrm flipH="1">
            <a:off x="3135788" y="379536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7" name="Google Shape;727;p41"/>
          <p:cNvSpPr txBox="1"/>
          <p:nvPr/>
        </p:nvSpPr>
        <p:spPr>
          <a:xfrm>
            <a:off x="3665713" y="3841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8" name="Google Shape;728;p41"/>
          <p:cNvSpPr txBox="1"/>
          <p:nvPr/>
        </p:nvSpPr>
        <p:spPr>
          <a:xfrm>
            <a:off x="1584175" y="4801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29" name="Google Shape;729;p41"/>
          <p:cNvSpPr txBox="1"/>
          <p:nvPr/>
        </p:nvSpPr>
        <p:spPr>
          <a:xfrm>
            <a:off x="1234850" y="16939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30" name="Google Shape;730;p41"/>
          <p:cNvSpPr txBox="1"/>
          <p:nvPr/>
        </p:nvSpPr>
        <p:spPr>
          <a:xfrm>
            <a:off x="2225725" y="16939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31" name="Google Shape;731;p41"/>
          <p:cNvSpPr txBox="1"/>
          <p:nvPr/>
        </p:nvSpPr>
        <p:spPr>
          <a:xfrm>
            <a:off x="1277425" y="1403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32" name="Google Shape;732;p41"/>
          <p:cNvCxnSpPr/>
          <p:nvPr/>
        </p:nvCxnSpPr>
        <p:spPr>
          <a:xfrm>
            <a:off x="2257700" y="13956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3" name="Google Shape;733;p41"/>
          <p:cNvCxnSpPr/>
          <p:nvPr/>
        </p:nvCxnSpPr>
        <p:spPr>
          <a:xfrm flipH="1">
            <a:off x="1636800" y="13789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4" name="Google Shape;734;p41"/>
          <p:cNvSpPr txBox="1"/>
          <p:nvPr/>
        </p:nvSpPr>
        <p:spPr>
          <a:xfrm>
            <a:off x="2228925" y="1403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5" name="Google Shape;735;p41"/>
          <p:cNvSpPr txBox="1"/>
          <p:nvPr/>
        </p:nvSpPr>
        <p:spPr>
          <a:xfrm>
            <a:off x="1964150" y="26124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36" name="Google Shape;736;p41"/>
          <p:cNvCxnSpPr/>
          <p:nvPr/>
        </p:nvCxnSpPr>
        <p:spPr>
          <a:xfrm>
            <a:off x="2944425" y="26043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7" name="Google Shape;737;p41"/>
          <p:cNvCxnSpPr/>
          <p:nvPr/>
        </p:nvCxnSpPr>
        <p:spPr>
          <a:xfrm flipH="1">
            <a:off x="2323525" y="25877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8" name="Google Shape;738;p41"/>
          <p:cNvSpPr txBox="1"/>
          <p:nvPr/>
        </p:nvSpPr>
        <p:spPr>
          <a:xfrm>
            <a:off x="2915650" y="26124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9" name="Google Shape;739;p41"/>
          <p:cNvSpPr txBox="1"/>
          <p:nvPr/>
        </p:nvSpPr>
        <p:spPr>
          <a:xfrm>
            <a:off x="545950" y="28996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3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40" name="Google Shape;740;p41"/>
          <p:cNvSpPr txBox="1"/>
          <p:nvPr/>
        </p:nvSpPr>
        <p:spPr>
          <a:xfrm>
            <a:off x="1347563" y="288690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741" name="Google Shape;741;p41"/>
          <p:cNvSpPr txBox="1"/>
          <p:nvPr/>
        </p:nvSpPr>
        <p:spPr>
          <a:xfrm>
            <a:off x="2024125" y="28996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42" name="Google Shape;742;p41"/>
          <p:cNvSpPr txBox="1"/>
          <p:nvPr/>
        </p:nvSpPr>
        <p:spPr>
          <a:xfrm>
            <a:off x="3013713" y="2908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43" name="Google Shape;743;p41"/>
          <p:cNvSpPr txBox="1"/>
          <p:nvPr/>
        </p:nvSpPr>
        <p:spPr>
          <a:xfrm>
            <a:off x="86200" y="41951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3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744" name="Google Shape;744;p41"/>
          <p:cNvSpPr txBox="1"/>
          <p:nvPr/>
        </p:nvSpPr>
        <p:spPr>
          <a:xfrm>
            <a:off x="916250" y="41951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45" name="Google Shape;745;p41"/>
          <p:cNvSpPr txBox="1"/>
          <p:nvPr/>
        </p:nvSpPr>
        <p:spPr>
          <a:xfrm>
            <a:off x="2828025" y="4124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746" name="Google Shape;746;p41"/>
          <p:cNvSpPr txBox="1"/>
          <p:nvPr/>
        </p:nvSpPr>
        <p:spPr>
          <a:xfrm>
            <a:off x="3658075" y="4124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47" name="Google Shape;747;p41"/>
          <p:cNvSpPr txBox="1"/>
          <p:nvPr/>
        </p:nvSpPr>
        <p:spPr>
          <a:xfrm>
            <a:off x="4426725" y="1171425"/>
            <a:ext cx="4272900" cy="3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data trickles down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 node’s children collectively hold all of its data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At every child, the subset of the data at that node gets more “pure”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2"/>
          <p:cNvSpPr txBox="1"/>
          <p:nvPr/>
        </p:nvSpPr>
        <p:spPr>
          <a:xfrm>
            <a:off x="368325" y="101500"/>
            <a:ext cx="85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Decision Tree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753" name="Google Shape;753;p42"/>
          <p:cNvSpPr/>
          <p:nvPr/>
        </p:nvSpPr>
        <p:spPr>
          <a:xfrm>
            <a:off x="1481700" y="100305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42"/>
          <p:cNvSpPr txBox="1"/>
          <p:nvPr/>
        </p:nvSpPr>
        <p:spPr>
          <a:xfrm>
            <a:off x="1523450" y="100305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755" name="Google Shape;755;p42"/>
          <p:cNvSpPr/>
          <p:nvPr/>
        </p:nvSpPr>
        <p:spPr>
          <a:xfrm>
            <a:off x="874500" y="22169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42"/>
          <p:cNvSpPr txBox="1"/>
          <p:nvPr/>
        </p:nvSpPr>
        <p:spPr>
          <a:xfrm>
            <a:off x="916250" y="22169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98.4 ?</a:t>
            </a:r>
            <a:endParaRPr/>
          </a:p>
        </p:txBody>
      </p:sp>
      <p:sp>
        <p:nvSpPr>
          <p:cNvPr id="757" name="Google Shape;757;p42"/>
          <p:cNvSpPr txBox="1"/>
          <p:nvPr/>
        </p:nvSpPr>
        <p:spPr>
          <a:xfrm>
            <a:off x="611050" y="2575690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58" name="Google Shape;758;p42"/>
          <p:cNvCxnSpPr/>
          <p:nvPr/>
        </p:nvCxnSpPr>
        <p:spPr>
          <a:xfrm>
            <a:off x="1591325" y="2567600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9" name="Google Shape;759;p42"/>
          <p:cNvCxnSpPr/>
          <p:nvPr/>
        </p:nvCxnSpPr>
        <p:spPr>
          <a:xfrm flipH="1">
            <a:off x="970425" y="2550925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0" name="Google Shape;760;p42"/>
          <p:cNvSpPr txBox="1"/>
          <p:nvPr/>
        </p:nvSpPr>
        <p:spPr>
          <a:xfrm>
            <a:off x="1562550" y="2575690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1" name="Google Shape;761;p42"/>
          <p:cNvSpPr/>
          <p:nvPr/>
        </p:nvSpPr>
        <p:spPr>
          <a:xfrm>
            <a:off x="348788" y="343073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42"/>
          <p:cNvSpPr txBox="1"/>
          <p:nvPr/>
        </p:nvSpPr>
        <p:spPr>
          <a:xfrm>
            <a:off x="390538" y="343073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97.8 ?</a:t>
            </a:r>
            <a:endParaRPr/>
          </a:p>
        </p:txBody>
      </p:sp>
      <p:sp>
        <p:nvSpPr>
          <p:cNvPr id="763" name="Google Shape;763;p42"/>
          <p:cNvSpPr txBox="1"/>
          <p:nvPr/>
        </p:nvSpPr>
        <p:spPr>
          <a:xfrm>
            <a:off x="86188" y="38300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64" name="Google Shape;764;p42"/>
          <p:cNvCxnSpPr/>
          <p:nvPr/>
        </p:nvCxnSpPr>
        <p:spPr>
          <a:xfrm>
            <a:off x="1066463" y="382196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5" name="Google Shape;765;p42"/>
          <p:cNvCxnSpPr/>
          <p:nvPr/>
        </p:nvCxnSpPr>
        <p:spPr>
          <a:xfrm flipH="1">
            <a:off x="445563" y="380528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6" name="Google Shape;766;p42"/>
          <p:cNvSpPr txBox="1"/>
          <p:nvPr/>
        </p:nvSpPr>
        <p:spPr>
          <a:xfrm>
            <a:off x="1037688" y="38300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7" name="Google Shape;767;p42"/>
          <p:cNvSpPr/>
          <p:nvPr/>
        </p:nvSpPr>
        <p:spPr>
          <a:xfrm>
            <a:off x="2186775" y="22169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42"/>
          <p:cNvSpPr txBox="1"/>
          <p:nvPr/>
        </p:nvSpPr>
        <p:spPr>
          <a:xfrm>
            <a:off x="2228525" y="22169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769" name="Google Shape;769;p42"/>
          <p:cNvSpPr/>
          <p:nvPr/>
        </p:nvSpPr>
        <p:spPr>
          <a:xfrm>
            <a:off x="2858863" y="341913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42"/>
          <p:cNvSpPr txBox="1"/>
          <p:nvPr/>
        </p:nvSpPr>
        <p:spPr>
          <a:xfrm>
            <a:off x="2900613" y="341913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100 ?</a:t>
            </a:r>
            <a:endParaRPr/>
          </a:p>
        </p:txBody>
      </p:sp>
      <p:sp>
        <p:nvSpPr>
          <p:cNvPr id="771" name="Google Shape;771;p42"/>
          <p:cNvSpPr txBox="1"/>
          <p:nvPr/>
        </p:nvSpPr>
        <p:spPr>
          <a:xfrm>
            <a:off x="2785913" y="3841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72" name="Google Shape;772;p42"/>
          <p:cNvCxnSpPr/>
          <p:nvPr/>
        </p:nvCxnSpPr>
        <p:spPr>
          <a:xfrm>
            <a:off x="3665713" y="379536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3" name="Google Shape;773;p42"/>
          <p:cNvCxnSpPr/>
          <p:nvPr/>
        </p:nvCxnSpPr>
        <p:spPr>
          <a:xfrm flipH="1">
            <a:off x="3135788" y="379536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4" name="Google Shape;774;p42"/>
          <p:cNvSpPr txBox="1"/>
          <p:nvPr/>
        </p:nvSpPr>
        <p:spPr>
          <a:xfrm>
            <a:off x="3665713" y="3841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5" name="Google Shape;775;p42"/>
          <p:cNvSpPr txBox="1"/>
          <p:nvPr/>
        </p:nvSpPr>
        <p:spPr>
          <a:xfrm>
            <a:off x="1584175" y="4801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76" name="Google Shape;776;p42"/>
          <p:cNvSpPr txBox="1"/>
          <p:nvPr/>
        </p:nvSpPr>
        <p:spPr>
          <a:xfrm>
            <a:off x="1234850" y="16939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77" name="Google Shape;777;p42"/>
          <p:cNvSpPr txBox="1"/>
          <p:nvPr/>
        </p:nvSpPr>
        <p:spPr>
          <a:xfrm>
            <a:off x="2225725" y="16939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78" name="Google Shape;778;p42"/>
          <p:cNvSpPr txBox="1"/>
          <p:nvPr/>
        </p:nvSpPr>
        <p:spPr>
          <a:xfrm>
            <a:off x="1277425" y="1403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79" name="Google Shape;779;p42"/>
          <p:cNvCxnSpPr/>
          <p:nvPr/>
        </p:nvCxnSpPr>
        <p:spPr>
          <a:xfrm>
            <a:off x="2257700" y="13956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0" name="Google Shape;780;p42"/>
          <p:cNvCxnSpPr/>
          <p:nvPr/>
        </p:nvCxnSpPr>
        <p:spPr>
          <a:xfrm flipH="1">
            <a:off x="1636800" y="13789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1" name="Google Shape;781;p42"/>
          <p:cNvSpPr txBox="1"/>
          <p:nvPr/>
        </p:nvSpPr>
        <p:spPr>
          <a:xfrm>
            <a:off x="2228925" y="1403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2" name="Google Shape;782;p42"/>
          <p:cNvSpPr txBox="1"/>
          <p:nvPr/>
        </p:nvSpPr>
        <p:spPr>
          <a:xfrm>
            <a:off x="1964150" y="26124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83" name="Google Shape;783;p42"/>
          <p:cNvCxnSpPr/>
          <p:nvPr/>
        </p:nvCxnSpPr>
        <p:spPr>
          <a:xfrm>
            <a:off x="2944425" y="26043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4" name="Google Shape;784;p42"/>
          <p:cNvCxnSpPr/>
          <p:nvPr/>
        </p:nvCxnSpPr>
        <p:spPr>
          <a:xfrm flipH="1">
            <a:off x="2323525" y="25877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5" name="Google Shape;785;p42"/>
          <p:cNvSpPr txBox="1"/>
          <p:nvPr/>
        </p:nvSpPr>
        <p:spPr>
          <a:xfrm>
            <a:off x="2915650" y="26124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6" name="Google Shape;786;p42"/>
          <p:cNvSpPr txBox="1"/>
          <p:nvPr/>
        </p:nvSpPr>
        <p:spPr>
          <a:xfrm>
            <a:off x="545950" y="28996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3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87" name="Google Shape;787;p42"/>
          <p:cNvSpPr txBox="1"/>
          <p:nvPr/>
        </p:nvSpPr>
        <p:spPr>
          <a:xfrm>
            <a:off x="1347563" y="288690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788" name="Google Shape;788;p42"/>
          <p:cNvSpPr txBox="1"/>
          <p:nvPr/>
        </p:nvSpPr>
        <p:spPr>
          <a:xfrm>
            <a:off x="2024125" y="28996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89" name="Google Shape;789;p42"/>
          <p:cNvSpPr txBox="1"/>
          <p:nvPr/>
        </p:nvSpPr>
        <p:spPr>
          <a:xfrm>
            <a:off x="3013713" y="2908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90" name="Google Shape;790;p42"/>
          <p:cNvSpPr txBox="1"/>
          <p:nvPr/>
        </p:nvSpPr>
        <p:spPr>
          <a:xfrm>
            <a:off x="86200" y="41951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3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791" name="Google Shape;791;p42"/>
          <p:cNvSpPr txBox="1"/>
          <p:nvPr/>
        </p:nvSpPr>
        <p:spPr>
          <a:xfrm>
            <a:off x="916250" y="41951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92" name="Google Shape;792;p42"/>
          <p:cNvSpPr txBox="1"/>
          <p:nvPr/>
        </p:nvSpPr>
        <p:spPr>
          <a:xfrm>
            <a:off x="2828025" y="4124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793" name="Google Shape;793;p42"/>
          <p:cNvSpPr txBox="1"/>
          <p:nvPr/>
        </p:nvSpPr>
        <p:spPr>
          <a:xfrm>
            <a:off x="3658075" y="4124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94" name="Google Shape;794;p42"/>
          <p:cNvSpPr txBox="1"/>
          <p:nvPr/>
        </p:nvSpPr>
        <p:spPr>
          <a:xfrm>
            <a:off x="4426725" y="1171425"/>
            <a:ext cx="4272900" cy="3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data trickles down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 node’s children collectively hold all of its data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At every child, the subset of the data at that node gets more “pure”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Every node represents a recursive call and stores a subset of the data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3"/>
          <p:cNvSpPr txBox="1"/>
          <p:nvPr/>
        </p:nvSpPr>
        <p:spPr>
          <a:xfrm>
            <a:off x="368325" y="101500"/>
            <a:ext cx="8540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Decision Tree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800" name="Google Shape;800;p43"/>
          <p:cNvSpPr/>
          <p:nvPr/>
        </p:nvSpPr>
        <p:spPr>
          <a:xfrm>
            <a:off x="1481700" y="100305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43"/>
          <p:cNvSpPr txBox="1"/>
          <p:nvPr/>
        </p:nvSpPr>
        <p:spPr>
          <a:xfrm>
            <a:off x="1523450" y="100305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802" name="Google Shape;802;p43"/>
          <p:cNvSpPr/>
          <p:nvPr/>
        </p:nvSpPr>
        <p:spPr>
          <a:xfrm>
            <a:off x="874500" y="22169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43"/>
          <p:cNvSpPr txBox="1"/>
          <p:nvPr/>
        </p:nvSpPr>
        <p:spPr>
          <a:xfrm>
            <a:off x="916250" y="22169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98.4 ?</a:t>
            </a:r>
            <a:endParaRPr/>
          </a:p>
        </p:txBody>
      </p:sp>
      <p:sp>
        <p:nvSpPr>
          <p:cNvPr id="804" name="Google Shape;804;p43"/>
          <p:cNvSpPr txBox="1"/>
          <p:nvPr/>
        </p:nvSpPr>
        <p:spPr>
          <a:xfrm>
            <a:off x="611050" y="2575690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05" name="Google Shape;805;p43"/>
          <p:cNvCxnSpPr/>
          <p:nvPr/>
        </p:nvCxnSpPr>
        <p:spPr>
          <a:xfrm>
            <a:off x="1591325" y="2567600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6" name="Google Shape;806;p43"/>
          <p:cNvCxnSpPr/>
          <p:nvPr/>
        </p:nvCxnSpPr>
        <p:spPr>
          <a:xfrm flipH="1">
            <a:off x="970425" y="2550925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7" name="Google Shape;807;p43"/>
          <p:cNvSpPr txBox="1"/>
          <p:nvPr/>
        </p:nvSpPr>
        <p:spPr>
          <a:xfrm>
            <a:off x="1562550" y="2575690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8" name="Google Shape;808;p43"/>
          <p:cNvSpPr/>
          <p:nvPr/>
        </p:nvSpPr>
        <p:spPr>
          <a:xfrm>
            <a:off x="348788" y="343073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43"/>
          <p:cNvSpPr txBox="1"/>
          <p:nvPr/>
        </p:nvSpPr>
        <p:spPr>
          <a:xfrm>
            <a:off x="390538" y="343073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97.8 ?</a:t>
            </a:r>
            <a:endParaRPr/>
          </a:p>
        </p:txBody>
      </p:sp>
      <p:sp>
        <p:nvSpPr>
          <p:cNvPr id="810" name="Google Shape;810;p43"/>
          <p:cNvSpPr txBox="1"/>
          <p:nvPr/>
        </p:nvSpPr>
        <p:spPr>
          <a:xfrm>
            <a:off x="86188" y="38300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11" name="Google Shape;811;p43"/>
          <p:cNvCxnSpPr/>
          <p:nvPr/>
        </p:nvCxnSpPr>
        <p:spPr>
          <a:xfrm>
            <a:off x="1066463" y="382196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2" name="Google Shape;812;p43"/>
          <p:cNvCxnSpPr/>
          <p:nvPr/>
        </p:nvCxnSpPr>
        <p:spPr>
          <a:xfrm flipH="1">
            <a:off x="445563" y="380528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3" name="Google Shape;813;p43"/>
          <p:cNvSpPr txBox="1"/>
          <p:nvPr/>
        </p:nvSpPr>
        <p:spPr>
          <a:xfrm>
            <a:off x="1037688" y="383005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4" name="Google Shape;814;p43"/>
          <p:cNvSpPr/>
          <p:nvPr/>
        </p:nvSpPr>
        <p:spPr>
          <a:xfrm>
            <a:off x="2186775" y="2216900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43"/>
          <p:cNvSpPr txBox="1"/>
          <p:nvPr/>
        </p:nvSpPr>
        <p:spPr>
          <a:xfrm>
            <a:off x="2228525" y="2216900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816" name="Google Shape;816;p43"/>
          <p:cNvSpPr/>
          <p:nvPr/>
        </p:nvSpPr>
        <p:spPr>
          <a:xfrm>
            <a:off x="2858863" y="3419138"/>
            <a:ext cx="1025400" cy="3759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43"/>
          <p:cNvSpPr txBox="1"/>
          <p:nvPr/>
        </p:nvSpPr>
        <p:spPr>
          <a:xfrm>
            <a:off x="2900613" y="3419138"/>
            <a:ext cx="940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100 ?</a:t>
            </a:r>
            <a:endParaRPr/>
          </a:p>
        </p:txBody>
      </p:sp>
      <p:sp>
        <p:nvSpPr>
          <p:cNvPr id="818" name="Google Shape;818;p43"/>
          <p:cNvSpPr txBox="1"/>
          <p:nvPr/>
        </p:nvSpPr>
        <p:spPr>
          <a:xfrm>
            <a:off x="2785913" y="3841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19" name="Google Shape;819;p43"/>
          <p:cNvCxnSpPr/>
          <p:nvPr/>
        </p:nvCxnSpPr>
        <p:spPr>
          <a:xfrm>
            <a:off x="3665713" y="379536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0" name="Google Shape;820;p43"/>
          <p:cNvCxnSpPr/>
          <p:nvPr/>
        </p:nvCxnSpPr>
        <p:spPr>
          <a:xfrm flipH="1">
            <a:off x="3135788" y="379536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1" name="Google Shape;821;p43"/>
          <p:cNvSpPr txBox="1"/>
          <p:nvPr/>
        </p:nvSpPr>
        <p:spPr>
          <a:xfrm>
            <a:off x="3665713" y="38418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2" name="Google Shape;822;p43"/>
          <p:cNvSpPr txBox="1"/>
          <p:nvPr/>
        </p:nvSpPr>
        <p:spPr>
          <a:xfrm>
            <a:off x="1584175" y="4801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23" name="Google Shape;823;p43"/>
          <p:cNvSpPr txBox="1"/>
          <p:nvPr/>
        </p:nvSpPr>
        <p:spPr>
          <a:xfrm>
            <a:off x="1234850" y="16939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24" name="Google Shape;824;p43"/>
          <p:cNvSpPr txBox="1"/>
          <p:nvPr/>
        </p:nvSpPr>
        <p:spPr>
          <a:xfrm>
            <a:off x="2225725" y="16939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25" name="Google Shape;825;p43"/>
          <p:cNvSpPr txBox="1"/>
          <p:nvPr/>
        </p:nvSpPr>
        <p:spPr>
          <a:xfrm>
            <a:off x="1277425" y="1403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26" name="Google Shape;826;p43"/>
          <p:cNvCxnSpPr/>
          <p:nvPr/>
        </p:nvCxnSpPr>
        <p:spPr>
          <a:xfrm>
            <a:off x="2257700" y="13956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7" name="Google Shape;827;p43"/>
          <p:cNvCxnSpPr/>
          <p:nvPr/>
        </p:nvCxnSpPr>
        <p:spPr>
          <a:xfrm flipH="1">
            <a:off x="1636800" y="13789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8" name="Google Shape;828;p43"/>
          <p:cNvSpPr txBox="1"/>
          <p:nvPr/>
        </p:nvSpPr>
        <p:spPr>
          <a:xfrm>
            <a:off x="2228925" y="14037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9" name="Google Shape;829;p43"/>
          <p:cNvSpPr txBox="1"/>
          <p:nvPr/>
        </p:nvSpPr>
        <p:spPr>
          <a:xfrm>
            <a:off x="1964150" y="26124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30" name="Google Shape;830;p43"/>
          <p:cNvCxnSpPr/>
          <p:nvPr/>
        </p:nvCxnSpPr>
        <p:spPr>
          <a:xfrm>
            <a:off x="2944425" y="26043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1" name="Google Shape;831;p43"/>
          <p:cNvCxnSpPr/>
          <p:nvPr/>
        </p:nvCxnSpPr>
        <p:spPr>
          <a:xfrm flipH="1">
            <a:off x="2323525" y="25877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2" name="Google Shape;832;p43"/>
          <p:cNvSpPr txBox="1"/>
          <p:nvPr/>
        </p:nvSpPr>
        <p:spPr>
          <a:xfrm>
            <a:off x="2915650" y="26124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3" name="Google Shape;833;p43"/>
          <p:cNvSpPr txBox="1"/>
          <p:nvPr/>
        </p:nvSpPr>
        <p:spPr>
          <a:xfrm>
            <a:off x="545950" y="28996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3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34" name="Google Shape;834;p43"/>
          <p:cNvSpPr txBox="1"/>
          <p:nvPr/>
        </p:nvSpPr>
        <p:spPr>
          <a:xfrm>
            <a:off x="1347563" y="288690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835" name="Google Shape;835;p43"/>
          <p:cNvSpPr txBox="1"/>
          <p:nvPr/>
        </p:nvSpPr>
        <p:spPr>
          <a:xfrm>
            <a:off x="2024125" y="28996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36" name="Google Shape;836;p43"/>
          <p:cNvSpPr txBox="1"/>
          <p:nvPr/>
        </p:nvSpPr>
        <p:spPr>
          <a:xfrm>
            <a:off x="3013713" y="2908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37" name="Google Shape;837;p43"/>
          <p:cNvSpPr txBox="1"/>
          <p:nvPr/>
        </p:nvSpPr>
        <p:spPr>
          <a:xfrm>
            <a:off x="86200" y="41951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3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838" name="Google Shape;838;p43"/>
          <p:cNvSpPr txBox="1"/>
          <p:nvPr/>
        </p:nvSpPr>
        <p:spPr>
          <a:xfrm>
            <a:off x="916250" y="41951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39" name="Google Shape;839;p43"/>
          <p:cNvSpPr txBox="1"/>
          <p:nvPr/>
        </p:nvSpPr>
        <p:spPr>
          <a:xfrm>
            <a:off x="2828025" y="4124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t/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840" name="Google Shape;840;p43"/>
          <p:cNvSpPr txBox="1"/>
          <p:nvPr/>
        </p:nvSpPr>
        <p:spPr>
          <a:xfrm>
            <a:off x="3658075" y="41240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41" name="Google Shape;841;p43"/>
          <p:cNvSpPr txBox="1"/>
          <p:nvPr/>
        </p:nvSpPr>
        <p:spPr>
          <a:xfrm>
            <a:off x="4426725" y="1171425"/>
            <a:ext cx="4272900" cy="3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 decision tree is intuitively a series of cascading if-statements (a series of cascading decision stumps)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Review: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did we learn last week?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283100" y="2597925"/>
            <a:ext cx="79134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Arial"/>
              <a:buNone/>
            </a:pPr>
            <a:r>
              <a:rPr lang="en" sz="2300">
                <a:solidFill>
                  <a:srgbClr val="F3F3F3"/>
                </a:solidFill>
              </a:rPr>
              <a:t>Decision Stumps:</a:t>
            </a:r>
            <a:endParaRPr sz="2300"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How to predict an outcome based on single </a:t>
            </a:r>
            <a:r>
              <a:rPr lang="en" sz="2300">
                <a:solidFill>
                  <a:srgbClr val="F3F3F3"/>
                </a:solidFill>
              </a:rPr>
              <a:t>“feature”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4"/>
          <p:cNvSpPr txBox="1"/>
          <p:nvPr/>
        </p:nvSpPr>
        <p:spPr>
          <a:xfrm>
            <a:off x="484450" y="288625"/>
            <a:ext cx="8142900" cy="3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would happen though if we had two features though?</a:t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Now, we’re dealing with two dimensions instead of one.</a:t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1" name="Google Shape;851;p45"/>
          <p:cNvGraphicFramePr/>
          <p:nvPr/>
        </p:nvGraphicFramePr>
        <p:xfrm>
          <a:off x="314725" y="2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{6F529921-96C7-4FE4-92D7-A26AFC24BF36}</a:tableStyleId>
              </a:tblPr>
              <a:tblGrid>
                <a:gridCol w="534150"/>
                <a:gridCol w="1716500"/>
                <a:gridCol w="1285775"/>
                <a:gridCol w="11617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2" name="Google Shape;852;p45"/>
          <p:cNvSpPr txBox="1"/>
          <p:nvPr/>
        </p:nvSpPr>
        <p:spPr>
          <a:xfrm>
            <a:off x="5256650" y="19025"/>
            <a:ext cx="3672600" cy="51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This data has one </a:t>
            </a:r>
            <a:r>
              <a:rPr b="1" lang="en" sz="2600">
                <a:solidFill>
                  <a:schemeClr val="lt1"/>
                </a:solidFill>
              </a:rPr>
              <a:t>binary feature</a:t>
            </a:r>
            <a:r>
              <a:rPr lang="en" sz="2600">
                <a:solidFill>
                  <a:schemeClr val="lt1"/>
                </a:solidFill>
              </a:rPr>
              <a:t> (cough for 5 days), one </a:t>
            </a:r>
            <a:r>
              <a:rPr b="1" lang="en" sz="2600">
                <a:solidFill>
                  <a:schemeClr val="lt1"/>
                </a:solidFill>
              </a:rPr>
              <a:t>continuous feature</a:t>
            </a:r>
            <a:r>
              <a:rPr lang="en" sz="2600">
                <a:solidFill>
                  <a:schemeClr val="lt1"/>
                </a:solidFill>
              </a:rPr>
              <a:t> (temperature), and one </a:t>
            </a:r>
            <a:r>
              <a:rPr b="1" lang="en" sz="2600">
                <a:solidFill>
                  <a:schemeClr val="lt1"/>
                </a:solidFill>
              </a:rPr>
              <a:t>binary label</a:t>
            </a:r>
            <a:r>
              <a:rPr lang="en" sz="2600">
                <a:solidFill>
                  <a:schemeClr val="lt1"/>
                </a:solidFill>
              </a:rPr>
              <a:t> (cold or flu?)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6"/>
          <p:cNvSpPr txBox="1"/>
          <p:nvPr>
            <p:ph idx="4294967295" type="title"/>
          </p:nvPr>
        </p:nvSpPr>
        <p:spPr>
          <a:xfrm>
            <a:off x="260850" y="485825"/>
            <a:ext cx="8622300" cy="2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/>
              <a:t>We want to understand what predicts a flu.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would we go about making decisions now?</a:t>
            </a:r>
            <a:b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8" name="Google Shape;858;p46"/>
          <p:cNvSpPr txBox="1"/>
          <p:nvPr/>
        </p:nvSpPr>
        <p:spPr>
          <a:xfrm>
            <a:off x="350475" y="3239550"/>
            <a:ext cx="85821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could start by finding which feature predicts the outcome better.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3" name="Google Shape;863;p47"/>
          <p:cNvGraphicFramePr/>
          <p:nvPr/>
        </p:nvGraphicFramePr>
        <p:xfrm>
          <a:off x="314725" y="2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{6F529921-96C7-4FE4-92D7-A26AFC24BF36}</a:tableStyleId>
              </a:tblPr>
              <a:tblGrid>
                <a:gridCol w="534150"/>
                <a:gridCol w="1716500"/>
                <a:gridCol w="1285775"/>
                <a:gridCol w="11617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4" name="Google Shape;864;p47"/>
          <p:cNvSpPr txBox="1"/>
          <p:nvPr/>
        </p:nvSpPr>
        <p:spPr>
          <a:xfrm>
            <a:off x="5256650" y="19025"/>
            <a:ext cx="3672600" cy="51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Q1:</a:t>
            </a:r>
            <a:r>
              <a:rPr lang="en" sz="2600">
                <a:solidFill>
                  <a:schemeClr val="lt1"/>
                </a:solidFill>
              </a:rPr>
              <a:t> Which feature should we split on?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Q2:</a:t>
            </a:r>
            <a:r>
              <a:rPr lang="en" sz="2600">
                <a:solidFill>
                  <a:schemeClr val="lt1"/>
                </a:solidFill>
              </a:rPr>
              <a:t> If we are splitting on temperature, where should we split it?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8"/>
          <p:cNvSpPr txBox="1"/>
          <p:nvPr/>
        </p:nvSpPr>
        <p:spPr>
          <a:xfrm>
            <a:off x="403600" y="3209550"/>
            <a:ext cx="78249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Which split is better?</a:t>
            </a:r>
            <a:endParaRPr sz="3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70" name="Google Shape;870;p48"/>
          <p:cNvSpPr/>
          <p:nvPr/>
        </p:nvSpPr>
        <p:spPr>
          <a:xfrm>
            <a:off x="1481700" y="926850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48"/>
          <p:cNvSpPr txBox="1"/>
          <p:nvPr/>
        </p:nvSpPr>
        <p:spPr>
          <a:xfrm>
            <a:off x="1523450" y="926850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Cough for 5 days?</a:t>
            </a:r>
            <a:endParaRPr/>
          </a:p>
        </p:txBody>
      </p:sp>
      <p:sp>
        <p:nvSpPr>
          <p:cNvPr id="872" name="Google Shape;872;p48"/>
          <p:cNvSpPr txBox="1"/>
          <p:nvPr/>
        </p:nvSpPr>
        <p:spPr>
          <a:xfrm>
            <a:off x="1584175" y="4039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73" name="Google Shape;873;p48"/>
          <p:cNvSpPr txBox="1"/>
          <p:nvPr/>
        </p:nvSpPr>
        <p:spPr>
          <a:xfrm>
            <a:off x="1234850" y="19987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74" name="Google Shape;874;p48"/>
          <p:cNvSpPr txBox="1"/>
          <p:nvPr/>
        </p:nvSpPr>
        <p:spPr>
          <a:xfrm>
            <a:off x="2225725" y="19987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4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75" name="Google Shape;875;p48"/>
          <p:cNvSpPr txBox="1"/>
          <p:nvPr/>
        </p:nvSpPr>
        <p:spPr>
          <a:xfrm>
            <a:off x="12774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76" name="Google Shape;876;p48"/>
          <p:cNvCxnSpPr/>
          <p:nvPr/>
        </p:nvCxnSpPr>
        <p:spPr>
          <a:xfrm>
            <a:off x="2257700" y="17004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7" name="Google Shape;877;p48"/>
          <p:cNvCxnSpPr/>
          <p:nvPr/>
        </p:nvCxnSpPr>
        <p:spPr>
          <a:xfrm flipH="1">
            <a:off x="1636800" y="16837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8" name="Google Shape;878;p48"/>
          <p:cNvSpPr txBox="1"/>
          <p:nvPr/>
        </p:nvSpPr>
        <p:spPr>
          <a:xfrm>
            <a:off x="22289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9" name="Google Shape;879;p48"/>
          <p:cNvSpPr/>
          <p:nvPr/>
        </p:nvSpPr>
        <p:spPr>
          <a:xfrm>
            <a:off x="6974600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48"/>
          <p:cNvSpPr txBox="1"/>
          <p:nvPr/>
        </p:nvSpPr>
        <p:spPr>
          <a:xfrm>
            <a:off x="7016350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881" name="Google Shape;881;p48"/>
          <p:cNvSpPr txBox="1"/>
          <p:nvPr/>
        </p:nvSpPr>
        <p:spPr>
          <a:xfrm>
            <a:off x="7077075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82" name="Google Shape;882;p48"/>
          <p:cNvSpPr txBox="1"/>
          <p:nvPr/>
        </p:nvSpPr>
        <p:spPr>
          <a:xfrm>
            <a:off x="6627213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83" name="Google Shape;883;p48"/>
          <p:cNvSpPr txBox="1"/>
          <p:nvPr/>
        </p:nvSpPr>
        <p:spPr>
          <a:xfrm>
            <a:off x="7618088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84" name="Google Shape;884;p48"/>
          <p:cNvSpPr txBox="1"/>
          <p:nvPr/>
        </p:nvSpPr>
        <p:spPr>
          <a:xfrm>
            <a:off x="66697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85" name="Google Shape;885;p48"/>
          <p:cNvCxnSpPr/>
          <p:nvPr/>
        </p:nvCxnSpPr>
        <p:spPr>
          <a:xfrm>
            <a:off x="7650063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6" name="Google Shape;886;p48"/>
          <p:cNvCxnSpPr/>
          <p:nvPr/>
        </p:nvCxnSpPr>
        <p:spPr>
          <a:xfrm flipH="1">
            <a:off x="7029163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7" name="Google Shape;887;p48"/>
          <p:cNvSpPr txBox="1"/>
          <p:nvPr/>
        </p:nvSpPr>
        <p:spPr>
          <a:xfrm>
            <a:off x="76212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8" name="Google Shape;888;p48"/>
          <p:cNvSpPr txBox="1"/>
          <p:nvPr/>
        </p:nvSpPr>
        <p:spPr>
          <a:xfrm>
            <a:off x="496800" y="3995000"/>
            <a:ext cx="5281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48"/>
          <p:cNvSpPr txBox="1"/>
          <p:nvPr/>
        </p:nvSpPr>
        <p:spPr>
          <a:xfrm>
            <a:off x="403600" y="4038700"/>
            <a:ext cx="6316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000">
                <a:solidFill>
                  <a:schemeClr val="lt1"/>
                </a:solidFill>
              </a:rPr>
              <a:t>Let’s calculate the impurities!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49"/>
          <p:cNvSpPr txBox="1"/>
          <p:nvPr/>
        </p:nvSpPr>
        <p:spPr>
          <a:xfrm>
            <a:off x="699625" y="2513550"/>
            <a:ext cx="2931600" cy="24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Impurity Left Child: 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= 1-(4/7)</a:t>
            </a:r>
            <a:r>
              <a:rPr baseline="30000"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-(3/7)</a:t>
            </a:r>
            <a:r>
              <a:rPr baseline="30000" lang="en">
                <a:solidFill>
                  <a:srgbClr val="FFFFFF"/>
                </a:solidFill>
              </a:rPr>
              <a:t>2</a:t>
            </a:r>
            <a:endParaRPr baseline="30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= 24/49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Right Child: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1-(1/5)</a:t>
            </a:r>
            <a:r>
              <a:rPr baseline="30000" lang="en">
                <a:solidFill>
                  <a:schemeClr val="lt1"/>
                </a:solidFill>
              </a:rPr>
              <a:t>2</a:t>
            </a:r>
            <a:r>
              <a:rPr lang="en">
                <a:solidFill>
                  <a:schemeClr val="lt1"/>
                </a:solidFill>
              </a:rPr>
              <a:t>-(4/5)</a:t>
            </a:r>
            <a:r>
              <a:rPr baseline="30000" lang="en">
                <a:solidFill>
                  <a:schemeClr val="lt1"/>
                </a:solidFill>
              </a:rPr>
              <a:t>2</a:t>
            </a:r>
            <a:endParaRPr baseline="30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8/25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of the Split: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(24/49)*(7/12) + (8/25)*(5/12)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44/105 = 0.419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95" name="Google Shape;895;p49"/>
          <p:cNvSpPr/>
          <p:nvPr/>
        </p:nvSpPr>
        <p:spPr>
          <a:xfrm>
            <a:off x="1481700" y="926850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49"/>
          <p:cNvSpPr txBox="1"/>
          <p:nvPr/>
        </p:nvSpPr>
        <p:spPr>
          <a:xfrm>
            <a:off x="1523450" y="926850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Cough For 5 Days?</a:t>
            </a:r>
            <a:endParaRPr/>
          </a:p>
        </p:txBody>
      </p:sp>
      <p:sp>
        <p:nvSpPr>
          <p:cNvPr id="897" name="Google Shape;897;p49"/>
          <p:cNvSpPr txBox="1"/>
          <p:nvPr/>
        </p:nvSpPr>
        <p:spPr>
          <a:xfrm>
            <a:off x="1584175" y="4039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98" name="Google Shape;898;p49"/>
          <p:cNvSpPr txBox="1"/>
          <p:nvPr/>
        </p:nvSpPr>
        <p:spPr>
          <a:xfrm>
            <a:off x="1234850" y="19987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99" name="Google Shape;899;p49"/>
          <p:cNvSpPr txBox="1"/>
          <p:nvPr/>
        </p:nvSpPr>
        <p:spPr>
          <a:xfrm>
            <a:off x="2225725" y="19987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4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00" name="Google Shape;900;p49"/>
          <p:cNvSpPr txBox="1"/>
          <p:nvPr/>
        </p:nvSpPr>
        <p:spPr>
          <a:xfrm>
            <a:off x="12774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01" name="Google Shape;901;p49"/>
          <p:cNvCxnSpPr/>
          <p:nvPr/>
        </p:nvCxnSpPr>
        <p:spPr>
          <a:xfrm>
            <a:off x="2257700" y="17004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2" name="Google Shape;902;p49"/>
          <p:cNvCxnSpPr/>
          <p:nvPr/>
        </p:nvCxnSpPr>
        <p:spPr>
          <a:xfrm flipH="1">
            <a:off x="1636800" y="16837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3" name="Google Shape;903;p49"/>
          <p:cNvSpPr txBox="1"/>
          <p:nvPr/>
        </p:nvSpPr>
        <p:spPr>
          <a:xfrm>
            <a:off x="22289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4" name="Google Shape;904;p49"/>
          <p:cNvSpPr/>
          <p:nvPr/>
        </p:nvSpPr>
        <p:spPr>
          <a:xfrm>
            <a:off x="6974600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49"/>
          <p:cNvSpPr txBox="1"/>
          <p:nvPr/>
        </p:nvSpPr>
        <p:spPr>
          <a:xfrm>
            <a:off x="7016350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99.4 ?</a:t>
            </a:r>
            <a:endParaRPr/>
          </a:p>
        </p:txBody>
      </p:sp>
      <p:sp>
        <p:nvSpPr>
          <p:cNvPr id="906" name="Google Shape;906;p49"/>
          <p:cNvSpPr txBox="1"/>
          <p:nvPr/>
        </p:nvSpPr>
        <p:spPr>
          <a:xfrm>
            <a:off x="7077075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07" name="Google Shape;907;p49"/>
          <p:cNvSpPr txBox="1"/>
          <p:nvPr/>
        </p:nvSpPr>
        <p:spPr>
          <a:xfrm>
            <a:off x="6627213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08" name="Google Shape;908;p49"/>
          <p:cNvSpPr txBox="1"/>
          <p:nvPr/>
        </p:nvSpPr>
        <p:spPr>
          <a:xfrm>
            <a:off x="7618088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09" name="Google Shape;909;p49"/>
          <p:cNvSpPr txBox="1"/>
          <p:nvPr/>
        </p:nvSpPr>
        <p:spPr>
          <a:xfrm>
            <a:off x="66697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10" name="Google Shape;910;p49"/>
          <p:cNvCxnSpPr/>
          <p:nvPr/>
        </p:nvCxnSpPr>
        <p:spPr>
          <a:xfrm>
            <a:off x="7650063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1" name="Google Shape;911;p49"/>
          <p:cNvCxnSpPr/>
          <p:nvPr/>
        </p:nvCxnSpPr>
        <p:spPr>
          <a:xfrm flipH="1">
            <a:off x="7029163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2" name="Google Shape;912;p49"/>
          <p:cNvSpPr txBox="1"/>
          <p:nvPr/>
        </p:nvSpPr>
        <p:spPr>
          <a:xfrm>
            <a:off x="76212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3" name="Google Shape;913;p49"/>
          <p:cNvSpPr txBox="1"/>
          <p:nvPr/>
        </p:nvSpPr>
        <p:spPr>
          <a:xfrm>
            <a:off x="6052125" y="2614500"/>
            <a:ext cx="2931600" cy="2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Impurity Left Child: 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= 1-(4/5)</a:t>
            </a:r>
            <a:r>
              <a:rPr baseline="30000"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-(1/5)</a:t>
            </a:r>
            <a:r>
              <a:rPr baseline="30000" lang="en">
                <a:solidFill>
                  <a:srgbClr val="FFFFFF"/>
                </a:solidFill>
              </a:rPr>
              <a:t>2</a:t>
            </a:r>
            <a:endParaRPr baseline="30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= 8/25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Right Child: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1-(1/7)</a:t>
            </a:r>
            <a:r>
              <a:rPr baseline="30000" lang="en">
                <a:solidFill>
                  <a:schemeClr val="lt1"/>
                </a:solidFill>
              </a:rPr>
              <a:t>2</a:t>
            </a:r>
            <a:r>
              <a:rPr lang="en">
                <a:solidFill>
                  <a:schemeClr val="lt1"/>
                </a:solidFill>
              </a:rPr>
              <a:t>-(6/7)</a:t>
            </a:r>
            <a:r>
              <a:rPr baseline="30000" lang="en">
                <a:solidFill>
                  <a:schemeClr val="lt1"/>
                </a:solidFill>
              </a:rPr>
              <a:t>2</a:t>
            </a:r>
            <a:endParaRPr baseline="30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12/49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of the Split: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(8/25)*(5/12) + (12/49)*(7/12)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29/105 = 0.276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14" name="Google Shape;914;p49"/>
          <p:cNvSpPr/>
          <p:nvPr/>
        </p:nvSpPr>
        <p:spPr>
          <a:xfrm>
            <a:off x="4159210" y="560250"/>
            <a:ext cx="2291100" cy="12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where did 99.4 come from?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0"/>
          <p:cNvSpPr txBox="1"/>
          <p:nvPr/>
        </p:nvSpPr>
        <p:spPr>
          <a:xfrm>
            <a:off x="1360525" y="2513550"/>
            <a:ext cx="15945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Split: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44/105 = 0.419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20" name="Google Shape;920;p50"/>
          <p:cNvSpPr/>
          <p:nvPr/>
        </p:nvSpPr>
        <p:spPr>
          <a:xfrm>
            <a:off x="1481700" y="926850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50"/>
          <p:cNvSpPr txBox="1"/>
          <p:nvPr/>
        </p:nvSpPr>
        <p:spPr>
          <a:xfrm>
            <a:off x="1523450" y="926850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Cough for 5 days?</a:t>
            </a:r>
            <a:endParaRPr/>
          </a:p>
        </p:txBody>
      </p:sp>
      <p:sp>
        <p:nvSpPr>
          <p:cNvPr id="922" name="Google Shape;922;p50"/>
          <p:cNvSpPr txBox="1"/>
          <p:nvPr/>
        </p:nvSpPr>
        <p:spPr>
          <a:xfrm>
            <a:off x="1584175" y="403975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23" name="Google Shape;923;p50"/>
          <p:cNvSpPr txBox="1"/>
          <p:nvPr/>
        </p:nvSpPr>
        <p:spPr>
          <a:xfrm>
            <a:off x="1234850" y="1998750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24" name="Google Shape;924;p50"/>
          <p:cNvSpPr txBox="1"/>
          <p:nvPr/>
        </p:nvSpPr>
        <p:spPr>
          <a:xfrm>
            <a:off x="2225725" y="19987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4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25" name="Google Shape;925;p50"/>
          <p:cNvSpPr txBox="1"/>
          <p:nvPr/>
        </p:nvSpPr>
        <p:spPr>
          <a:xfrm>
            <a:off x="12774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26" name="Google Shape;926;p50"/>
          <p:cNvCxnSpPr/>
          <p:nvPr/>
        </p:nvCxnSpPr>
        <p:spPr>
          <a:xfrm>
            <a:off x="2257700" y="1700413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7" name="Google Shape;927;p50"/>
          <p:cNvCxnSpPr/>
          <p:nvPr/>
        </p:nvCxnSpPr>
        <p:spPr>
          <a:xfrm flipH="1">
            <a:off x="1636800" y="1683738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8" name="Google Shape;928;p50"/>
          <p:cNvSpPr txBox="1"/>
          <p:nvPr/>
        </p:nvSpPr>
        <p:spPr>
          <a:xfrm>
            <a:off x="2228925" y="1708503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9" name="Google Shape;929;p50"/>
          <p:cNvSpPr/>
          <p:nvPr/>
        </p:nvSpPr>
        <p:spPr>
          <a:xfrm>
            <a:off x="6974600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50"/>
          <p:cNvSpPr txBox="1"/>
          <p:nvPr/>
        </p:nvSpPr>
        <p:spPr>
          <a:xfrm>
            <a:off x="7016350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99.4 ?</a:t>
            </a:r>
            <a:endParaRPr/>
          </a:p>
        </p:txBody>
      </p:sp>
      <p:sp>
        <p:nvSpPr>
          <p:cNvPr id="931" name="Google Shape;931;p50"/>
          <p:cNvSpPr txBox="1"/>
          <p:nvPr/>
        </p:nvSpPr>
        <p:spPr>
          <a:xfrm>
            <a:off x="7077075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32" name="Google Shape;932;p50"/>
          <p:cNvSpPr txBox="1"/>
          <p:nvPr/>
        </p:nvSpPr>
        <p:spPr>
          <a:xfrm>
            <a:off x="6627213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33" name="Google Shape;933;p50"/>
          <p:cNvSpPr txBox="1"/>
          <p:nvPr/>
        </p:nvSpPr>
        <p:spPr>
          <a:xfrm>
            <a:off x="7618088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34" name="Google Shape;934;p50"/>
          <p:cNvSpPr txBox="1"/>
          <p:nvPr/>
        </p:nvSpPr>
        <p:spPr>
          <a:xfrm>
            <a:off x="66697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35" name="Google Shape;935;p50"/>
          <p:cNvCxnSpPr/>
          <p:nvPr/>
        </p:nvCxnSpPr>
        <p:spPr>
          <a:xfrm>
            <a:off x="7650063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6" name="Google Shape;936;p50"/>
          <p:cNvCxnSpPr/>
          <p:nvPr/>
        </p:nvCxnSpPr>
        <p:spPr>
          <a:xfrm flipH="1">
            <a:off x="7029163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7" name="Google Shape;937;p50"/>
          <p:cNvSpPr txBox="1"/>
          <p:nvPr/>
        </p:nvSpPr>
        <p:spPr>
          <a:xfrm>
            <a:off x="7621288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8" name="Google Shape;938;p50"/>
          <p:cNvSpPr txBox="1"/>
          <p:nvPr/>
        </p:nvSpPr>
        <p:spPr>
          <a:xfrm>
            <a:off x="6720675" y="2528388"/>
            <a:ext cx="15945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Impurity Split: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= 29/105 = 0.276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39" name="Google Shape;939;p50"/>
          <p:cNvSpPr txBox="1"/>
          <p:nvPr/>
        </p:nvSpPr>
        <p:spPr>
          <a:xfrm>
            <a:off x="183000" y="3365400"/>
            <a:ext cx="8778000" cy="16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So let us split on temperature!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Notice that this is the same thing we did with 1D decision trees, </a:t>
            </a:r>
            <a:r>
              <a:rPr b="1" lang="en" sz="1800">
                <a:solidFill>
                  <a:schemeClr val="lt1"/>
                </a:solidFill>
              </a:rPr>
              <a:t>except</a:t>
            </a:r>
            <a:r>
              <a:rPr lang="en" sz="1800">
                <a:solidFill>
                  <a:schemeClr val="lt1"/>
                </a:solidFill>
              </a:rPr>
              <a:t> now we examine more possible splits (due to more features) to determine the best one.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51"/>
          <p:cNvSpPr txBox="1"/>
          <p:nvPr/>
        </p:nvSpPr>
        <p:spPr>
          <a:xfrm>
            <a:off x="172825" y="3981500"/>
            <a:ext cx="8859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Now for each child, we have to again determine the best split, accounting for all possible splits </a:t>
            </a:r>
            <a:r>
              <a:rPr i="1" lang="en" sz="1800">
                <a:solidFill>
                  <a:srgbClr val="FFFFFF"/>
                </a:solidFill>
              </a:rPr>
              <a:t>across all features</a:t>
            </a:r>
            <a:r>
              <a:rPr lang="en" sz="1800">
                <a:solidFill>
                  <a:srgbClr val="FFFFFF"/>
                </a:solidFill>
              </a:rPr>
              <a:t>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45" name="Google Shape;945;p51"/>
          <p:cNvSpPr/>
          <p:nvPr/>
        </p:nvSpPr>
        <p:spPr>
          <a:xfrm>
            <a:off x="4059288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51"/>
          <p:cNvSpPr txBox="1"/>
          <p:nvPr/>
        </p:nvSpPr>
        <p:spPr>
          <a:xfrm>
            <a:off x="4101038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99.4 ?</a:t>
            </a:r>
            <a:endParaRPr/>
          </a:p>
        </p:txBody>
      </p:sp>
      <p:sp>
        <p:nvSpPr>
          <p:cNvPr id="947" name="Google Shape;947;p51"/>
          <p:cNvSpPr txBox="1"/>
          <p:nvPr/>
        </p:nvSpPr>
        <p:spPr>
          <a:xfrm>
            <a:off x="4161763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48" name="Google Shape;948;p51"/>
          <p:cNvSpPr txBox="1"/>
          <p:nvPr/>
        </p:nvSpPr>
        <p:spPr>
          <a:xfrm>
            <a:off x="3711900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49" name="Google Shape;949;p51"/>
          <p:cNvSpPr txBox="1"/>
          <p:nvPr/>
        </p:nvSpPr>
        <p:spPr>
          <a:xfrm>
            <a:off x="4702775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50" name="Google Shape;950;p51"/>
          <p:cNvSpPr txBox="1"/>
          <p:nvPr/>
        </p:nvSpPr>
        <p:spPr>
          <a:xfrm>
            <a:off x="37544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51" name="Google Shape;951;p51"/>
          <p:cNvCxnSpPr/>
          <p:nvPr/>
        </p:nvCxnSpPr>
        <p:spPr>
          <a:xfrm>
            <a:off x="4734750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2" name="Google Shape;952;p51"/>
          <p:cNvCxnSpPr/>
          <p:nvPr/>
        </p:nvCxnSpPr>
        <p:spPr>
          <a:xfrm flipH="1">
            <a:off x="4113850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3" name="Google Shape;953;p51"/>
          <p:cNvSpPr txBox="1"/>
          <p:nvPr/>
        </p:nvSpPr>
        <p:spPr>
          <a:xfrm>
            <a:off x="47059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954" name="Google Shape;954;p51"/>
          <p:cNvGraphicFramePr/>
          <p:nvPr/>
        </p:nvGraphicFramePr>
        <p:xfrm>
          <a:off x="117025" y="90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{6F529921-96C7-4FE4-92D7-A26AFC24BF36}</a:tableStyleId>
              </a:tblPr>
              <a:tblGrid>
                <a:gridCol w="534150"/>
                <a:gridCol w="1047850"/>
                <a:gridCol w="1203475"/>
                <a:gridCol w="822225"/>
              </a:tblGrid>
              <a:tr h="12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5" name="Google Shape;955;p51"/>
          <p:cNvGraphicFramePr/>
          <p:nvPr/>
        </p:nvGraphicFramePr>
        <p:xfrm>
          <a:off x="5432075" y="12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{6F529921-96C7-4FE4-92D7-A26AFC24BF36}</a:tableStyleId>
              </a:tblPr>
              <a:tblGrid>
                <a:gridCol w="534150"/>
                <a:gridCol w="1047850"/>
                <a:gridCol w="1203475"/>
                <a:gridCol w="822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52"/>
          <p:cNvSpPr/>
          <p:nvPr/>
        </p:nvSpPr>
        <p:spPr>
          <a:xfrm>
            <a:off x="4059288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52"/>
          <p:cNvSpPr txBox="1"/>
          <p:nvPr/>
        </p:nvSpPr>
        <p:spPr>
          <a:xfrm>
            <a:off x="4101038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99.4 ?</a:t>
            </a:r>
            <a:endParaRPr/>
          </a:p>
        </p:txBody>
      </p:sp>
      <p:sp>
        <p:nvSpPr>
          <p:cNvPr id="962" name="Google Shape;962;p52"/>
          <p:cNvSpPr txBox="1"/>
          <p:nvPr/>
        </p:nvSpPr>
        <p:spPr>
          <a:xfrm>
            <a:off x="4161763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63" name="Google Shape;963;p52"/>
          <p:cNvSpPr txBox="1"/>
          <p:nvPr/>
        </p:nvSpPr>
        <p:spPr>
          <a:xfrm>
            <a:off x="3711900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64" name="Google Shape;964;p52"/>
          <p:cNvSpPr txBox="1"/>
          <p:nvPr/>
        </p:nvSpPr>
        <p:spPr>
          <a:xfrm>
            <a:off x="4702775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65" name="Google Shape;965;p52"/>
          <p:cNvSpPr txBox="1"/>
          <p:nvPr/>
        </p:nvSpPr>
        <p:spPr>
          <a:xfrm>
            <a:off x="37544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66" name="Google Shape;966;p52"/>
          <p:cNvCxnSpPr/>
          <p:nvPr/>
        </p:nvCxnSpPr>
        <p:spPr>
          <a:xfrm>
            <a:off x="4734750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7" name="Google Shape;967;p52"/>
          <p:cNvCxnSpPr/>
          <p:nvPr/>
        </p:nvCxnSpPr>
        <p:spPr>
          <a:xfrm flipH="1">
            <a:off x="4113850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8" name="Google Shape;968;p52"/>
          <p:cNvSpPr txBox="1"/>
          <p:nvPr/>
        </p:nvSpPr>
        <p:spPr>
          <a:xfrm>
            <a:off x="47059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969" name="Google Shape;969;p52"/>
          <p:cNvGraphicFramePr/>
          <p:nvPr/>
        </p:nvGraphicFramePr>
        <p:xfrm>
          <a:off x="117025" y="90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{6F529921-96C7-4FE4-92D7-A26AFC24BF36}</a:tableStyleId>
              </a:tblPr>
              <a:tblGrid>
                <a:gridCol w="534150"/>
                <a:gridCol w="1047850"/>
                <a:gridCol w="1203475"/>
                <a:gridCol w="822225"/>
              </a:tblGrid>
              <a:tr h="12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70" name="Google Shape;970;p52"/>
          <p:cNvGraphicFramePr/>
          <p:nvPr/>
        </p:nvGraphicFramePr>
        <p:xfrm>
          <a:off x="5432075" y="12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{6F529921-96C7-4FE4-92D7-A26AFC24BF36}</a:tableStyleId>
              </a:tblPr>
              <a:tblGrid>
                <a:gridCol w="534150"/>
                <a:gridCol w="1047850"/>
                <a:gridCol w="1203475"/>
                <a:gridCol w="822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71" name="Google Shape;971;p52"/>
          <p:cNvGraphicFramePr/>
          <p:nvPr/>
        </p:nvGraphicFramePr>
        <p:xfrm>
          <a:off x="117025" y="369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{A000C04A-7D68-4176-BE25-35828B62DED0}</a:tableStyleId>
              </a:tblPr>
              <a:tblGrid>
                <a:gridCol w="1756775"/>
                <a:gridCol w="1850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Split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Impurity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Temp &lt;= 98.4 ?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3/10 = 0.3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72" name="Google Shape;972;p52"/>
          <p:cNvGraphicFramePr/>
          <p:nvPr/>
        </p:nvGraphicFramePr>
        <p:xfrm>
          <a:off x="5432075" y="369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{A000C04A-7D68-4176-BE25-35828B62DED0}</a:tableStyleId>
              </a:tblPr>
              <a:tblGrid>
                <a:gridCol w="1756775"/>
                <a:gridCol w="1850925"/>
              </a:tblGrid>
              <a:tr h="18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Split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Impurity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3/14 = 0.214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Temp &lt;= 99.8 ?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3/14 = 0.214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53"/>
          <p:cNvSpPr/>
          <p:nvPr/>
        </p:nvSpPr>
        <p:spPr>
          <a:xfrm>
            <a:off x="4059288" y="9151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53"/>
          <p:cNvSpPr txBox="1"/>
          <p:nvPr/>
        </p:nvSpPr>
        <p:spPr>
          <a:xfrm>
            <a:off x="4101038" y="9151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979" name="Google Shape;979;p53"/>
          <p:cNvSpPr txBox="1"/>
          <p:nvPr/>
        </p:nvSpPr>
        <p:spPr>
          <a:xfrm>
            <a:off x="4161763" y="3922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80" name="Google Shape;980;p53"/>
          <p:cNvSpPr txBox="1"/>
          <p:nvPr/>
        </p:nvSpPr>
        <p:spPr>
          <a:xfrm>
            <a:off x="3711900" y="2006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81" name="Google Shape;981;p53"/>
          <p:cNvSpPr txBox="1"/>
          <p:nvPr/>
        </p:nvSpPr>
        <p:spPr>
          <a:xfrm>
            <a:off x="4702775" y="2006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82" name="Google Shape;982;p53"/>
          <p:cNvSpPr txBox="1"/>
          <p:nvPr/>
        </p:nvSpPr>
        <p:spPr>
          <a:xfrm>
            <a:off x="37544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83" name="Google Shape;983;p53"/>
          <p:cNvCxnSpPr/>
          <p:nvPr/>
        </p:nvCxnSpPr>
        <p:spPr>
          <a:xfrm>
            <a:off x="4734750" y="1708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4" name="Google Shape;984;p53"/>
          <p:cNvCxnSpPr/>
          <p:nvPr/>
        </p:nvCxnSpPr>
        <p:spPr>
          <a:xfrm flipH="1">
            <a:off x="4113850" y="1691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5" name="Google Shape;985;p53"/>
          <p:cNvSpPr txBox="1"/>
          <p:nvPr/>
        </p:nvSpPr>
        <p:spPr>
          <a:xfrm>
            <a:off x="4705975" y="1716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6" name="Google Shape;986;p53"/>
          <p:cNvSpPr/>
          <p:nvPr/>
        </p:nvSpPr>
        <p:spPr>
          <a:xfrm>
            <a:off x="3505525" y="25216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53"/>
          <p:cNvSpPr txBox="1"/>
          <p:nvPr/>
        </p:nvSpPr>
        <p:spPr>
          <a:xfrm>
            <a:off x="3547275" y="25216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Cough for 5 days?</a:t>
            </a:r>
            <a:endParaRPr/>
          </a:p>
        </p:txBody>
      </p:sp>
      <p:sp>
        <p:nvSpPr>
          <p:cNvPr id="988" name="Google Shape;988;p53"/>
          <p:cNvSpPr txBox="1"/>
          <p:nvPr/>
        </p:nvSpPr>
        <p:spPr>
          <a:xfrm>
            <a:off x="3301250" y="33032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89" name="Google Shape;989;p53"/>
          <p:cNvCxnSpPr/>
          <p:nvPr/>
        </p:nvCxnSpPr>
        <p:spPr>
          <a:xfrm>
            <a:off x="4281525" y="32951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0" name="Google Shape;990;p53"/>
          <p:cNvCxnSpPr/>
          <p:nvPr/>
        </p:nvCxnSpPr>
        <p:spPr>
          <a:xfrm flipH="1">
            <a:off x="3660625" y="32785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1" name="Google Shape;991;p53"/>
          <p:cNvSpPr txBox="1"/>
          <p:nvPr/>
        </p:nvSpPr>
        <p:spPr>
          <a:xfrm>
            <a:off x="4252750" y="33032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2" name="Google Shape;992;p53"/>
          <p:cNvSpPr txBox="1"/>
          <p:nvPr/>
        </p:nvSpPr>
        <p:spPr>
          <a:xfrm>
            <a:off x="3312350" y="36697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93" name="Google Shape;993;p53"/>
          <p:cNvSpPr txBox="1"/>
          <p:nvPr/>
        </p:nvSpPr>
        <p:spPr>
          <a:xfrm>
            <a:off x="4037650" y="36697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94" name="Google Shape;994;p53"/>
          <p:cNvSpPr/>
          <p:nvPr/>
        </p:nvSpPr>
        <p:spPr>
          <a:xfrm>
            <a:off x="4910250" y="25216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53"/>
          <p:cNvSpPr txBox="1"/>
          <p:nvPr/>
        </p:nvSpPr>
        <p:spPr>
          <a:xfrm>
            <a:off x="4952000" y="25216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996" name="Google Shape;996;p53"/>
          <p:cNvSpPr txBox="1"/>
          <p:nvPr/>
        </p:nvSpPr>
        <p:spPr>
          <a:xfrm>
            <a:off x="4705975" y="33032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97" name="Google Shape;997;p53"/>
          <p:cNvCxnSpPr/>
          <p:nvPr/>
        </p:nvCxnSpPr>
        <p:spPr>
          <a:xfrm>
            <a:off x="5686250" y="32951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8" name="Google Shape;998;p53"/>
          <p:cNvCxnSpPr/>
          <p:nvPr/>
        </p:nvCxnSpPr>
        <p:spPr>
          <a:xfrm flipH="1">
            <a:off x="5065350" y="32785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9" name="Google Shape;999;p53"/>
          <p:cNvSpPr txBox="1"/>
          <p:nvPr/>
        </p:nvSpPr>
        <p:spPr>
          <a:xfrm>
            <a:off x="5657475" y="33032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0" name="Google Shape;1000;p53"/>
          <p:cNvSpPr txBox="1"/>
          <p:nvPr/>
        </p:nvSpPr>
        <p:spPr>
          <a:xfrm>
            <a:off x="4740125" y="36725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01" name="Google Shape;1001;p53"/>
          <p:cNvSpPr txBox="1"/>
          <p:nvPr/>
        </p:nvSpPr>
        <p:spPr>
          <a:xfrm>
            <a:off x="5592375" y="36697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02" name="Google Shape;1002;p53"/>
          <p:cNvSpPr txBox="1"/>
          <p:nvPr/>
        </p:nvSpPr>
        <p:spPr>
          <a:xfrm>
            <a:off x="175000" y="4279400"/>
            <a:ext cx="8859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Let’s do one more split!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Selling your idea</a:t>
            </a:r>
            <a:endParaRPr/>
          </a:p>
        </p:txBody>
      </p:sp>
      <p:sp>
        <p:nvSpPr>
          <p:cNvPr id="272" name="Google Shape;272;p27"/>
          <p:cNvSpPr txBox="1"/>
          <p:nvPr/>
        </p:nvSpPr>
        <p:spPr>
          <a:xfrm>
            <a:off x="4426725" y="222200"/>
            <a:ext cx="4272900" cy="4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Recall: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 we predict if Joanne ha</a:t>
            </a:r>
            <a:r>
              <a:rPr lang="en" sz="2600">
                <a:solidFill>
                  <a:srgbClr val="FFFFFF"/>
                </a:solidFill>
              </a:rPr>
              <a:t>s</a:t>
            </a: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the flu or the cold  based on her temperature?</a:t>
            </a:r>
            <a:endParaRPr/>
          </a:p>
        </p:txBody>
      </p:sp>
      <p:graphicFrame>
        <p:nvGraphicFramePr>
          <p:cNvPr id="273" name="Google Shape;273;p2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{6F529921-96C7-4FE4-92D7-A26AFC24BF36}</a:tableStyleId>
              </a:tblPr>
              <a:tblGrid>
                <a:gridCol w="1378975"/>
                <a:gridCol w="1378975"/>
                <a:gridCol w="1378975"/>
              </a:tblGrid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54"/>
          <p:cNvSpPr/>
          <p:nvPr/>
        </p:nvSpPr>
        <p:spPr>
          <a:xfrm>
            <a:off x="1538963" y="6142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54"/>
          <p:cNvSpPr txBox="1"/>
          <p:nvPr/>
        </p:nvSpPr>
        <p:spPr>
          <a:xfrm>
            <a:off x="1580713" y="6142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1009" name="Google Shape;1009;p54"/>
          <p:cNvSpPr txBox="1"/>
          <p:nvPr/>
        </p:nvSpPr>
        <p:spPr>
          <a:xfrm>
            <a:off x="1641438" y="913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10" name="Google Shape;1010;p54"/>
          <p:cNvSpPr txBox="1"/>
          <p:nvPr/>
        </p:nvSpPr>
        <p:spPr>
          <a:xfrm>
            <a:off x="1191575" y="17059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11" name="Google Shape;1011;p54"/>
          <p:cNvSpPr txBox="1"/>
          <p:nvPr/>
        </p:nvSpPr>
        <p:spPr>
          <a:xfrm>
            <a:off x="2182450" y="17059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12" name="Google Shape;1012;p54"/>
          <p:cNvSpPr txBox="1"/>
          <p:nvPr/>
        </p:nvSpPr>
        <p:spPr>
          <a:xfrm>
            <a:off x="1234150" y="14156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13" name="Google Shape;1013;p54"/>
          <p:cNvCxnSpPr/>
          <p:nvPr/>
        </p:nvCxnSpPr>
        <p:spPr>
          <a:xfrm>
            <a:off x="2214425" y="14075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4" name="Google Shape;1014;p54"/>
          <p:cNvCxnSpPr/>
          <p:nvPr/>
        </p:nvCxnSpPr>
        <p:spPr>
          <a:xfrm flipH="1">
            <a:off x="1593525" y="13909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5" name="Google Shape;1015;p54"/>
          <p:cNvSpPr txBox="1"/>
          <p:nvPr/>
        </p:nvSpPr>
        <p:spPr>
          <a:xfrm>
            <a:off x="2185650" y="14156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6" name="Google Shape;1016;p54"/>
          <p:cNvSpPr/>
          <p:nvPr/>
        </p:nvSpPr>
        <p:spPr>
          <a:xfrm>
            <a:off x="985200" y="22207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54"/>
          <p:cNvSpPr txBox="1"/>
          <p:nvPr/>
        </p:nvSpPr>
        <p:spPr>
          <a:xfrm>
            <a:off x="1026950" y="22207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Cough for 5 days?</a:t>
            </a:r>
            <a:endParaRPr/>
          </a:p>
        </p:txBody>
      </p:sp>
      <p:sp>
        <p:nvSpPr>
          <p:cNvPr id="1018" name="Google Shape;1018;p54"/>
          <p:cNvSpPr txBox="1"/>
          <p:nvPr/>
        </p:nvSpPr>
        <p:spPr>
          <a:xfrm>
            <a:off x="780925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19" name="Google Shape;1019;p54"/>
          <p:cNvCxnSpPr/>
          <p:nvPr/>
        </p:nvCxnSpPr>
        <p:spPr>
          <a:xfrm>
            <a:off x="1761200" y="29942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0" name="Google Shape;1020;p54"/>
          <p:cNvCxnSpPr/>
          <p:nvPr/>
        </p:nvCxnSpPr>
        <p:spPr>
          <a:xfrm flipH="1">
            <a:off x="1140300" y="29776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1" name="Google Shape;1021;p54"/>
          <p:cNvSpPr txBox="1"/>
          <p:nvPr/>
        </p:nvSpPr>
        <p:spPr>
          <a:xfrm>
            <a:off x="1732425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2" name="Google Shape;1022;p54"/>
          <p:cNvSpPr txBox="1"/>
          <p:nvPr/>
        </p:nvSpPr>
        <p:spPr>
          <a:xfrm>
            <a:off x="792025" y="3368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23" name="Google Shape;1023;p54"/>
          <p:cNvSpPr txBox="1"/>
          <p:nvPr/>
        </p:nvSpPr>
        <p:spPr>
          <a:xfrm>
            <a:off x="1517325" y="3368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24" name="Google Shape;1024;p54"/>
          <p:cNvSpPr/>
          <p:nvPr/>
        </p:nvSpPr>
        <p:spPr>
          <a:xfrm>
            <a:off x="2389925" y="22207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54"/>
          <p:cNvSpPr txBox="1"/>
          <p:nvPr/>
        </p:nvSpPr>
        <p:spPr>
          <a:xfrm>
            <a:off x="2431675" y="22207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1026" name="Google Shape;1026;p54"/>
          <p:cNvSpPr txBox="1"/>
          <p:nvPr/>
        </p:nvSpPr>
        <p:spPr>
          <a:xfrm>
            <a:off x="2185650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27" name="Google Shape;1027;p54"/>
          <p:cNvCxnSpPr/>
          <p:nvPr/>
        </p:nvCxnSpPr>
        <p:spPr>
          <a:xfrm>
            <a:off x="3165925" y="29942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8" name="Google Shape;1028;p54"/>
          <p:cNvCxnSpPr/>
          <p:nvPr/>
        </p:nvCxnSpPr>
        <p:spPr>
          <a:xfrm flipH="1">
            <a:off x="2545025" y="29776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9" name="Google Shape;1029;p54"/>
          <p:cNvSpPr txBox="1"/>
          <p:nvPr/>
        </p:nvSpPr>
        <p:spPr>
          <a:xfrm>
            <a:off x="3137150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0" name="Google Shape;1030;p54"/>
          <p:cNvSpPr txBox="1"/>
          <p:nvPr/>
        </p:nvSpPr>
        <p:spPr>
          <a:xfrm>
            <a:off x="2219800" y="33716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31" name="Google Shape;1031;p54"/>
          <p:cNvSpPr txBox="1"/>
          <p:nvPr/>
        </p:nvSpPr>
        <p:spPr>
          <a:xfrm>
            <a:off x="3072050" y="3368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graphicFrame>
        <p:nvGraphicFramePr>
          <p:cNvPr id="1032" name="Google Shape;1032;p54"/>
          <p:cNvGraphicFramePr/>
          <p:nvPr/>
        </p:nvGraphicFramePr>
        <p:xfrm>
          <a:off x="4547375" y="79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{6F529921-96C7-4FE4-92D7-A26AFC24BF36}</a:tableStyleId>
              </a:tblPr>
              <a:tblGrid>
                <a:gridCol w="534150"/>
                <a:gridCol w="1047850"/>
                <a:gridCol w="1203475"/>
                <a:gridCol w="822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3" name="Google Shape;1033;p54"/>
          <p:cNvGraphicFramePr/>
          <p:nvPr/>
        </p:nvGraphicFramePr>
        <p:xfrm>
          <a:off x="4562450" y="327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{A000C04A-7D68-4176-BE25-35828B62DED0}</a:tableStyleId>
              </a:tblPr>
              <a:tblGrid>
                <a:gridCol w="1756775"/>
                <a:gridCol w="1850925"/>
              </a:tblGrid>
              <a:tr h="18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Split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Impurity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1/4 = 0.25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Temp &lt;= 100?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55"/>
          <p:cNvSpPr/>
          <p:nvPr/>
        </p:nvSpPr>
        <p:spPr>
          <a:xfrm>
            <a:off x="1538963" y="614225"/>
            <a:ext cx="1025400" cy="8970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55"/>
          <p:cNvSpPr txBox="1"/>
          <p:nvPr/>
        </p:nvSpPr>
        <p:spPr>
          <a:xfrm>
            <a:off x="1580713" y="614225"/>
            <a:ext cx="940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99.3 ?</a:t>
            </a:r>
            <a:endParaRPr/>
          </a:p>
        </p:txBody>
      </p:sp>
      <p:sp>
        <p:nvSpPr>
          <p:cNvPr id="1040" name="Google Shape;1040;p55"/>
          <p:cNvSpPr txBox="1"/>
          <p:nvPr/>
        </p:nvSpPr>
        <p:spPr>
          <a:xfrm>
            <a:off x="1641438" y="91350"/>
            <a:ext cx="881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5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7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41" name="Google Shape;1041;p55"/>
          <p:cNvSpPr txBox="1"/>
          <p:nvPr/>
        </p:nvSpPr>
        <p:spPr>
          <a:xfrm>
            <a:off x="1191575" y="17059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42" name="Google Shape;1042;p55"/>
          <p:cNvSpPr txBox="1"/>
          <p:nvPr/>
        </p:nvSpPr>
        <p:spPr>
          <a:xfrm>
            <a:off x="2182450" y="17059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6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43" name="Google Shape;1043;p55"/>
          <p:cNvSpPr txBox="1"/>
          <p:nvPr/>
        </p:nvSpPr>
        <p:spPr>
          <a:xfrm>
            <a:off x="1234150" y="14156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44" name="Google Shape;1044;p55"/>
          <p:cNvCxnSpPr/>
          <p:nvPr/>
        </p:nvCxnSpPr>
        <p:spPr>
          <a:xfrm>
            <a:off x="2214425" y="14075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5" name="Google Shape;1045;p55"/>
          <p:cNvCxnSpPr/>
          <p:nvPr/>
        </p:nvCxnSpPr>
        <p:spPr>
          <a:xfrm flipH="1">
            <a:off x="1593525" y="13909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6" name="Google Shape;1046;p55"/>
          <p:cNvSpPr txBox="1"/>
          <p:nvPr/>
        </p:nvSpPr>
        <p:spPr>
          <a:xfrm>
            <a:off x="2185650" y="14156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7" name="Google Shape;1047;p55"/>
          <p:cNvSpPr/>
          <p:nvPr/>
        </p:nvSpPr>
        <p:spPr>
          <a:xfrm>
            <a:off x="985200" y="22207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55"/>
          <p:cNvSpPr txBox="1"/>
          <p:nvPr/>
        </p:nvSpPr>
        <p:spPr>
          <a:xfrm>
            <a:off x="1026950" y="22207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Cough for 5 days?</a:t>
            </a:r>
            <a:endParaRPr/>
          </a:p>
        </p:txBody>
      </p:sp>
      <p:sp>
        <p:nvSpPr>
          <p:cNvPr id="1049" name="Google Shape;1049;p55"/>
          <p:cNvSpPr txBox="1"/>
          <p:nvPr/>
        </p:nvSpPr>
        <p:spPr>
          <a:xfrm>
            <a:off x="780925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50" name="Google Shape;1050;p55"/>
          <p:cNvCxnSpPr/>
          <p:nvPr/>
        </p:nvCxnSpPr>
        <p:spPr>
          <a:xfrm>
            <a:off x="1761200" y="29942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1" name="Google Shape;1051;p55"/>
          <p:cNvCxnSpPr/>
          <p:nvPr/>
        </p:nvCxnSpPr>
        <p:spPr>
          <a:xfrm flipH="1">
            <a:off x="1140300" y="29776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2" name="Google Shape;1052;p55"/>
          <p:cNvSpPr txBox="1"/>
          <p:nvPr/>
        </p:nvSpPr>
        <p:spPr>
          <a:xfrm>
            <a:off x="1732425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3" name="Google Shape;1053;p55"/>
          <p:cNvSpPr txBox="1"/>
          <p:nvPr/>
        </p:nvSpPr>
        <p:spPr>
          <a:xfrm>
            <a:off x="792025" y="3368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4 Cold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54" name="Google Shape;1054;p55"/>
          <p:cNvSpPr txBox="1"/>
          <p:nvPr/>
        </p:nvSpPr>
        <p:spPr>
          <a:xfrm>
            <a:off x="1517325" y="3368825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1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55" name="Google Shape;1055;p55"/>
          <p:cNvSpPr/>
          <p:nvPr/>
        </p:nvSpPr>
        <p:spPr>
          <a:xfrm>
            <a:off x="2389925" y="2220725"/>
            <a:ext cx="1025400" cy="811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55"/>
          <p:cNvSpPr txBox="1"/>
          <p:nvPr/>
        </p:nvSpPr>
        <p:spPr>
          <a:xfrm>
            <a:off x="2431675" y="2220725"/>
            <a:ext cx="940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99.8 ?</a:t>
            </a:r>
            <a:endParaRPr/>
          </a:p>
        </p:txBody>
      </p:sp>
      <p:sp>
        <p:nvSpPr>
          <p:cNvPr id="1057" name="Google Shape;1057;p55"/>
          <p:cNvSpPr txBox="1"/>
          <p:nvPr/>
        </p:nvSpPr>
        <p:spPr>
          <a:xfrm>
            <a:off x="2185650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58" name="Google Shape;1058;p55"/>
          <p:cNvCxnSpPr/>
          <p:nvPr/>
        </p:nvCxnSpPr>
        <p:spPr>
          <a:xfrm>
            <a:off x="3165925" y="29942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9" name="Google Shape;1059;p55"/>
          <p:cNvCxnSpPr/>
          <p:nvPr/>
        </p:nvCxnSpPr>
        <p:spPr>
          <a:xfrm flipH="1">
            <a:off x="2545025" y="29776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0" name="Google Shape;1060;p55"/>
          <p:cNvSpPr txBox="1"/>
          <p:nvPr/>
        </p:nvSpPr>
        <p:spPr>
          <a:xfrm>
            <a:off x="3137150" y="30023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1" name="Google Shape;1061;p55"/>
          <p:cNvSpPr txBox="1"/>
          <p:nvPr/>
        </p:nvSpPr>
        <p:spPr>
          <a:xfrm>
            <a:off x="2219800" y="33716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62" name="Google Shape;1062;p55"/>
          <p:cNvSpPr txBox="1"/>
          <p:nvPr/>
        </p:nvSpPr>
        <p:spPr>
          <a:xfrm>
            <a:off x="3072050" y="3368813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63" name="Google Shape;1063;p55"/>
          <p:cNvSpPr/>
          <p:nvPr/>
        </p:nvSpPr>
        <p:spPr>
          <a:xfrm>
            <a:off x="2800963" y="3883625"/>
            <a:ext cx="1025400" cy="4191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55"/>
          <p:cNvSpPr txBox="1"/>
          <p:nvPr/>
        </p:nvSpPr>
        <p:spPr>
          <a:xfrm>
            <a:off x="2842713" y="3906125"/>
            <a:ext cx="9402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temp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&lt;= 100 ?</a:t>
            </a:r>
            <a:endParaRPr/>
          </a:p>
        </p:txBody>
      </p:sp>
      <p:sp>
        <p:nvSpPr>
          <p:cNvPr id="1065" name="Google Shape;1065;p55"/>
          <p:cNvSpPr txBox="1"/>
          <p:nvPr/>
        </p:nvSpPr>
        <p:spPr>
          <a:xfrm>
            <a:off x="2596688" y="4272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Yes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66" name="Google Shape;1066;p55"/>
          <p:cNvCxnSpPr/>
          <p:nvPr/>
        </p:nvCxnSpPr>
        <p:spPr>
          <a:xfrm>
            <a:off x="3576963" y="4264488"/>
            <a:ext cx="2418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7" name="Google Shape;1067;p55"/>
          <p:cNvCxnSpPr/>
          <p:nvPr/>
        </p:nvCxnSpPr>
        <p:spPr>
          <a:xfrm flipH="1">
            <a:off x="2956063" y="4247813"/>
            <a:ext cx="199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8" name="Google Shape;1068;p55"/>
          <p:cNvSpPr txBox="1"/>
          <p:nvPr/>
        </p:nvSpPr>
        <p:spPr>
          <a:xfrm>
            <a:off x="3548188" y="4272578"/>
            <a:ext cx="599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9" name="Google Shape;1069;p55"/>
          <p:cNvSpPr txBox="1"/>
          <p:nvPr/>
        </p:nvSpPr>
        <p:spPr>
          <a:xfrm>
            <a:off x="2630838" y="4641838"/>
            <a:ext cx="729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1 Cold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70" name="Google Shape;1070;p55"/>
          <p:cNvSpPr txBox="1"/>
          <p:nvPr/>
        </p:nvSpPr>
        <p:spPr>
          <a:xfrm>
            <a:off x="3483100" y="4639020"/>
            <a:ext cx="7293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3 Flu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71" name="Google Shape;1071;p55"/>
          <p:cNvSpPr txBox="1"/>
          <p:nvPr/>
        </p:nvSpPr>
        <p:spPr>
          <a:xfrm>
            <a:off x="4380725" y="694025"/>
            <a:ext cx="42729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We can mix and match splitting along different features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data trickles down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At every step, the subset at that node gets more “pure”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Every node (turquoise) represents a recursive call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 decision tree is intuitively a series of cascading if-statements (a series of cascading decision stumps)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72" name="Google Shape;1072;p55"/>
          <p:cNvSpPr txBox="1"/>
          <p:nvPr/>
        </p:nvSpPr>
        <p:spPr>
          <a:xfrm>
            <a:off x="4636125" y="101500"/>
            <a:ext cx="42729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Decision Tree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6"/>
          <p:cNvSpPr txBox="1"/>
          <p:nvPr/>
        </p:nvSpPr>
        <p:spPr>
          <a:xfrm>
            <a:off x="2699625" y="1875550"/>
            <a:ext cx="5929800" cy="29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Any Questions?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57"/>
          <p:cNvSpPr txBox="1"/>
          <p:nvPr>
            <p:ph idx="4294967295" type="title"/>
          </p:nvPr>
        </p:nvSpPr>
        <p:spPr>
          <a:xfrm>
            <a:off x="185175" y="208600"/>
            <a:ext cx="88731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2D Algorithm Pseudocode Excerpt</a:t>
            </a:r>
            <a:endParaRPr/>
          </a:p>
        </p:txBody>
      </p:sp>
      <p:sp>
        <p:nvSpPr>
          <p:cNvPr id="1083" name="Google Shape;1083;p57"/>
          <p:cNvSpPr txBox="1"/>
          <p:nvPr>
            <p:ph idx="4294967295" type="body"/>
          </p:nvPr>
        </p:nvSpPr>
        <p:spPr>
          <a:xfrm>
            <a:off x="349750" y="1113750"/>
            <a:ext cx="8476500" cy="29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</a:t>
            </a:r>
            <a:endParaRPr sz="1800"/>
          </a:p>
          <a:p>
            <a:pPr indent="-3429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function </a:t>
            </a:r>
            <a:r>
              <a:rPr b="1" lang="en" sz="1800"/>
              <a:t>getBestSplitAlongAllFeatures</a:t>
            </a:r>
            <a:r>
              <a:rPr lang="en" sz="1800"/>
              <a:t>(data) ...</a:t>
            </a:r>
            <a:endParaRPr sz="1800"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function decisionTreeRecursive(data)</a:t>
            </a:r>
            <a:endParaRPr sz="1800"/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data is pure: return</a:t>
            </a:r>
            <a:endParaRPr sz="1800"/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splitPoint, split1, split2 = </a:t>
            </a:r>
            <a:r>
              <a:rPr b="1" lang="en" sz="1800"/>
              <a:t>getBestSplitAlongAllFeatures</a:t>
            </a:r>
            <a:r>
              <a:rPr lang="en" sz="1800"/>
              <a:t>(data)</a:t>
            </a:r>
            <a:endParaRPr sz="1800"/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store splitPoint in the tree</a:t>
            </a:r>
            <a:endParaRPr sz="1800"/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decisionTreeRecursive(split1)</a:t>
            </a:r>
            <a:endParaRPr sz="1800"/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decisionTreeRecursive(split2)</a:t>
            </a:r>
            <a:endParaRPr sz="1800"/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return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58"/>
          <p:cNvSpPr txBox="1"/>
          <p:nvPr>
            <p:ph idx="4294967295" type="title"/>
          </p:nvPr>
        </p:nvSpPr>
        <p:spPr>
          <a:xfrm>
            <a:off x="185175" y="208600"/>
            <a:ext cx="88731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2D Algorithm Pseudocode Excerpt</a:t>
            </a:r>
            <a:endParaRPr/>
          </a:p>
        </p:txBody>
      </p:sp>
      <p:sp>
        <p:nvSpPr>
          <p:cNvPr id="1089" name="Google Shape;1089;p58"/>
          <p:cNvSpPr txBox="1"/>
          <p:nvPr>
            <p:ph idx="4294967295" type="body"/>
          </p:nvPr>
        </p:nvSpPr>
        <p:spPr>
          <a:xfrm>
            <a:off x="349750" y="1113750"/>
            <a:ext cx="8476500" cy="32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Testing</a:t>
            </a:r>
            <a:endParaRPr sz="1800"/>
          </a:p>
          <a:p>
            <a:pPr indent="-3429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= input data</a:t>
            </a:r>
            <a:endParaRPr sz="1800"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/>
              <a:t>node = root (top) of the tree</a:t>
            </a:r>
            <a:endParaRPr sz="1800"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while node is not a leaf: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featureIndex = node.featureIndex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data[featureIndex] &lt;= node.value:</a:t>
            </a:r>
            <a:endParaRPr sz="1800"/>
          </a:p>
          <a:p>
            <a:pPr indent="-3429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node = node.leftChild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else:</a:t>
            </a:r>
            <a:endParaRPr sz="1800"/>
          </a:p>
          <a:p>
            <a:pPr indent="-3429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node = node.rightChild</a:t>
            </a:r>
            <a:endParaRPr sz="1800"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return node.label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59"/>
          <p:cNvSpPr txBox="1"/>
          <p:nvPr>
            <p:ph idx="4294967295" type="title"/>
          </p:nvPr>
        </p:nvSpPr>
        <p:spPr>
          <a:xfrm>
            <a:off x="442350" y="208600"/>
            <a:ext cx="83838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Activity</a:t>
            </a:r>
            <a:endParaRPr/>
          </a:p>
        </p:txBody>
      </p:sp>
      <p:sp>
        <p:nvSpPr>
          <p:cNvPr id="1095" name="Google Shape;1095;p59"/>
          <p:cNvSpPr txBox="1"/>
          <p:nvPr>
            <p:ph idx="4294967295" type="body"/>
          </p:nvPr>
        </p:nvSpPr>
        <p:spPr>
          <a:xfrm>
            <a:off x="349750" y="1113750"/>
            <a:ext cx="8476500" cy="32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S&amp;P 500 index is an indicator of the value of the stocks of the top 500 companies.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will be using a 2D Decision Tree to predict whether the S&amp;P 500 will rise or fall today, based on data from yesterday.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we can do this well, we can be billionaires!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60"/>
          <p:cNvSpPr txBox="1"/>
          <p:nvPr>
            <p:ph idx="4294967295" type="title"/>
          </p:nvPr>
        </p:nvSpPr>
        <p:spPr>
          <a:xfrm>
            <a:off x="442350" y="208600"/>
            <a:ext cx="83838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Activity</a:t>
            </a:r>
            <a:endParaRPr/>
          </a:p>
        </p:txBody>
      </p:sp>
      <p:sp>
        <p:nvSpPr>
          <p:cNvPr id="1101" name="Google Shape;1101;p60"/>
          <p:cNvSpPr txBox="1"/>
          <p:nvPr>
            <p:ph idx="4294967295" type="body"/>
          </p:nvPr>
        </p:nvSpPr>
        <p:spPr>
          <a:xfrm>
            <a:off x="349750" y="1113750"/>
            <a:ext cx="8476500" cy="3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About the dataset: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 u="sng"/>
              <a:t>Feature 1</a:t>
            </a:r>
            <a:r>
              <a:rPr lang="en" sz="1800"/>
              <a:t>: Simple Moving Average of the daily change in S&amp;P value over the last 14 days (float, continuous feature)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 u="sng"/>
              <a:t>Feature 2</a:t>
            </a:r>
            <a:r>
              <a:rPr lang="en" sz="1800"/>
              <a:t>: Whether the S&amp;P rose or fell yesterday: “UP” or “DOWN” (string, binary)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 u="sng"/>
              <a:t>Label</a:t>
            </a:r>
            <a:r>
              <a:rPr lang="en" sz="1800"/>
              <a:t>: Whether the S&amp;P rose or fell today: “UP” or “DOWN” (string, binary)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training set contains this data for every day the stock market was open in 2016. The test set is for 2017.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61"/>
          <p:cNvSpPr txBox="1"/>
          <p:nvPr>
            <p:ph idx="4294967295" type="title"/>
          </p:nvPr>
        </p:nvSpPr>
        <p:spPr>
          <a:xfrm>
            <a:off x="442350" y="208600"/>
            <a:ext cx="83838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Activity</a:t>
            </a:r>
            <a:endParaRPr/>
          </a:p>
        </p:txBody>
      </p:sp>
      <p:sp>
        <p:nvSpPr>
          <p:cNvPr id="1107" name="Google Shape;1107;p61"/>
          <p:cNvSpPr txBox="1"/>
          <p:nvPr>
            <p:ph idx="4294967295" type="body"/>
          </p:nvPr>
        </p:nvSpPr>
        <p:spPr>
          <a:xfrm>
            <a:off x="349750" y="1113750"/>
            <a:ext cx="8476500" cy="32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S&amp;P 500 index is an indicator of the value of the stocks of the top 500 companies.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will be using a 2D Decision Tree to predict whether the S&amp;P 500 will rise or fall today, based on data from yesterday.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we can do this well, we can be billionaires!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62"/>
          <p:cNvSpPr txBox="1"/>
          <p:nvPr>
            <p:ph idx="4294967295" type="title"/>
          </p:nvPr>
        </p:nvSpPr>
        <p:spPr>
          <a:xfrm>
            <a:off x="442350" y="208600"/>
            <a:ext cx="83838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Activity</a:t>
            </a:r>
            <a:endParaRPr/>
          </a:p>
        </p:txBody>
      </p:sp>
      <p:sp>
        <p:nvSpPr>
          <p:cNvPr id="1113" name="Google Shape;1113;p62"/>
          <p:cNvSpPr txBox="1"/>
          <p:nvPr>
            <p:ph idx="4294967295" type="body"/>
          </p:nvPr>
        </p:nvSpPr>
        <p:spPr>
          <a:xfrm>
            <a:off x="349750" y="1113750"/>
            <a:ext cx="8476500" cy="3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About the dataset: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 u="sng"/>
              <a:t>Feature 1</a:t>
            </a:r>
            <a:r>
              <a:rPr lang="en" sz="1800"/>
              <a:t>: Simple Moving Average of the daily change in S&amp;P value over the last 14 days (float, continuous feature)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 u="sng"/>
              <a:t>Feature 2</a:t>
            </a:r>
            <a:r>
              <a:rPr lang="en" sz="1800"/>
              <a:t>: Whether the S&amp;P rose or fell yesterday: “UP” or “DOWN” (string, binary)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 u="sng"/>
              <a:t>Label</a:t>
            </a:r>
            <a:r>
              <a:rPr lang="en" sz="1800"/>
              <a:t>: Whether the S&amp;P rose or fell today: “UP” or “DOWN” (string, binary)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training set contains this data for every day the stock market was open in 2016. The test set is for 2017.</a:t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63"/>
          <p:cNvSpPr txBox="1"/>
          <p:nvPr>
            <p:ph idx="4294967295" type="title"/>
          </p:nvPr>
        </p:nvSpPr>
        <p:spPr>
          <a:xfrm>
            <a:off x="349750" y="284800"/>
            <a:ext cx="87084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the pseudocode! </a:t>
            </a:r>
            <a:endParaRPr/>
          </a:p>
        </p:txBody>
      </p:sp>
      <p:sp>
        <p:nvSpPr>
          <p:cNvPr id="1119" name="Google Shape;1119;p63"/>
          <p:cNvSpPr txBox="1"/>
          <p:nvPr>
            <p:ph idx="4294967295" type="body"/>
          </p:nvPr>
        </p:nvSpPr>
        <p:spPr>
          <a:xfrm>
            <a:off x="349750" y="1037550"/>
            <a:ext cx="8476500" cy="29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</a:t>
            </a:r>
            <a:endParaRPr sz="1800"/>
          </a:p>
          <a:p>
            <a:pPr indent="-3429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 g</a:t>
            </a:r>
            <a:r>
              <a:rPr lang="en" sz="1800"/>
              <a:t>enerate</a:t>
            </a:r>
            <a:r>
              <a:rPr lang="en" sz="1800"/>
              <a:t>BestSplit(data)</a:t>
            </a:r>
            <a:endParaRPr sz="1800"/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Return the index of the best split </a:t>
            </a:r>
            <a:r>
              <a:rPr lang="en" sz="1800"/>
              <a:t>over all possible features, as well as the attribute that best splits the data (and the value of that attribute)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en" sz="1800"/>
              <a:t>Input: [(3.155, ‘UP’, ‘DOWN’), (1.060, ‘DOWN’, ‘DOWN’), … ]</a:t>
            </a:r>
            <a:endParaRPr sz="1800"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/>
              <a:t>def makeDecisionTreeRecursively(node):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Input: a node that has impure trainingData.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function should recursively create children for the input node until each of its children has a pure subset of the training data. 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Hint: when do we stop splitting the data? What should we do in this case?</a:t>
            </a:r>
            <a:endParaRPr sz="1800"/>
          </a:p>
          <a:p>
            <a:pPr indent="-3429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What do we do if we </a:t>
            </a:r>
            <a:r>
              <a:rPr i="1" lang="en" sz="1800"/>
              <a:t>should</a:t>
            </a:r>
            <a:r>
              <a:rPr lang="en" sz="1800"/>
              <a:t> split the data?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/>
        </p:nvSpPr>
        <p:spPr>
          <a:xfrm>
            <a:off x="4426725" y="222200"/>
            <a:ext cx="4272900" cy="4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Some vocabulary for future reference: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is called a </a:t>
            </a:r>
            <a:r>
              <a:rPr b="0" i="1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classifier.  A binary classifier predicts one of two outcomes only. 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600">
                <a:solidFill>
                  <a:srgbClr val="FFFFFF"/>
                </a:solidFill>
              </a:rPr>
              <a:t>What we are predicting is called a </a:t>
            </a:r>
            <a:r>
              <a:rPr i="1" lang="en" sz="2600">
                <a:solidFill>
                  <a:srgbClr val="FFFFFF"/>
                </a:solidFill>
              </a:rPr>
              <a:t>label</a:t>
            </a:r>
            <a:r>
              <a:rPr lang="en" sz="2600">
                <a:solidFill>
                  <a:srgbClr val="FFFFFF"/>
                </a:solidFill>
              </a:rPr>
              <a:t> or </a:t>
            </a:r>
            <a:r>
              <a:rPr i="1" lang="en" sz="2600">
                <a:solidFill>
                  <a:srgbClr val="FFFFFF"/>
                </a:solidFill>
              </a:rPr>
              <a:t>class</a:t>
            </a: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28"/>
          <p:cNvCxnSpPr/>
          <p:nvPr/>
        </p:nvCxnSpPr>
        <p:spPr>
          <a:xfrm>
            <a:off x="2757950" y="-450"/>
            <a:ext cx="0" cy="514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p28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p28"/>
          <p:cNvCxnSpPr/>
          <p:nvPr/>
        </p:nvCxnSpPr>
        <p:spPr>
          <a:xfrm>
            <a:off x="2768825" y="5143950"/>
            <a:ext cx="14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82" name="Google Shape;282;p2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{6F529921-96C7-4FE4-92D7-A26AFC24BF36}</a:tableStyleId>
              </a:tblPr>
              <a:tblGrid>
                <a:gridCol w="1378975"/>
                <a:gridCol w="1378975"/>
                <a:gridCol w="1378975"/>
              </a:tblGrid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64"/>
          <p:cNvSpPr txBox="1"/>
          <p:nvPr>
            <p:ph idx="4294967295" type="title"/>
          </p:nvPr>
        </p:nvSpPr>
        <p:spPr>
          <a:xfrm>
            <a:off x="349750" y="208600"/>
            <a:ext cx="87084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Algorithm Pseudocode Excerpt</a:t>
            </a:r>
            <a:endParaRPr/>
          </a:p>
        </p:txBody>
      </p:sp>
      <p:sp>
        <p:nvSpPr>
          <p:cNvPr id="1125" name="Google Shape;1125;p64"/>
          <p:cNvSpPr txBox="1"/>
          <p:nvPr>
            <p:ph idx="4294967295" type="body"/>
          </p:nvPr>
        </p:nvSpPr>
        <p:spPr>
          <a:xfrm>
            <a:off x="349750" y="1037550"/>
            <a:ext cx="8476500" cy="29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</a:t>
            </a:r>
            <a:endParaRPr sz="1800"/>
          </a:p>
          <a:p>
            <a:pPr indent="-3429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 ge</a:t>
            </a:r>
            <a:r>
              <a:rPr lang="en" sz="1800"/>
              <a:t>t</a:t>
            </a:r>
            <a:r>
              <a:rPr lang="en" sz="1800"/>
              <a:t>BestSplit(data):</a:t>
            </a:r>
            <a:endParaRPr sz="1800"/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 each attribute, get the best impurity. Then return the lowest of all attributes. </a:t>
            </a:r>
            <a:endParaRPr sz="1800"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 makeDecisionTreeRecursively(node):</a:t>
            </a:r>
            <a:endParaRPr sz="1800"/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</a:t>
            </a:r>
            <a:r>
              <a:rPr lang="en" sz="1800"/>
              <a:t>f data is pure: return</a:t>
            </a:r>
            <a:endParaRPr sz="1800"/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splitPoint, split1, split2 = ge</a:t>
            </a:r>
            <a:r>
              <a:rPr lang="en" sz="1800"/>
              <a:t>t</a:t>
            </a:r>
            <a:r>
              <a:rPr lang="en" sz="1800"/>
              <a:t>BestSplit(data)</a:t>
            </a:r>
            <a:endParaRPr sz="1800"/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store splitPoint in the tree and create two children, one for each of the two halves the data was split into</a:t>
            </a:r>
            <a:endParaRPr sz="1800"/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decisionTreeRecursive(leftChild)</a:t>
            </a:r>
            <a:endParaRPr sz="1800"/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decisionTreeRecursive(rightChild)</a:t>
            </a:r>
            <a:endParaRPr sz="1800"/>
          </a:p>
          <a:p>
            <a:pPr indent="-3429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return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65"/>
          <p:cNvSpPr txBox="1"/>
          <p:nvPr>
            <p:ph idx="4294967295" type="title"/>
          </p:nvPr>
        </p:nvSpPr>
        <p:spPr>
          <a:xfrm>
            <a:off x="349750" y="208600"/>
            <a:ext cx="87084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Algorithm Pseudocode Excerpt</a:t>
            </a:r>
            <a:endParaRPr/>
          </a:p>
        </p:txBody>
      </p:sp>
      <p:sp>
        <p:nvSpPr>
          <p:cNvPr id="1131" name="Google Shape;1131;p65"/>
          <p:cNvSpPr txBox="1"/>
          <p:nvPr>
            <p:ph idx="4294967295" type="body"/>
          </p:nvPr>
        </p:nvSpPr>
        <p:spPr>
          <a:xfrm>
            <a:off x="349750" y="1113750"/>
            <a:ext cx="8476500" cy="29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Testing</a:t>
            </a:r>
            <a:endParaRPr sz="1800"/>
          </a:p>
          <a:p>
            <a:pPr indent="-3429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temp = </a:t>
            </a:r>
            <a:r>
              <a:rPr lang="en" sz="1800"/>
              <a:t>input temperature</a:t>
            </a:r>
            <a:endParaRPr sz="1800"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/>
              <a:t>node = root (top) of the tree</a:t>
            </a:r>
            <a:endParaRPr sz="1800"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while node is not a leaf: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temp &lt;= node.value:</a:t>
            </a:r>
            <a:endParaRPr sz="1800"/>
          </a:p>
          <a:p>
            <a:pPr indent="-3429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node = node.leftChild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else:</a:t>
            </a:r>
            <a:endParaRPr sz="1800"/>
          </a:p>
          <a:p>
            <a:pPr indent="-34290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node = node.rightChild</a:t>
            </a:r>
            <a:endParaRPr sz="1800"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return node.label</a:t>
            </a:r>
            <a:endParaRPr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66"/>
          <p:cNvSpPr txBox="1"/>
          <p:nvPr>
            <p:ph idx="4294967295" type="title"/>
          </p:nvPr>
        </p:nvSpPr>
        <p:spPr>
          <a:xfrm>
            <a:off x="260849" y="485825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would happen though if we had two features though?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would we go about making decisions?</a:t>
            </a:r>
            <a:b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want to understand what predicts a flu.</a:t>
            </a:r>
            <a:b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Which feature will help best predicts if Joanne has a flu or a cold?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1" name="Google Shape;1141;p67"/>
          <p:cNvGraphicFramePr/>
          <p:nvPr/>
        </p:nvGraphicFramePr>
        <p:xfrm>
          <a:off x="314725" y="2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{6F529921-96C7-4FE4-92D7-A26AFC24BF36}</a:tableStyleId>
              </a:tblPr>
              <a:tblGrid>
                <a:gridCol w="534150"/>
                <a:gridCol w="1716500"/>
                <a:gridCol w="1285775"/>
                <a:gridCol w="11617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2" name="Google Shape;1142;p67"/>
          <p:cNvSpPr txBox="1"/>
          <p:nvPr/>
        </p:nvSpPr>
        <p:spPr>
          <a:xfrm>
            <a:off x="5256650" y="19025"/>
            <a:ext cx="3672600" cy="51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This data has one </a:t>
            </a:r>
            <a:r>
              <a:rPr b="1" lang="en" sz="2600">
                <a:solidFill>
                  <a:schemeClr val="lt1"/>
                </a:solidFill>
              </a:rPr>
              <a:t>binary feature</a:t>
            </a:r>
            <a:r>
              <a:rPr lang="en" sz="2600">
                <a:solidFill>
                  <a:schemeClr val="lt1"/>
                </a:solidFill>
              </a:rPr>
              <a:t> (cough for 5 days), one </a:t>
            </a:r>
            <a:r>
              <a:rPr b="1" lang="en" sz="2600">
                <a:solidFill>
                  <a:schemeClr val="lt1"/>
                </a:solidFill>
              </a:rPr>
              <a:t>continuous feature</a:t>
            </a:r>
            <a:r>
              <a:rPr lang="en" sz="2600">
                <a:solidFill>
                  <a:schemeClr val="lt1"/>
                </a:solidFill>
              </a:rPr>
              <a:t> (temperature), and one </a:t>
            </a:r>
            <a:r>
              <a:rPr b="1" lang="en" sz="2600">
                <a:solidFill>
                  <a:schemeClr val="lt1"/>
                </a:solidFill>
              </a:rPr>
              <a:t>binary label</a:t>
            </a:r>
            <a:r>
              <a:rPr lang="en" sz="2600">
                <a:solidFill>
                  <a:schemeClr val="lt1"/>
                </a:solidFill>
              </a:rPr>
              <a:t> (cold or flu?)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7" name="Google Shape;1147;p68"/>
          <p:cNvGraphicFramePr/>
          <p:nvPr/>
        </p:nvGraphicFramePr>
        <p:xfrm>
          <a:off x="314725" y="2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{6F529921-96C7-4FE4-92D7-A26AFC24BF36}</a:tableStyleId>
              </a:tblPr>
              <a:tblGrid>
                <a:gridCol w="534150"/>
                <a:gridCol w="1716500"/>
                <a:gridCol w="1285775"/>
                <a:gridCol w="11617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8" name="Google Shape;1148;p68"/>
          <p:cNvSpPr txBox="1"/>
          <p:nvPr/>
        </p:nvSpPr>
        <p:spPr>
          <a:xfrm>
            <a:off x="5256650" y="19025"/>
            <a:ext cx="3672600" cy="51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Q1:</a:t>
            </a:r>
            <a:r>
              <a:rPr lang="en" sz="2600">
                <a:solidFill>
                  <a:schemeClr val="lt1"/>
                </a:solidFill>
              </a:rPr>
              <a:t> Which feature should we split on?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Q2:</a:t>
            </a:r>
            <a:r>
              <a:rPr lang="en" sz="2600">
                <a:solidFill>
                  <a:schemeClr val="lt1"/>
                </a:solidFill>
              </a:rPr>
              <a:t> If we are splitting on temperature, how should we split it?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3" name="Google Shape;1153;p69"/>
          <p:cNvGraphicFramePr/>
          <p:nvPr/>
        </p:nvGraphicFramePr>
        <p:xfrm>
          <a:off x="314725" y="2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{6F529921-96C7-4FE4-92D7-A26AFC24BF36}</a:tableStyleId>
              </a:tblPr>
              <a:tblGrid>
                <a:gridCol w="534150"/>
                <a:gridCol w="1716500"/>
                <a:gridCol w="1285775"/>
                <a:gridCol w="11617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Cough for 5 Days?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54" name="Google Shape;1154;p69"/>
          <p:cNvSpPr txBox="1"/>
          <p:nvPr/>
        </p:nvSpPr>
        <p:spPr>
          <a:xfrm>
            <a:off x="5256650" y="19025"/>
            <a:ext cx="3672600" cy="51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Q1:</a:t>
            </a:r>
            <a:r>
              <a:rPr lang="en" sz="2600">
                <a:solidFill>
                  <a:schemeClr val="lt1"/>
                </a:solidFill>
              </a:rPr>
              <a:t> Which feature should we split on?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Q2:</a:t>
            </a:r>
            <a:r>
              <a:rPr lang="en" sz="2600">
                <a:solidFill>
                  <a:schemeClr val="lt1"/>
                </a:solidFill>
              </a:rPr>
              <a:t> If we are splitting on temperature, how should we split it?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A2:</a:t>
            </a:r>
            <a:r>
              <a:rPr lang="en" sz="2600">
                <a:solidFill>
                  <a:schemeClr val="lt1"/>
                </a:solidFill>
              </a:rPr>
              <a:t> The same way we did for decision stumps!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70"/>
          <p:cNvSpPr/>
          <p:nvPr/>
        </p:nvSpPr>
        <p:spPr>
          <a:xfrm>
            <a:off x="12306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70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70"/>
          <p:cNvSpPr txBox="1"/>
          <p:nvPr/>
        </p:nvSpPr>
        <p:spPr>
          <a:xfrm>
            <a:off x="1749575" y="70485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sp>
        <p:nvSpPr>
          <p:cNvPr id="1162" name="Google Shape;1162;p70"/>
          <p:cNvSpPr txBox="1"/>
          <p:nvPr/>
        </p:nvSpPr>
        <p:spPr>
          <a:xfrm>
            <a:off x="6365800" y="790688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cxnSp>
        <p:nvCxnSpPr>
          <p:cNvPr id="1163" name="Google Shape;1163;p70"/>
          <p:cNvCxnSpPr/>
          <p:nvPr/>
        </p:nvCxnSpPr>
        <p:spPr>
          <a:xfrm flipH="1">
            <a:off x="1521150" y="1384500"/>
            <a:ext cx="358800" cy="16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4" name="Google Shape;1164;p70"/>
          <p:cNvCxnSpPr/>
          <p:nvPr/>
        </p:nvCxnSpPr>
        <p:spPr>
          <a:xfrm>
            <a:off x="2401375" y="1384500"/>
            <a:ext cx="7263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5" name="Google Shape;1165;p70"/>
          <p:cNvCxnSpPr>
            <a:endCxn id="1166" idx="0"/>
          </p:cNvCxnSpPr>
          <p:nvPr/>
        </p:nvCxnSpPr>
        <p:spPr>
          <a:xfrm flipH="1">
            <a:off x="5309725" y="1333200"/>
            <a:ext cx="1236300" cy="15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7" name="Google Shape;1167;p70"/>
          <p:cNvCxnSpPr>
            <a:endCxn id="1168" idx="0"/>
          </p:cNvCxnSpPr>
          <p:nvPr/>
        </p:nvCxnSpPr>
        <p:spPr>
          <a:xfrm>
            <a:off x="7229850" y="1350300"/>
            <a:ext cx="1152300" cy="15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9" name="Google Shape;1169;p70"/>
          <p:cNvSpPr/>
          <p:nvPr/>
        </p:nvSpPr>
        <p:spPr>
          <a:xfrm>
            <a:off x="104190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2 </a:t>
            </a:r>
            <a:endParaRPr/>
          </a:p>
        </p:txBody>
      </p:sp>
      <p:sp>
        <p:nvSpPr>
          <p:cNvPr id="1170" name="Google Shape;1170;p70"/>
          <p:cNvSpPr/>
          <p:nvPr/>
        </p:nvSpPr>
        <p:spPr>
          <a:xfrm>
            <a:off x="2630675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1166" name="Google Shape;1166;p70"/>
          <p:cNvSpPr/>
          <p:nvPr/>
        </p:nvSpPr>
        <p:spPr>
          <a:xfrm>
            <a:off x="4786975" y="2922900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1168" name="Google Shape;1168;p70"/>
          <p:cNvSpPr/>
          <p:nvPr/>
        </p:nvSpPr>
        <p:spPr>
          <a:xfrm>
            <a:off x="791205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1171" name="Google Shape;1171;p70"/>
          <p:cNvSpPr txBox="1"/>
          <p:nvPr/>
        </p:nvSpPr>
        <p:spPr>
          <a:xfrm>
            <a:off x="820325" y="34891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	split further</a:t>
            </a:r>
            <a:endParaRPr/>
          </a:p>
        </p:txBody>
      </p:sp>
      <p:sp>
        <p:nvSpPr>
          <p:cNvPr id="1172" name="Google Shape;1172;p70"/>
          <p:cNvSpPr txBox="1"/>
          <p:nvPr/>
        </p:nvSpPr>
        <p:spPr>
          <a:xfrm>
            <a:off x="4922025" y="3452125"/>
            <a:ext cx="393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 flu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	split further          pure</a:t>
            </a:r>
            <a:endParaRPr/>
          </a:p>
        </p:txBody>
      </p:sp>
      <p:sp>
        <p:nvSpPr>
          <p:cNvPr id="1173" name="Google Shape;1173;p70"/>
          <p:cNvSpPr txBox="1"/>
          <p:nvPr/>
        </p:nvSpPr>
        <p:spPr>
          <a:xfrm>
            <a:off x="175000" y="3981350"/>
            <a:ext cx="88596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can split the data into two different Decision Stumps like last week.  That is incomplete though in predicting because each only predicts with one feature.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do we combine these two so that it can make a prediction on both features?</a:t>
            </a:r>
            <a:endParaRPr/>
          </a:p>
        </p:txBody>
      </p:sp>
      <p:sp>
        <p:nvSpPr>
          <p:cNvPr id="1174" name="Google Shape;1174;p70"/>
          <p:cNvSpPr txBox="1"/>
          <p:nvPr/>
        </p:nvSpPr>
        <p:spPr>
          <a:xfrm>
            <a:off x="1093775" y="196875"/>
            <a:ext cx="4407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                     </a:t>
            </a:r>
            <a:endParaRPr/>
          </a:p>
        </p:txBody>
      </p:sp>
      <p:sp>
        <p:nvSpPr>
          <p:cNvPr id="1175" name="Google Shape;1175;p70"/>
          <p:cNvSpPr txBox="1"/>
          <p:nvPr/>
        </p:nvSpPr>
        <p:spPr>
          <a:xfrm>
            <a:off x="6276325" y="196875"/>
            <a:ext cx="2231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</a:t>
            </a:r>
            <a:endParaRPr/>
          </a:p>
        </p:txBody>
      </p:sp>
      <p:sp>
        <p:nvSpPr>
          <p:cNvPr id="1176" name="Google Shape;1176;p70"/>
          <p:cNvSpPr/>
          <p:nvPr/>
        </p:nvSpPr>
        <p:spPr>
          <a:xfrm>
            <a:off x="6311100" y="2922900"/>
            <a:ext cx="12477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1177" name="Google Shape;1177;p70"/>
          <p:cNvCxnSpPr>
            <a:endCxn id="1176" idx="0"/>
          </p:cNvCxnSpPr>
          <p:nvPr/>
        </p:nvCxnSpPr>
        <p:spPr>
          <a:xfrm>
            <a:off x="6922050" y="1384500"/>
            <a:ext cx="129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71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can combine the two Decision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Stumps into one “tree”.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72"/>
          <p:cNvSpPr/>
          <p:nvPr/>
        </p:nvSpPr>
        <p:spPr>
          <a:xfrm>
            <a:off x="15049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72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72"/>
          <p:cNvSpPr txBox="1"/>
          <p:nvPr/>
        </p:nvSpPr>
        <p:spPr>
          <a:xfrm>
            <a:off x="2006200" y="69915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Days Coughing</a:t>
            </a:r>
            <a:endParaRPr/>
          </a:p>
        </p:txBody>
      </p:sp>
      <p:sp>
        <p:nvSpPr>
          <p:cNvPr id="1190" name="Google Shape;1190;p72"/>
          <p:cNvSpPr txBox="1"/>
          <p:nvPr/>
        </p:nvSpPr>
        <p:spPr>
          <a:xfrm>
            <a:off x="6337100" y="789775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cxnSp>
        <p:nvCxnSpPr>
          <p:cNvPr id="1191" name="Google Shape;1191;p72"/>
          <p:cNvCxnSpPr>
            <a:endCxn id="1192" idx="0"/>
          </p:cNvCxnSpPr>
          <p:nvPr/>
        </p:nvCxnSpPr>
        <p:spPr>
          <a:xfrm flipH="1">
            <a:off x="1774100" y="1367100"/>
            <a:ext cx="326100" cy="6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3" name="Google Shape;1193;p72"/>
          <p:cNvCxnSpPr>
            <a:endCxn id="1194" idx="0"/>
          </p:cNvCxnSpPr>
          <p:nvPr/>
        </p:nvCxnSpPr>
        <p:spPr>
          <a:xfrm>
            <a:off x="2986000" y="1389100"/>
            <a:ext cx="267900" cy="5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5" name="Google Shape;1195;p72"/>
          <p:cNvCxnSpPr>
            <a:stCxn id="1192" idx="3"/>
            <a:endCxn id="1196" idx="0"/>
          </p:cNvCxnSpPr>
          <p:nvPr/>
        </p:nvCxnSpPr>
        <p:spPr>
          <a:xfrm flipH="1">
            <a:off x="1201989" y="2376125"/>
            <a:ext cx="23970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7" name="Google Shape;1197;p72"/>
          <p:cNvCxnSpPr>
            <a:stCxn id="1196" idx="5"/>
          </p:cNvCxnSpPr>
          <p:nvPr/>
        </p:nvCxnSpPr>
        <p:spPr>
          <a:xfrm>
            <a:off x="1534536" y="3523177"/>
            <a:ext cx="423300" cy="13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8" name="Google Shape;1198;p72"/>
          <p:cNvSpPr/>
          <p:nvPr/>
        </p:nvSpPr>
        <p:spPr>
          <a:xfrm>
            <a:off x="5017475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&lt;=2 </a:t>
            </a:r>
            <a:endParaRPr/>
          </a:p>
        </p:txBody>
      </p:sp>
      <p:sp>
        <p:nvSpPr>
          <p:cNvPr id="1199" name="Google Shape;1199;p72"/>
          <p:cNvSpPr/>
          <p:nvPr/>
        </p:nvSpPr>
        <p:spPr>
          <a:xfrm>
            <a:off x="8154800" y="4565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1200" name="Google Shape;1200;p72"/>
          <p:cNvSpPr/>
          <p:nvPr/>
        </p:nvSpPr>
        <p:spPr>
          <a:xfrm>
            <a:off x="25600" y="4490988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1201" name="Google Shape;1201;p72"/>
          <p:cNvSpPr/>
          <p:nvPr/>
        </p:nvSpPr>
        <p:spPr>
          <a:xfrm>
            <a:off x="1504900" y="44910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&gt;99</a:t>
            </a:r>
            <a:endParaRPr/>
          </a:p>
        </p:txBody>
      </p:sp>
      <p:sp>
        <p:nvSpPr>
          <p:cNvPr id="1202" name="Google Shape;1202;p72"/>
          <p:cNvSpPr txBox="1"/>
          <p:nvPr/>
        </p:nvSpPr>
        <p:spPr>
          <a:xfrm>
            <a:off x="1316675" y="38565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sp>
        <p:nvSpPr>
          <p:cNvPr id="1203" name="Google Shape;1203;p72"/>
          <p:cNvSpPr txBox="1"/>
          <p:nvPr/>
        </p:nvSpPr>
        <p:spPr>
          <a:xfrm>
            <a:off x="2783800" y="59850"/>
            <a:ext cx="4570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BUT THERE ARE TWO WAYS TO SPLIT.</a:t>
            </a:r>
            <a:endParaRPr/>
          </a:p>
        </p:txBody>
      </p:sp>
      <p:sp>
        <p:nvSpPr>
          <p:cNvPr id="1204" name="Google Shape;1204;p72"/>
          <p:cNvSpPr txBox="1"/>
          <p:nvPr/>
        </p:nvSpPr>
        <p:spPr>
          <a:xfrm>
            <a:off x="2707075" y="5145100"/>
            <a:ext cx="88596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goal is to find the feature that decides more</a:t>
            </a:r>
            <a:endParaRPr/>
          </a:p>
        </p:txBody>
      </p:sp>
      <p:cxnSp>
        <p:nvCxnSpPr>
          <p:cNvPr id="1205" name="Google Shape;1205;p72"/>
          <p:cNvCxnSpPr>
            <a:stCxn id="1199" idx="3"/>
          </p:cNvCxnSpPr>
          <p:nvPr/>
        </p:nvCxnSpPr>
        <p:spPr>
          <a:xfrm flipH="1">
            <a:off x="8263389" y="4974325"/>
            <a:ext cx="29100" cy="12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6" name="Google Shape;1206;p72"/>
          <p:cNvCxnSpPr>
            <a:stCxn id="1199" idx="5"/>
          </p:cNvCxnSpPr>
          <p:nvPr/>
        </p:nvCxnSpPr>
        <p:spPr>
          <a:xfrm>
            <a:off x="8957311" y="4974325"/>
            <a:ext cx="214200" cy="17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7" name="Google Shape;1207;p72"/>
          <p:cNvSpPr/>
          <p:nvPr/>
        </p:nvSpPr>
        <p:spPr>
          <a:xfrm>
            <a:off x="2506525" y="4565888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&lt;99</a:t>
            </a:r>
            <a:endParaRPr/>
          </a:p>
        </p:txBody>
      </p:sp>
      <p:sp>
        <p:nvSpPr>
          <p:cNvPr id="1208" name="Google Shape;1208;p72"/>
          <p:cNvSpPr/>
          <p:nvPr/>
        </p:nvSpPr>
        <p:spPr>
          <a:xfrm>
            <a:off x="4045013" y="4625238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&gt;99</a:t>
            </a:r>
            <a:endParaRPr/>
          </a:p>
        </p:txBody>
      </p:sp>
      <p:sp>
        <p:nvSpPr>
          <p:cNvPr id="1209" name="Google Shape;1209;p72"/>
          <p:cNvSpPr txBox="1"/>
          <p:nvPr/>
        </p:nvSpPr>
        <p:spPr>
          <a:xfrm>
            <a:off x="2783800" y="39207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cxnSp>
        <p:nvCxnSpPr>
          <p:cNvPr id="1210" name="Google Shape;1210;p72"/>
          <p:cNvCxnSpPr>
            <a:stCxn id="1188" idx="3"/>
            <a:endCxn id="1211" idx="0"/>
          </p:cNvCxnSpPr>
          <p:nvPr/>
        </p:nvCxnSpPr>
        <p:spPr>
          <a:xfrm flipH="1">
            <a:off x="5761205" y="1271853"/>
            <a:ext cx="473100" cy="6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2" name="Google Shape;1212;p72"/>
          <p:cNvCxnSpPr>
            <a:endCxn id="1213" idx="0"/>
          </p:cNvCxnSpPr>
          <p:nvPr/>
        </p:nvCxnSpPr>
        <p:spPr>
          <a:xfrm>
            <a:off x="7721875" y="1251200"/>
            <a:ext cx="2907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1" name="Google Shape;1211;p72"/>
          <p:cNvSpPr/>
          <p:nvPr/>
        </p:nvSpPr>
        <p:spPr>
          <a:xfrm>
            <a:off x="5238350" y="1909113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&lt;99</a:t>
            </a:r>
            <a:endParaRPr/>
          </a:p>
        </p:txBody>
      </p:sp>
      <p:sp>
        <p:nvSpPr>
          <p:cNvPr id="1213" name="Google Shape;1213;p72"/>
          <p:cNvSpPr/>
          <p:nvPr/>
        </p:nvSpPr>
        <p:spPr>
          <a:xfrm>
            <a:off x="7542475" y="19091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cxnSp>
        <p:nvCxnSpPr>
          <p:cNvPr id="1214" name="Google Shape;1214;p72"/>
          <p:cNvCxnSpPr>
            <a:stCxn id="1215" idx="4"/>
          </p:cNvCxnSpPr>
          <p:nvPr/>
        </p:nvCxnSpPr>
        <p:spPr>
          <a:xfrm flipH="1">
            <a:off x="5633825" y="3440925"/>
            <a:ext cx="141300" cy="11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6" name="Google Shape;1216;p72"/>
          <p:cNvCxnSpPr>
            <a:stCxn id="1211" idx="4"/>
            <a:endCxn id="1215" idx="0"/>
          </p:cNvCxnSpPr>
          <p:nvPr/>
        </p:nvCxnSpPr>
        <p:spPr>
          <a:xfrm>
            <a:off x="5761100" y="2387613"/>
            <a:ext cx="141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7" name="Google Shape;1217;p72"/>
          <p:cNvSpPr txBox="1"/>
          <p:nvPr/>
        </p:nvSpPr>
        <p:spPr>
          <a:xfrm>
            <a:off x="4653875" y="3948913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cxnSp>
        <p:nvCxnSpPr>
          <p:cNvPr id="1218" name="Google Shape;1218;p72"/>
          <p:cNvCxnSpPr>
            <a:endCxn id="1219" idx="0"/>
          </p:cNvCxnSpPr>
          <p:nvPr/>
        </p:nvCxnSpPr>
        <p:spPr>
          <a:xfrm flipH="1">
            <a:off x="7542463" y="3382113"/>
            <a:ext cx="339000" cy="11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0" name="Google Shape;1220;p72"/>
          <p:cNvCxnSpPr>
            <a:stCxn id="1221" idx="5"/>
            <a:endCxn id="1199" idx="0"/>
          </p:cNvCxnSpPr>
          <p:nvPr/>
        </p:nvCxnSpPr>
        <p:spPr>
          <a:xfrm>
            <a:off x="8562586" y="3411977"/>
            <a:ext cx="62400" cy="11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9" name="Google Shape;1219;p72"/>
          <p:cNvSpPr/>
          <p:nvPr/>
        </p:nvSpPr>
        <p:spPr>
          <a:xfrm>
            <a:off x="7072363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&lt;=2 </a:t>
            </a:r>
            <a:endParaRPr/>
          </a:p>
        </p:txBody>
      </p:sp>
      <p:sp>
        <p:nvSpPr>
          <p:cNvPr id="1192" name="Google Shape;1192;p72"/>
          <p:cNvSpPr/>
          <p:nvPr/>
        </p:nvSpPr>
        <p:spPr>
          <a:xfrm>
            <a:off x="1304000" y="19677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2 </a:t>
            </a:r>
            <a:endParaRPr/>
          </a:p>
        </p:txBody>
      </p:sp>
      <p:sp>
        <p:nvSpPr>
          <p:cNvPr id="1222" name="Google Shape;1222;p72"/>
          <p:cNvSpPr/>
          <p:nvPr/>
        </p:nvSpPr>
        <p:spPr>
          <a:xfrm>
            <a:off x="5989950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1194" name="Google Shape;1194;p72"/>
          <p:cNvSpPr/>
          <p:nvPr/>
        </p:nvSpPr>
        <p:spPr>
          <a:xfrm>
            <a:off x="2783800" y="19582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&gt; 2</a:t>
            </a:r>
            <a:endParaRPr/>
          </a:p>
        </p:txBody>
      </p:sp>
      <p:cxnSp>
        <p:nvCxnSpPr>
          <p:cNvPr id="1223" name="Google Shape;1223;p72"/>
          <p:cNvCxnSpPr>
            <a:stCxn id="1194" idx="5"/>
            <a:endCxn id="1224" idx="0"/>
          </p:cNvCxnSpPr>
          <p:nvPr/>
        </p:nvCxnSpPr>
        <p:spPr>
          <a:xfrm>
            <a:off x="3586311" y="2366625"/>
            <a:ext cx="1287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5" name="Google Shape;1225;p72"/>
          <p:cNvCxnSpPr>
            <a:stCxn id="1224" idx="3"/>
            <a:endCxn id="1207" idx="0"/>
          </p:cNvCxnSpPr>
          <p:nvPr/>
        </p:nvCxnSpPr>
        <p:spPr>
          <a:xfrm flipH="1">
            <a:off x="3029402" y="3405002"/>
            <a:ext cx="353100" cy="11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6" name="Google Shape;1196;p72"/>
          <p:cNvSpPr/>
          <p:nvPr/>
        </p:nvSpPr>
        <p:spPr>
          <a:xfrm>
            <a:off x="732025" y="2899400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/>
          </a:p>
        </p:txBody>
      </p:sp>
      <p:sp>
        <p:nvSpPr>
          <p:cNvPr id="1224" name="Google Shape;1224;p72"/>
          <p:cNvSpPr/>
          <p:nvPr/>
        </p:nvSpPr>
        <p:spPr>
          <a:xfrm>
            <a:off x="3244813" y="2781225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/>
          </a:p>
        </p:txBody>
      </p:sp>
      <p:sp>
        <p:nvSpPr>
          <p:cNvPr id="1215" name="Google Shape;1215;p72"/>
          <p:cNvSpPr/>
          <p:nvPr/>
        </p:nvSpPr>
        <p:spPr>
          <a:xfrm>
            <a:off x="5305025" y="2710125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sp>
        <p:nvSpPr>
          <p:cNvPr id="1221" name="Google Shape;1221;p72"/>
          <p:cNvSpPr/>
          <p:nvPr/>
        </p:nvSpPr>
        <p:spPr>
          <a:xfrm>
            <a:off x="7760075" y="2788200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cxnSp>
        <p:nvCxnSpPr>
          <p:cNvPr id="1226" name="Google Shape;1226;p72"/>
          <p:cNvCxnSpPr>
            <a:stCxn id="1215" idx="5"/>
            <a:endCxn id="1222" idx="0"/>
          </p:cNvCxnSpPr>
          <p:nvPr/>
        </p:nvCxnSpPr>
        <p:spPr>
          <a:xfrm>
            <a:off x="6107536" y="3333902"/>
            <a:ext cx="352500" cy="11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7" name="Google Shape;1227;p72"/>
          <p:cNvCxnSpPr>
            <a:stCxn id="1224" idx="5"/>
            <a:endCxn id="1208" idx="0"/>
          </p:cNvCxnSpPr>
          <p:nvPr/>
        </p:nvCxnSpPr>
        <p:spPr>
          <a:xfrm>
            <a:off x="4047324" y="3405002"/>
            <a:ext cx="467700" cy="12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8" name="Google Shape;1228;p72"/>
          <p:cNvCxnSpPr>
            <a:endCxn id="1221" idx="0"/>
          </p:cNvCxnSpPr>
          <p:nvPr/>
        </p:nvCxnSpPr>
        <p:spPr>
          <a:xfrm>
            <a:off x="8167775" y="2397600"/>
            <a:ext cx="62400" cy="3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9" name="Google Shape;1229;p72"/>
          <p:cNvCxnSpPr>
            <a:stCxn id="1196" idx="3"/>
            <a:endCxn id="1200" idx="0"/>
          </p:cNvCxnSpPr>
          <p:nvPr/>
        </p:nvCxnSpPr>
        <p:spPr>
          <a:xfrm flipH="1">
            <a:off x="548414" y="3523177"/>
            <a:ext cx="321300" cy="9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0" name="Google Shape;1230;p72"/>
          <p:cNvSpPr/>
          <p:nvPr/>
        </p:nvSpPr>
        <p:spPr>
          <a:xfrm>
            <a:off x="6337089" y="1909125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99</a:t>
            </a:r>
            <a:endParaRPr/>
          </a:p>
        </p:txBody>
      </p:sp>
      <p:cxnSp>
        <p:nvCxnSpPr>
          <p:cNvPr id="1231" name="Google Shape;1231;p72"/>
          <p:cNvCxnSpPr>
            <a:endCxn id="1230" idx="0"/>
          </p:cNvCxnSpPr>
          <p:nvPr/>
        </p:nvCxnSpPr>
        <p:spPr>
          <a:xfrm flipH="1">
            <a:off x="6916539" y="1382925"/>
            <a:ext cx="13500" cy="5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2" name="Google Shape;1232;p72"/>
          <p:cNvSpPr/>
          <p:nvPr/>
        </p:nvSpPr>
        <p:spPr>
          <a:xfrm>
            <a:off x="622675" y="4083400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99</a:t>
            </a:r>
            <a:endParaRPr/>
          </a:p>
        </p:txBody>
      </p:sp>
      <p:sp>
        <p:nvSpPr>
          <p:cNvPr id="1233" name="Google Shape;1233;p72"/>
          <p:cNvSpPr/>
          <p:nvPr/>
        </p:nvSpPr>
        <p:spPr>
          <a:xfrm>
            <a:off x="3136813" y="4089300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99</a:t>
            </a:r>
            <a:endParaRPr/>
          </a:p>
        </p:txBody>
      </p:sp>
      <p:cxnSp>
        <p:nvCxnSpPr>
          <p:cNvPr id="1234" name="Google Shape;1234;p72"/>
          <p:cNvCxnSpPr>
            <a:stCxn id="1196" idx="4"/>
            <a:endCxn id="1232" idx="0"/>
          </p:cNvCxnSpPr>
          <p:nvPr/>
        </p:nvCxnSpPr>
        <p:spPr>
          <a:xfrm>
            <a:off x="1202125" y="3630200"/>
            <a:ext cx="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5" name="Google Shape;1235;p72"/>
          <p:cNvCxnSpPr>
            <a:endCxn id="1233" idx="0"/>
          </p:cNvCxnSpPr>
          <p:nvPr/>
        </p:nvCxnSpPr>
        <p:spPr>
          <a:xfrm>
            <a:off x="3687163" y="3513600"/>
            <a:ext cx="29100" cy="5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73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do we choose how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Split the features?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Google Shape;287;p2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{6F529921-96C7-4FE4-92D7-A26AFC24BF36}</a:tableStyleId>
              </a:tblPr>
              <a:tblGrid>
                <a:gridCol w="1378975"/>
                <a:gridCol w="1378975"/>
                <a:gridCol w="1378975"/>
              </a:tblGrid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8" name="Google Shape;288;p29"/>
          <p:cNvSpPr txBox="1"/>
          <p:nvPr/>
        </p:nvSpPr>
        <p:spPr>
          <a:xfrm>
            <a:off x="4426725" y="222200"/>
            <a:ext cx="4272900" cy="4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classifier has one </a:t>
            </a:r>
            <a:r>
              <a:rPr b="0" i="1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</a:t>
            </a: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(also</a:t>
            </a:r>
            <a:r>
              <a:rPr lang="en" sz="2600">
                <a:solidFill>
                  <a:srgbClr val="FFFFFF"/>
                </a:solidFill>
              </a:rPr>
              <a:t> called an attribute</a:t>
            </a: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), A feature is a measurable property of the event being observed.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last week’s exercise, the feature is Joanne’s temperature.  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29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0" name="Google Shape;290;p29"/>
          <p:cNvCxnSpPr/>
          <p:nvPr/>
        </p:nvCxnSpPr>
        <p:spPr>
          <a:xfrm>
            <a:off x="2768825" y="5143950"/>
            <a:ext cx="14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74"/>
          <p:cNvSpPr/>
          <p:nvPr/>
        </p:nvSpPr>
        <p:spPr>
          <a:xfrm>
            <a:off x="12306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74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74"/>
          <p:cNvSpPr txBox="1"/>
          <p:nvPr/>
        </p:nvSpPr>
        <p:spPr>
          <a:xfrm>
            <a:off x="1749575" y="70485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sp>
        <p:nvSpPr>
          <p:cNvPr id="1248" name="Google Shape;1248;p74"/>
          <p:cNvSpPr txBox="1"/>
          <p:nvPr/>
        </p:nvSpPr>
        <p:spPr>
          <a:xfrm>
            <a:off x="6365800" y="790688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cxnSp>
        <p:nvCxnSpPr>
          <p:cNvPr id="1249" name="Google Shape;1249;p74"/>
          <p:cNvCxnSpPr/>
          <p:nvPr/>
        </p:nvCxnSpPr>
        <p:spPr>
          <a:xfrm flipH="1">
            <a:off x="1521150" y="1384500"/>
            <a:ext cx="358800" cy="16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0" name="Google Shape;1250;p74"/>
          <p:cNvCxnSpPr/>
          <p:nvPr/>
        </p:nvCxnSpPr>
        <p:spPr>
          <a:xfrm>
            <a:off x="2401375" y="1384500"/>
            <a:ext cx="7263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1" name="Google Shape;1251;p74"/>
          <p:cNvCxnSpPr>
            <a:endCxn id="1252" idx="0"/>
          </p:cNvCxnSpPr>
          <p:nvPr/>
        </p:nvCxnSpPr>
        <p:spPr>
          <a:xfrm flipH="1">
            <a:off x="5309725" y="1333200"/>
            <a:ext cx="1236300" cy="15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3" name="Google Shape;1253;p74"/>
          <p:cNvCxnSpPr>
            <a:endCxn id="1254" idx="0"/>
          </p:cNvCxnSpPr>
          <p:nvPr/>
        </p:nvCxnSpPr>
        <p:spPr>
          <a:xfrm>
            <a:off x="7229850" y="1350300"/>
            <a:ext cx="1152300" cy="15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5" name="Google Shape;1255;p74"/>
          <p:cNvSpPr/>
          <p:nvPr/>
        </p:nvSpPr>
        <p:spPr>
          <a:xfrm>
            <a:off x="104190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2 </a:t>
            </a:r>
            <a:endParaRPr/>
          </a:p>
        </p:txBody>
      </p:sp>
      <p:sp>
        <p:nvSpPr>
          <p:cNvPr id="1256" name="Google Shape;1256;p74"/>
          <p:cNvSpPr/>
          <p:nvPr/>
        </p:nvSpPr>
        <p:spPr>
          <a:xfrm>
            <a:off x="2630675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1252" name="Google Shape;1252;p74"/>
          <p:cNvSpPr/>
          <p:nvPr/>
        </p:nvSpPr>
        <p:spPr>
          <a:xfrm>
            <a:off x="4786975" y="2922900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1254" name="Google Shape;1254;p74"/>
          <p:cNvSpPr/>
          <p:nvPr/>
        </p:nvSpPr>
        <p:spPr>
          <a:xfrm>
            <a:off x="791205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1257" name="Google Shape;1257;p74"/>
          <p:cNvSpPr txBox="1"/>
          <p:nvPr/>
        </p:nvSpPr>
        <p:spPr>
          <a:xfrm>
            <a:off x="820325" y="34891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	split further</a:t>
            </a:r>
            <a:endParaRPr/>
          </a:p>
        </p:txBody>
      </p:sp>
      <p:sp>
        <p:nvSpPr>
          <p:cNvPr id="1258" name="Google Shape;1258;p74"/>
          <p:cNvSpPr txBox="1"/>
          <p:nvPr/>
        </p:nvSpPr>
        <p:spPr>
          <a:xfrm>
            <a:off x="4922025" y="3452125"/>
            <a:ext cx="393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 flu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             split further                pure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74"/>
          <p:cNvSpPr txBox="1"/>
          <p:nvPr/>
        </p:nvSpPr>
        <p:spPr>
          <a:xfrm>
            <a:off x="175000" y="3981350"/>
            <a:ext cx="88596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Both splits are impure.  Ideally we would like to split on a feature that gives a higher certainty.  We should split on the more “pure” of the two. </a:t>
            </a:r>
            <a:endParaRPr/>
          </a:p>
        </p:txBody>
      </p:sp>
      <p:sp>
        <p:nvSpPr>
          <p:cNvPr id="1260" name="Google Shape;1260;p74"/>
          <p:cNvSpPr txBox="1"/>
          <p:nvPr/>
        </p:nvSpPr>
        <p:spPr>
          <a:xfrm>
            <a:off x="1093775" y="196875"/>
            <a:ext cx="4407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                     </a:t>
            </a:r>
            <a:endParaRPr/>
          </a:p>
        </p:txBody>
      </p:sp>
      <p:sp>
        <p:nvSpPr>
          <p:cNvPr id="1261" name="Google Shape;1261;p74"/>
          <p:cNvSpPr txBox="1"/>
          <p:nvPr/>
        </p:nvSpPr>
        <p:spPr>
          <a:xfrm>
            <a:off x="6276325" y="196875"/>
            <a:ext cx="2231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</a:t>
            </a:r>
            <a:endParaRPr/>
          </a:p>
        </p:txBody>
      </p:sp>
      <p:sp>
        <p:nvSpPr>
          <p:cNvPr id="1262" name="Google Shape;1262;p74"/>
          <p:cNvSpPr/>
          <p:nvPr/>
        </p:nvSpPr>
        <p:spPr>
          <a:xfrm>
            <a:off x="6311100" y="2922900"/>
            <a:ext cx="12477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1263" name="Google Shape;1263;p74"/>
          <p:cNvCxnSpPr>
            <a:endCxn id="1262" idx="0"/>
          </p:cNvCxnSpPr>
          <p:nvPr/>
        </p:nvCxnSpPr>
        <p:spPr>
          <a:xfrm>
            <a:off x="6922050" y="1384500"/>
            <a:ext cx="129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75"/>
          <p:cNvSpPr/>
          <p:nvPr/>
        </p:nvSpPr>
        <p:spPr>
          <a:xfrm>
            <a:off x="12306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75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75"/>
          <p:cNvSpPr txBox="1"/>
          <p:nvPr/>
        </p:nvSpPr>
        <p:spPr>
          <a:xfrm>
            <a:off x="1749575" y="70485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sp>
        <p:nvSpPr>
          <p:cNvPr id="1271" name="Google Shape;1271;p75"/>
          <p:cNvSpPr txBox="1"/>
          <p:nvPr/>
        </p:nvSpPr>
        <p:spPr>
          <a:xfrm>
            <a:off x="6365800" y="790688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cxnSp>
        <p:nvCxnSpPr>
          <p:cNvPr id="1272" name="Google Shape;1272;p75"/>
          <p:cNvCxnSpPr/>
          <p:nvPr/>
        </p:nvCxnSpPr>
        <p:spPr>
          <a:xfrm flipH="1">
            <a:off x="1521150" y="1384500"/>
            <a:ext cx="358800" cy="16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3" name="Google Shape;1273;p75"/>
          <p:cNvCxnSpPr/>
          <p:nvPr/>
        </p:nvCxnSpPr>
        <p:spPr>
          <a:xfrm>
            <a:off x="2401375" y="1384500"/>
            <a:ext cx="7263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4" name="Google Shape;1274;p75"/>
          <p:cNvCxnSpPr>
            <a:endCxn id="1275" idx="0"/>
          </p:cNvCxnSpPr>
          <p:nvPr/>
        </p:nvCxnSpPr>
        <p:spPr>
          <a:xfrm flipH="1">
            <a:off x="5309725" y="1333200"/>
            <a:ext cx="1236300" cy="15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6" name="Google Shape;1276;p75"/>
          <p:cNvCxnSpPr>
            <a:endCxn id="1277" idx="0"/>
          </p:cNvCxnSpPr>
          <p:nvPr/>
        </p:nvCxnSpPr>
        <p:spPr>
          <a:xfrm>
            <a:off x="7229850" y="1350300"/>
            <a:ext cx="1152300" cy="15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8" name="Google Shape;1278;p75"/>
          <p:cNvSpPr/>
          <p:nvPr/>
        </p:nvSpPr>
        <p:spPr>
          <a:xfrm>
            <a:off x="104190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2 </a:t>
            </a:r>
            <a:endParaRPr/>
          </a:p>
        </p:txBody>
      </p:sp>
      <p:sp>
        <p:nvSpPr>
          <p:cNvPr id="1279" name="Google Shape;1279;p75"/>
          <p:cNvSpPr/>
          <p:nvPr/>
        </p:nvSpPr>
        <p:spPr>
          <a:xfrm>
            <a:off x="2630675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1275" name="Google Shape;1275;p75"/>
          <p:cNvSpPr/>
          <p:nvPr/>
        </p:nvSpPr>
        <p:spPr>
          <a:xfrm>
            <a:off x="4786975" y="2922900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1277" name="Google Shape;1277;p75"/>
          <p:cNvSpPr/>
          <p:nvPr/>
        </p:nvSpPr>
        <p:spPr>
          <a:xfrm>
            <a:off x="791205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1280" name="Google Shape;1280;p75"/>
          <p:cNvSpPr txBox="1"/>
          <p:nvPr/>
        </p:nvSpPr>
        <p:spPr>
          <a:xfrm>
            <a:off x="820325" y="34891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	split further</a:t>
            </a:r>
            <a:endParaRPr/>
          </a:p>
        </p:txBody>
      </p:sp>
      <p:sp>
        <p:nvSpPr>
          <p:cNvPr id="1281" name="Google Shape;1281;p75"/>
          <p:cNvSpPr txBox="1"/>
          <p:nvPr/>
        </p:nvSpPr>
        <p:spPr>
          <a:xfrm>
            <a:off x="4922025" y="3452125"/>
            <a:ext cx="393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 flu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	split further            pure</a:t>
            </a:r>
            <a:endParaRPr/>
          </a:p>
        </p:txBody>
      </p:sp>
      <p:sp>
        <p:nvSpPr>
          <p:cNvPr id="1282" name="Google Shape;1282;p75"/>
          <p:cNvSpPr txBox="1"/>
          <p:nvPr/>
        </p:nvSpPr>
        <p:spPr>
          <a:xfrm>
            <a:off x="175000" y="3981350"/>
            <a:ext cx="88596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Example: Which one of these stumps decides “yes” or “no” better?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There’s a way to measure this….but first a quick math aside.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75"/>
          <p:cNvSpPr txBox="1"/>
          <p:nvPr/>
        </p:nvSpPr>
        <p:spPr>
          <a:xfrm>
            <a:off x="1093775" y="196875"/>
            <a:ext cx="4407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                     </a:t>
            </a:r>
            <a:endParaRPr/>
          </a:p>
        </p:txBody>
      </p:sp>
      <p:sp>
        <p:nvSpPr>
          <p:cNvPr id="1284" name="Google Shape;1284;p75"/>
          <p:cNvSpPr txBox="1"/>
          <p:nvPr/>
        </p:nvSpPr>
        <p:spPr>
          <a:xfrm>
            <a:off x="6276325" y="196875"/>
            <a:ext cx="2231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</a:t>
            </a:r>
            <a:endParaRPr/>
          </a:p>
        </p:txBody>
      </p:sp>
      <p:sp>
        <p:nvSpPr>
          <p:cNvPr id="1285" name="Google Shape;1285;p75"/>
          <p:cNvSpPr/>
          <p:nvPr/>
        </p:nvSpPr>
        <p:spPr>
          <a:xfrm>
            <a:off x="6311100" y="2922900"/>
            <a:ext cx="12477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1286" name="Google Shape;1286;p75"/>
          <p:cNvCxnSpPr>
            <a:endCxn id="1285" idx="0"/>
          </p:cNvCxnSpPr>
          <p:nvPr/>
        </p:nvCxnSpPr>
        <p:spPr>
          <a:xfrm>
            <a:off x="6922050" y="1384500"/>
            <a:ext cx="129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76"/>
          <p:cNvSpPr txBox="1"/>
          <p:nvPr/>
        </p:nvSpPr>
        <p:spPr>
          <a:xfrm>
            <a:off x="199340" y="217424"/>
            <a:ext cx="8859600" cy="1345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Logarithms and Exponentials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lain" startAt="2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 2 * 2 = 4                                      log 4 =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   = 2 * 2 * 2 = 8                                log 8 =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76"/>
          <p:cNvSpPr txBox="1"/>
          <p:nvPr/>
        </p:nvSpPr>
        <p:spPr>
          <a:xfrm>
            <a:off x="350875" y="786809"/>
            <a:ext cx="2487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93" name="Google Shape;1293;p76"/>
          <p:cNvSpPr txBox="1"/>
          <p:nvPr/>
        </p:nvSpPr>
        <p:spPr>
          <a:xfrm>
            <a:off x="350875" y="1098697"/>
            <a:ext cx="2487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76"/>
          <p:cNvSpPr txBox="1"/>
          <p:nvPr/>
        </p:nvSpPr>
        <p:spPr>
          <a:xfrm>
            <a:off x="350875" y="1380945"/>
            <a:ext cx="2487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295" name="Google Shape;1295;p76"/>
          <p:cNvSpPr txBox="1"/>
          <p:nvPr/>
        </p:nvSpPr>
        <p:spPr>
          <a:xfrm>
            <a:off x="199340" y="1378320"/>
            <a:ext cx="67649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   = 2 * 2 * 2 * 2 = 16                        log 16 = 4   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76"/>
          <p:cNvSpPr txBox="1"/>
          <p:nvPr/>
        </p:nvSpPr>
        <p:spPr>
          <a:xfrm>
            <a:off x="4310164" y="1007677"/>
            <a:ext cx="2487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97" name="Google Shape;1297;p76"/>
          <p:cNvSpPr txBox="1"/>
          <p:nvPr/>
        </p:nvSpPr>
        <p:spPr>
          <a:xfrm>
            <a:off x="4320796" y="1287300"/>
            <a:ext cx="2487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98" name="Google Shape;1298;p76"/>
          <p:cNvSpPr txBox="1"/>
          <p:nvPr/>
        </p:nvSpPr>
        <p:spPr>
          <a:xfrm>
            <a:off x="4303509" y="1565611"/>
            <a:ext cx="2487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76"/>
          <p:cNvSpPr txBox="1"/>
          <p:nvPr/>
        </p:nvSpPr>
        <p:spPr>
          <a:xfrm>
            <a:off x="199340" y="2407714"/>
            <a:ext cx="676498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 in Computer Science we always assume log with base 2.                        Thus,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 4 =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 8 =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 16 = 4   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77"/>
          <p:cNvSpPr/>
          <p:nvPr/>
        </p:nvSpPr>
        <p:spPr>
          <a:xfrm>
            <a:off x="12306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77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77"/>
          <p:cNvSpPr txBox="1"/>
          <p:nvPr/>
        </p:nvSpPr>
        <p:spPr>
          <a:xfrm>
            <a:off x="1749575" y="70485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sp>
        <p:nvSpPr>
          <p:cNvPr id="1307" name="Google Shape;1307;p77"/>
          <p:cNvSpPr txBox="1"/>
          <p:nvPr/>
        </p:nvSpPr>
        <p:spPr>
          <a:xfrm>
            <a:off x="6365800" y="790688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cxnSp>
        <p:nvCxnSpPr>
          <p:cNvPr id="1308" name="Google Shape;1308;p77"/>
          <p:cNvCxnSpPr/>
          <p:nvPr/>
        </p:nvCxnSpPr>
        <p:spPr>
          <a:xfrm flipH="1">
            <a:off x="1521150" y="1384500"/>
            <a:ext cx="358800" cy="16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9" name="Google Shape;1309;p77"/>
          <p:cNvCxnSpPr/>
          <p:nvPr/>
        </p:nvCxnSpPr>
        <p:spPr>
          <a:xfrm>
            <a:off x="2401375" y="1384500"/>
            <a:ext cx="7263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0" name="Google Shape;1310;p77"/>
          <p:cNvCxnSpPr>
            <a:endCxn id="1311" idx="0"/>
          </p:cNvCxnSpPr>
          <p:nvPr/>
        </p:nvCxnSpPr>
        <p:spPr>
          <a:xfrm flipH="1">
            <a:off x="5309725" y="1333200"/>
            <a:ext cx="1236300" cy="15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2" name="Google Shape;1312;p77"/>
          <p:cNvCxnSpPr>
            <a:endCxn id="1313" idx="0"/>
          </p:cNvCxnSpPr>
          <p:nvPr/>
        </p:nvCxnSpPr>
        <p:spPr>
          <a:xfrm>
            <a:off x="7229850" y="1350300"/>
            <a:ext cx="1152300" cy="15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4" name="Google Shape;1314;p77"/>
          <p:cNvSpPr/>
          <p:nvPr/>
        </p:nvSpPr>
        <p:spPr>
          <a:xfrm>
            <a:off x="104190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2 </a:t>
            </a:r>
            <a:endParaRPr/>
          </a:p>
        </p:txBody>
      </p:sp>
      <p:sp>
        <p:nvSpPr>
          <p:cNvPr id="1315" name="Google Shape;1315;p77"/>
          <p:cNvSpPr/>
          <p:nvPr/>
        </p:nvSpPr>
        <p:spPr>
          <a:xfrm>
            <a:off x="2630675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1311" name="Google Shape;1311;p77"/>
          <p:cNvSpPr/>
          <p:nvPr/>
        </p:nvSpPr>
        <p:spPr>
          <a:xfrm>
            <a:off x="4786975" y="2922900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1313" name="Google Shape;1313;p77"/>
          <p:cNvSpPr/>
          <p:nvPr/>
        </p:nvSpPr>
        <p:spPr>
          <a:xfrm>
            <a:off x="791205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1316" name="Google Shape;1316;p77"/>
          <p:cNvSpPr txBox="1"/>
          <p:nvPr/>
        </p:nvSpPr>
        <p:spPr>
          <a:xfrm>
            <a:off x="820325" y="34891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	split further</a:t>
            </a:r>
            <a:endParaRPr/>
          </a:p>
        </p:txBody>
      </p:sp>
      <p:sp>
        <p:nvSpPr>
          <p:cNvPr id="1317" name="Google Shape;1317;p77"/>
          <p:cNvSpPr txBox="1"/>
          <p:nvPr/>
        </p:nvSpPr>
        <p:spPr>
          <a:xfrm>
            <a:off x="4922025" y="3452125"/>
            <a:ext cx="393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 flu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            split further                pure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77"/>
          <p:cNvSpPr txBox="1"/>
          <p:nvPr/>
        </p:nvSpPr>
        <p:spPr>
          <a:xfrm>
            <a:off x="-1" y="4016275"/>
            <a:ext cx="9039497" cy="958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ENTROPY:                   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H(s) = -p(+)log p(+) – p(-) log p(-)      …p(+) is the probability of a positive in the subset s and p(-) is the probability of a negative.  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Days Coughing left branch:     -(3/6) log (3/6) - (3/6) log (3/6) = 1                 Days Coughing right branch: - (5/6)log(5/6) - (⅙)log (⅙)  =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Temp left branch:</a:t>
            </a:r>
            <a:r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-(</a:t>
            </a: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2/5)log ( ⅖)- ⅗ log( ⅗) =        Temp mid branch -(2/3) log( 2/3)  -(1/3)log(1/3)   =      Temp right branch –(4/4)log (4/4) –(0/4)log (0/4)=                            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77"/>
          <p:cNvSpPr txBox="1"/>
          <p:nvPr/>
        </p:nvSpPr>
        <p:spPr>
          <a:xfrm>
            <a:off x="1093775" y="196875"/>
            <a:ext cx="4407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                     </a:t>
            </a:r>
            <a:endParaRPr/>
          </a:p>
        </p:txBody>
      </p:sp>
      <p:sp>
        <p:nvSpPr>
          <p:cNvPr id="1320" name="Google Shape;1320;p77"/>
          <p:cNvSpPr txBox="1"/>
          <p:nvPr/>
        </p:nvSpPr>
        <p:spPr>
          <a:xfrm>
            <a:off x="6276325" y="196875"/>
            <a:ext cx="2231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</a:t>
            </a:r>
            <a:endParaRPr/>
          </a:p>
        </p:txBody>
      </p:sp>
      <p:sp>
        <p:nvSpPr>
          <p:cNvPr id="1321" name="Google Shape;1321;p77"/>
          <p:cNvSpPr/>
          <p:nvPr/>
        </p:nvSpPr>
        <p:spPr>
          <a:xfrm>
            <a:off x="6311100" y="2922900"/>
            <a:ext cx="12477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1322" name="Google Shape;1322;p77"/>
          <p:cNvCxnSpPr>
            <a:endCxn id="1321" idx="0"/>
          </p:cNvCxnSpPr>
          <p:nvPr/>
        </p:nvCxnSpPr>
        <p:spPr>
          <a:xfrm>
            <a:off x="6922050" y="1384500"/>
            <a:ext cx="129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78"/>
          <p:cNvSpPr/>
          <p:nvPr/>
        </p:nvSpPr>
        <p:spPr>
          <a:xfrm>
            <a:off x="12306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78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78"/>
          <p:cNvSpPr txBox="1"/>
          <p:nvPr/>
        </p:nvSpPr>
        <p:spPr>
          <a:xfrm>
            <a:off x="1749575" y="70485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sp>
        <p:nvSpPr>
          <p:cNvPr id="1330" name="Google Shape;1330;p78"/>
          <p:cNvSpPr txBox="1"/>
          <p:nvPr/>
        </p:nvSpPr>
        <p:spPr>
          <a:xfrm>
            <a:off x="6365800" y="790688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cxnSp>
        <p:nvCxnSpPr>
          <p:cNvPr id="1331" name="Google Shape;1331;p78"/>
          <p:cNvCxnSpPr/>
          <p:nvPr/>
        </p:nvCxnSpPr>
        <p:spPr>
          <a:xfrm flipH="1">
            <a:off x="1521150" y="1384500"/>
            <a:ext cx="358800" cy="16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2" name="Google Shape;1332;p78"/>
          <p:cNvCxnSpPr/>
          <p:nvPr/>
        </p:nvCxnSpPr>
        <p:spPr>
          <a:xfrm>
            <a:off x="2401375" y="1384500"/>
            <a:ext cx="7263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3" name="Google Shape;1333;p78"/>
          <p:cNvCxnSpPr>
            <a:endCxn id="1334" idx="0"/>
          </p:cNvCxnSpPr>
          <p:nvPr/>
        </p:nvCxnSpPr>
        <p:spPr>
          <a:xfrm flipH="1">
            <a:off x="5309725" y="1333200"/>
            <a:ext cx="1236300" cy="15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5" name="Google Shape;1335;p78"/>
          <p:cNvCxnSpPr>
            <a:endCxn id="1336" idx="0"/>
          </p:cNvCxnSpPr>
          <p:nvPr/>
        </p:nvCxnSpPr>
        <p:spPr>
          <a:xfrm>
            <a:off x="7229850" y="1350300"/>
            <a:ext cx="1152300" cy="15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7" name="Google Shape;1337;p78"/>
          <p:cNvSpPr/>
          <p:nvPr/>
        </p:nvSpPr>
        <p:spPr>
          <a:xfrm>
            <a:off x="104190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2 </a:t>
            </a:r>
            <a:endParaRPr/>
          </a:p>
        </p:txBody>
      </p:sp>
      <p:sp>
        <p:nvSpPr>
          <p:cNvPr id="1338" name="Google Shape;1338;p78"/>
          <p:cNvSpPr/>
          <p:nvPr/>
        </p:nvSpPr>
        <p:spPr>
          <a:xfrm>
            <a:off x="2630675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1334" name="Google Shape;1334;p78"/>
          <p:cNvSpPr/>
          <p:nvPr/>
        </p:nvSpPr>
        <p:spPr>
          <a:xfrm>
            <a:off x="4786975" y="2922900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1336" name="Google Shape;1336;p78"/>
          <p:cNvSpPr/>
          <p:nvPr/>
        </p:nvSpPr>
        <p:spPr>
          <a:xfrm>
            <a:off x="791205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1339" name="Google Shape;1339;p78"/>
          <p:cNvSpPr txBox="1"/>
          <p:nvPr/>
        </p:nvSpPr>
        <p:spPr>
          <a:xfrm>
            <a:off x="820325" y="34891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	split further</a:t>
            </a:r>
            <a:endParaRPr/>
          </a:p>
        </p:txBody>
      </p:sp>
      <p:sp>
        <p:nvSpPr>
          <p:cNvPr id="1340" name="Google Shape;1340;p78"/>
          <p:cNvSpPr txBox="1"/>
          <p:nvPr/>
        </p:nvSpPr>
        <p:spPr>
          <a:xfrm>
            <a:off x="4922025" y="3452125"/>
            <a:ext cx="393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 flu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	split further           pure</a:t>
            </a:r>
            <a:endParaRPr/>
          </a:p>
        </p:txBody>
      </p:sp>
      <p:sp>
        <p:nvSpPr>
          <p:cNvPr id="1341" name="Google Shape;1341;p78"/>
          <p:cNvSpPr txBox="1"/>
          <p:nvPr/>
        </p:nvSpPr>
        <p:spPr>
          <a:xfrm>
            <a:off x="175000" y="3981350"/>
            <a:ext cx="8859600" cy="958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ENTROPY:                   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H(s) = -p(+)log p(+) – p(-) log p(-)      …p(+) is the probability of a positive in the subset s and p(-) is the probability of a negative.  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Notice the left subset of Days Coughing (&lt;=2) is completely impure: -(3/6) log (3/6) - (3/6) log (3/6)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Notice the right subset of Temperature (&gt;99) is completely pure: -(4/4) log (4/4) – (0/4) log (0/4)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78"/>
          <p:cNvSpPr txBox="1"/>
          <p:nvPr/>
        </p:nvSpPr>
        <p:spPr>
          <a:xfrm>
            <a:off x="1093775" y="196875"/>
            <a:ext cx="4407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                     </a:t>
            </a:r>
            <a:endParaRPr/>
          </a:p>
        </p:txBody>
      </p:sp>
      <p:sp>
        <p:nvSpPr>
          <p:cNvPr id="1343" name="Google Shape;1343;p78"/>
          <p:cNvSpPr txBox="1"/>
          <p:nvPr/>
        </p:nvSpPr>
        <p:spPr>
          <a:xfrm>
            <a:off x="6276325" y="196875"/>
            <a:ext cx="2231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</a:t>
            </a:r>
            <a:endParaRPr/>
          </a:p>
        </p:txBody>
      </p:sp>
      <p:sp>
        <p:nvSpPr>
          <p:cNvPr id="1344" name="Google Shape;1344;p78"/>
          <p:cNvSpPr/>
          <p:nvPr/>
        </p:nvSpPr>
        <p:spPr>
          <a:xfrm>
            <a:off x="6311100" y="2922900"/>
            <a:ext cx="12477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1345" name="Google Shape;1345;p78"/>
          <p:cNvCxnSpPr>
            <a:endCxn id="1344" idx="0"/>
          </p:cNvCxnSpPr>
          <p:nvPr/>
        </p:nvCxnSpPr>
        <p:spPr>
          <a:xfrm>
            <a:off x="6922050" y="1384500"/>
            <a:ext cx="129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79"/>
          <p:cNvSpPr/>
          <p:nvPr/>
        </p:nvSpPr>
        <p:spPr>
          <a:xfrm>
            <a:off x="12306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79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79"/>
          <p:cNvSpPr txBox="1"/>
          <p:nvPr/>
        </p:nvSpPr>
        <p:spPr>
          <a:xfrm>
            <a:off x="1749575" y="70485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sp>
        <p:nvSpPr>
          <p:cNvPr id="1353" name="Google Shape;1353;p79"/>
          <p:cNvSpPr txBox="1"/>
          <p:nvPr/>
        </p:nvSpPr>
        <p:spPr>
          <a:xfrm>
            <a:off x="6365800" y="790688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cxnSp>
        <p:nvCxnSpPr>
          <p:cNvPr id="1354" name="Google Shape;1354;p79"/>
          <p:cNvCxnSpPr/>
          <p:nvPr/>
        </p:nvCxnSpPr>
        <p:spPr>
          <a:xfrm flipH="1">
            <a:off x="1521150" y="1384500"/>
            <a:ext cx="358800" cy="16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5" name="Google Shape;1355;p79"/>
          <p:cNvCxnSpPr/>
          <p:nvPr/>
        </p:nvCxnSpPr>
        <p:spPr>
          <a:xfrm>
            <a:off x="2401375" y="1384500"/>
            <a:ext cx="7263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6" name="Google Shape;1356;p79"/>
          <p:cNvCxnSpPr>
            <a:endCxn id="1357" idx="0"/>
          </p:cNvCxnSpPr>
          <p:nvPr/>
        </p:nvCxnSpPr>
        <p:spPr>
          <a:xfrm flipH="1">
            <a:off x="5309725" y="1333200"/>
            <a:ext cx="1236300" cy="15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8" name="Google Shape;1358;p79"/>
          <p:cNvCxnSpPr>
            <a:endCxn id="1359" idx="0"/>
          </p:cNvCxnSpPr>
          <p:nvPr/>
        </p:nvCxnSpPr>
        <p:spPr>
          <a:xfrm>
            <a:off x="7229850" y="1350300"/>
            <a:ext cx="1152300" cy="15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0" name="Google Shape;1360;p79"/>
          <p:cNvSpPr/>
          <p:nvPr/>
        </p:nvSpPr>
        <p:spPr>
          <a:xfrm>
            <a:off x="104190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2 </a:t>
            </a:r>
            <a:endParaRPr/>
          </a:p>
        </p:txBody>
      </p:sp>
      <p:sp>
        <p:nvSpPr>
          <p:cNvPr id="1361" name="Google Shape;1361;p79"/>
          <p:cNvSpPr/>
          <p:nvPr/>
        </p:nvSpPr>
        <p:spPr>
          <a:xfrm>
            <a:off x="2630675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1357" name="Google Shape;1357;p79"/>
          <p:cNvSpPr/>
          <p:nvPr/>
        </p:nvSpPr>
        <p:spPr>
          <a:xfrm>
            <a:off x="4786975" y="2922900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1359" name="Google Shape;1359;p79"/>
          <p:cNvSpPr/>
          <p:nvPr/>
        </p:nvSpPr>
        <p:spPr>
          <a:xfrm>
            <a:off x="791205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1362" name="Google Shape;1362;p79"/>
          <p:cNvSpPr txBox="1"/>
          <p:nvPr/>
        </p:nvSpPr>
        <p:spPr>
          <a:xfrm>
            <a:off x="820325" y="34891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                  split further</a:t>
            </a:r>
            <a:endParaRPr/>
          </a:p>
        </p:txBody>
      </p:sp>
      <p:sp>
        <p:nvSpPr>
          <p:cNvPr id="1363" name="Google Shape;1363;p79"/>
          <p:cNvSpPr txBox="1"/>
          <p:nvPr/>
        </p:nvSpPr>
        <p:spPr>
          <a:xfrm>
            <a:off x="4922025" y="3452125"/>
            <a:ext cx="393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 flu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              split further              pure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p79"/>
          <p:cNvSpPr txBox="1"/>
          <p:nvPr/>
        </p:nvSpPr>
        <p:spPr>
          <a:xfrm>
            <a:off x="175000" y="3981350"/>
            <a:ext cx="88596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each branch though, the size of the branch must also be taken into consideration……. There is a measure for this:      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Information Gain: Gain(S,A) = H(s) – Sum |Sv|/|S| H(Sv)    ….... H(s) = -(8/12)log (8/12) - (4/12)log(4/12)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H(s &lt;=2) = -(3/6) log (3/6) – (3/6) log(3/6) =                                              H(s&gt;2) = -(5/6) log(5/6) – (1/6) log(1/6)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H(s &lt;99) = -(2/5) log (2/5) – (3/5) log(3/5) =                                          H(s 99) = -(2/3)log (2/3) – (1/3) log(1/3)  =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H(s &gt;99) = -(4/4) log(4/4) – (0/4)log (0/4) =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79"/>
          <p:cNvSpPr txBox="1"/>
          <p:nvPr/>
        </p:nvSpPr>
        <p:spPr>
          <a:xfrm>
            <a:off x="1093775" y="196875"/>
            <a:ext cx="4407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                     </a:t>
            </a:r>
            <a:endParaRPr/>
          </a:p>
        </p:txBody>
      </p:sp>
      <p:sp>
        <p:nvSpPr>
          <p:cNvPr id="1366" name="Google Shape;1366;p79"/>
          <p:cNvSpPr txBox="1"/>
          <p:nvPr/>
        </p:nvSpPr>
        <p:spPr>
          <a:xfrm>
            <a:off x="6276325" y="196875"/>
            <a:ext cx="2231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</a:t>
            </a:r>
            <a:endParaRPr/>
          </a:p>
        </p:txBody>
      </p:sp>
      <p:sp>
        <p:nvSpPr>
          <p:cNvPr id="1367" name="Google Shape;1367;p79"/>
          <p:cNvSpPr/>
          <p:nvPr/>
        </p:nvSpPr>
        <p:spPr>
          <a:xfrm>
            <a:off x="6311100" y="2922900"/>
            <a:ext cx="12477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1368" name="Google Shape;1368;p79"/>
          <p:cNvCxnSpPr>
            <a:endCxn id="1367" idx="0"/>
          </p:cNvCxnSpPr>
          <p:nvPr/>
        </p:nvCxnSpPr>
        <p:spPr>
          <a:xfrm>
            <a:off x="6922050" y="1384500"/>
            <a:ext cx="129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80"/>
          <p:cNvSpPr/>
          <p:nvPr/>
        </p:nvSpPr>
        <p:spPr>
          <a:xfrm>
            <a:off x="12306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p80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80"/>
          <p:cNvSpPr txBox="1"/>
          <p:nvPr/>
        </p:nvSpPr>
        <p:spPr>
          <a:xfrm>
            <a:off x="1749575" y="70485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sp>
        <p:nvSpPr>
          <p:cNvPr id="1376" name="Google Shape;1376;p80"/>
          <p:cNvSpPr txBox="1"/>
          <p:nvPr/>
        </p:nvSpPr>
        <p:spPr>
          <a:xfrm>
            <a:off x="6365800" y="790688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cxnSp>
        <p:nvCxnSpPr>
          <p:cNvPr id="1377" name="Google Shape;1377;p80"/>
          <p:cNvCxnSpPr/>
          <p:nvPr/>
        </p:nvCxnSpPr>
        <p:spPr>
          <a:xfrm flipH="1">
            <a:off x="1521150" y="1384500"/>
            <a:ext cx="358800" cy="16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8" name="Google Shape;1378;p80"/>
          <p:cNvCxnSpPr/>
          <p:nvPr/>
        </p:nvCxnSpPr>
        <p:spPr>
          <a:xfrm>
            <a:off x="2401375" y="1384500"/>
            <a:ext cx="7263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9" name="Google Shape;1379;p80"/>
          <p:cNvCxnSpPr>
            <a:endCxn id="1380" idx="0"/>
          </p:cNvCxnSpPr>
          <p:nvPr/>
        </p:nvCxnSpPr>
        <p:spPr>
          <a:xfrm flipH="1">
            <a:off x="5309725" y="1333200"/>
            <a:ext cx="1236300" cy="15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1" name="Google Shape;1381;p80"/>
          <p:cNvCxnSpPr>
            <a:endCxn id="1382" idx="0"/>
          </p:cNvCxnSpPr>
          <p:nvPr/>
        </p:nvCxnSpPr>
        <p:spPr>
          <a:xfrm>
            <a:off x="7229850" y="1350300"/>
            <a:ext cx="1152300" cy="15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3" name="Google Shape;1383;p80"/>
          <p:cNvSpPr/>
          <p:nvPr/>
        </p:nvSpPr>
        <p:spPr>
          <a:xfrm>
            <a:off x="104190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2 </a:t>
            </a:r>
            <a:endParaRPr/>
          </a:p>
        </p:txBody>
      </p:sp>
      <p:sp>
        <p:nvSpPr>
          <p:cNvPr id="1384" name="Google Shape;1384;p80"/>
          <p:cNvSpPr/>
          <p:nvPr/>
        </p:nvSpPr>
        <p:spPr>
          <a:xfrm>
            <a:off x="2630675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1380" name="Google Shape;1380;p80"/>
          <p:cNvSpPr/>
          <p:nvPr/>
        </p:nvSpPr>
        <p:spPr>
          <a:xfrm>
            <a:off x="4786975" y="2922900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1382" name="Google Shape;1382;p80"/>
          <p:cNvSpPr/>
          <p:nvPr/>
        </p:nvSpPr>
        <p:spPr>
          <a:xfrm>
            <a:off x="791205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1385" name="Google Shape;1385;p80"/>
          <p:cNvSpPr txBox="1"/>
          <p:nvPr/>
        </p:nvSpPr>
        <p:spPr>
          <a:xfrm>
            <a:off x="820325" y="34891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                  split further</a:t>
            </a:r>
            <a:endParaRPr/>
          </a:p>
        </p:txBody>
      </p:sp>
      <p:sp>
        <p:nvSpPr>
          <p:cNvPr id="1386" name="Google Shape;1386;p80"/>
          <p:cNvSpPr txBox="1"/>
          <p:nvPr/>
        </p:nvSpPr>
        <p:spPr>
          <a:xfrm>
            <a:off x="4922025" y="3452125"/>
            <a:ext cx="393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 flu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              split further              pure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80"/>
          <p:cNvSpPr txBox="1"/>
          <p:nvPr/>
        </p:nvSpPr>
        <p:spPr>
          <a:xfrm>
            <a:off x="175000" y="3981350"/>
            <a:ext cx="88596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Gain: Gain(S,A) = H(s) – Sum |Sv|/|S| H(Sv)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Now you have to sum up and see which one has a higher amount of information. 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Days Coughing:    H(s) + (6/12) H(s &lt;=2) + (6/12) H(s &gt;2)  = -(8/12)log (8/12) - (4/12)log(4/12)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Temperature:  H(s) + (5/12) H(s &lt;99) + (3/12) H(s 99) + (4/12) H(s &gt;99)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Notice the fractions represent the ratio of importance of each of the branches.  </a:t>
            </a:r>
            <a:endParaRPr/>
          </a:p>
        </p:txBody>
      </p:sp>
      <p:sp>
        <p:nvSpPr>
          <p:cNvPr id="1388" name="Google Shape;1388;p80"/>
          <p:cNvSpPr txBox="1"/>
          <p:nvPr/>
        </p:nvSpPr>
        <p:spPr>
          <a:xfrm>
            <a:off x="1093775" y="196875"/>
            <a:ext cx="4407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                     </a:t>
            </a:r>
            <a:endParaRPr/>
          </a:p>
        </p:txBody>
      </p:sp>
      <p:sp>
        <p:nvSpPr>
          <p:cNvPr id="1389" name="Google Shape;1389;p80"/>
          <p:cNvSpPr txBox="1"/>
          <p:nvPr/>
        </p:nvSpPr>
        <p:spPr>
          <a:xfrm>
            <a:off x="6276325" y="196875"/>
            <a:ext cx="2231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</a:t>
            </a:r>
            <a:endParaRPr/>
          </a:p>
        </p:txBody>
      </p:sp>
      <p:sp>
        <p:nvSpPr>
          <p:cNvPr id="1390" name="Google Shape;1390;p80"/>
          <p:cNvSpPr/>
          <p:nvPr/>
        </p:nvSpPr>
        <p:spPr>
          <a:xfrm>
            <a:off x="6311100" y="2922900"/>
            <a:ext cx="12477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1391" name="Google Shape;1391;p80"/>
          <p:cNvCxnSpPr>
            <a:endCxn id="1390" idx="0"/>
          </p:cNvCxnSpPr>
          <p:nvPr/>
        </p:nvCxnSpPr>
        <p:spPr>
          <a:xfrm>
            <a:off x="6922050" y="1384500"/>
            <a:ext cx="129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81"/>
          <p:cNvSpPr/>
          <p:nvPr/>
        </p:nvSpPr>
        <p:spPr>
          <a:xfrm>
            <a:off x="12306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81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81"/>
          <p:cNvSpPr txBox="1"/>
          <p:nvPr/>
        </p:nvSpPr>
        <p:spPr>
          <a:xfrm>
            <a:off x="1749575" y="70485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sp>
        <p:nvSpPr>
          <p:cNvPr id="1399" name="Google Shape;1399;p81"/>
          <p:cNvSpPr txBox="1"/>
          <p:nvPr/>
        </p:nvSpPr>
        <p:spPr>
          <a:xfrm>
            <a:off x="6365800" y="790688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cxnSp>
        <p:nvCxnSpPr>
          <p:cNvPr id="1400" name="Google Shape;1400;p81"/>
          <p:cNvCxnSpPr/>
          <p:nvPr/>
        </p:nvCxnSpPr>
        <p:spPr>
          <a:xfrm flipH="1">
            <a:off x="1521150" y="1384500"/>
            <a:ext cx="358800" cy="16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1" name="Google Shape;1401;p81"/>
          <p:cNvCxnSpPr/>
          <p:nvPr/>
        </p:nvCxnSpPr>
        <p:spPr>
          <a:xfrm>
            <a:off x="2401375" y="1384500"/>
            <a:ext cx="7263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2" name="Google Shape;1402;p81"/>
          <p:cNvCxnSpPr>
            <a:endCxn id="1403" idx="0"/>
          </p:cNvCxnSpPr>
          <p:nvPr/>
        </p:nvCxnSpPr>
        <p:spPr>
          <a:xfrm flipH="1">
            <a:off x="5309725" y="1333200"/>
            <a:ext cx="1236300" cy="15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4" name="Google Shape;1404;p81"/>
          <p:cNvCxnSpPr>
            <a:endCxn id="1405" idx="0"/>
          </p:cNvCxnSpPr>
          <p:nvPr/>
        </p:nvCxnSpPr>
        <p:spPr>
          <a:xfrm>
            <a:off x="7229850" y="1350300"/>
            <a:ext cx="1152300" cy="15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6" name="Google Shape;1406;p81"/>
          <p:cNvSpPr/>
          <p:nvPr/>
        </p:nvSpPr>
        <p:spPr>
          <a:xfrm>
            <a:off x="104190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 2 </a:t>
            </a:r>
            <a:endParaRPr/>
          </a:p>
        </p:txBody>
      </p:sp>
      <p:sp>
        <p:nvSpPr>
          <p:cNvPr id="1407" name="Google Shape;1407;p81"/>
          <p:cNvSpPr/>
          <p:nvPr/>
        </p:nvSpPr>
        <p:spPr>
          <a:xfrm>
            <a:off x="2630675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1403" name="Google Shape;1403;p81"/>
          <p:cNvSpPr/>
          <p:nvPr/>
        </p:nvSpPr>
        <p:spPr>
          <a:xfrm>
            <a:off x="4786975" y="2922900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1405" name="Google Shape;1405;p81"/>
          <p:cNvSpPr/>
          <p:nvPr/>
        </p:nvSpPr>
        <p:spPr>
          <a:xfrm>
            <a:off x="7912050" y="2922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1408" name="Google Shape;1408;p81"/>
          <p:cNvSpPr txBox="1"/>
          <p:nvPr/>
        </p:nvSpPr>
        <p:spPr>
          <a:xfrm>
            <a:off x="820325" y="34891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                 split further</a:t>
            </a:r>
            <a:endParaRPr/>
          </a:p>
        </p:txBody>
      </p:sp>
      <p:sp>
        <p:nvSpPr>
          <p:cNvPr id="1409" name="Google Shape;1409;p81"/>
          <p:cNvSpPr txBox="1"/>
          <p:nvPr/>
        </p:nvSpPr>
        <p:spPr>
          <a:xfrm>
            <a:off x="4922025" y="3452125"/>
            <a:ext cx="3930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 flu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further	             split further               pure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81"/>
          <p:cNvSpPr txBox="1"/>
          <p:nvPr/>
        </p:nvSpPr>
        <p:spPr>
          <a:xfrm>
            <a:off x="175000" y="3981350"/>
            <a:ext cx="88596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But is that enough?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What about the purity of the branches below?</a:t>
            </a: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</p:txBody>
      </p:sp>
      <p:sp>
        <p:nvSpPr>
          <p:cNvPr id="1411" name="Google Shape;1411;p81"/>
          <p:cNvSpPr txBox="1"/>
          <p:nvPr/>
        </p:nvSpPr>
        <p:spPr>
          <a:xfrm>
            <a:off x="1093775" y="196875"/>
            <a:ext cx="4407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                     </a:t>
            </a:r>
            <a:endParaRPr/>
          </a:p>
        </p:txBody>
      </p:sp>
      <p:sp>
        <p:nvSpPr>
          <p:cNvPr id="1412" name="Google Shape;1412;p81"/>
          <p:cNvSpPr txBox="1"/>
          <p:nvPr/>
        </p:nvSpPr>
        <p:spPr>
          <a:xfrm>
            <a:off x="6276325" y="196875"/>
            <a:ext cx="2231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  </a:t>
            </a:r>
            <a:endParaRPr/>
          </a:p>
        </p:txBody>
      </p:sp>
      <p:sp>
        <p:nvSpPr>
          <p:cNvPr id="1413" name="Google Shape;1413;p81"/>
          <p:cNvSpPr/>
          <p:nvPr/>
        </p:nvSpPr>
        <p:spPr>
          <a:xfrm>
            <a:off x="6311100" y="2922900"/>
            <a:ext cx="12477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1414" name="Google Shape;1414;p81"/>
          <p:cNvCxnSpPr>
            <a:endCxn id="1413" idx="0"/>
          </p:cNvCxnSpPr>
          <p:nvPr/>
        </p:nvCxnSpPr>
        <p:spPr>
          <a:xfrm>
            <a:off x="6922050" y="1384500"/>
            <a:ext cx="12900" cy="15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82"/>
          <p:cNvSpPr/>
          <p:nvPr/>
        </p:nvSpPr>
        <p:spPr>
          <a:xfrm>
            <a:off x="15049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82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82"/>
          <p:cNvSpPr txBox="1"/>
          <p:nvPr/>
        </p:nvSpPr>
        <p:spPr>
          <a:xfrm>
            <a:off x="1957825" y="69765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Days Coughing</a:t>
            </a:r>
            <a:endParaRPr/>
          </a:p>
        </p:txBody>
      </p:sp>
      <p:sp>
        <p:nvSpPr>
          <p:cNvPr id="1422" name="Google Shape;1422;p82"/>
          <p:cNvSpPr txBox="1"/>
          <p:nvPr/>
        </p:nvSpPr>
        <p:spPr>
          <a:xfrm>
            <a:off x="6383450" y="829050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cxnSp>
        <p:nvCxnSpPr>
          <p:cNvPr id="1423" name="Google Shape;1423;p82"/>
          <p:cNvCxnSpPr>
            <a:endCxn id="1424" idx="0"/>
          </p:cNvCxnSpPr>
          <p:nvPr/>
        </p:nvCxnSpPr>
        <p:spPr>
          <a:xfrm flipH="1">
            <a:off x="1774100" y="1367100"/>
            <a:ext cx="326100" cy="6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5" name="Google Shape;1425;p82"/>
          <p:cNvCxnSpPr>
            <a:endCxn id="1426" idx="0"/>
          </p:cNvCxnSpPr>
          <p:nvPr/>
        </p:nvCxnSpPr>
        <p:spPr>
          <a:xfrm>
            <a:off x="2986000" y="1389100"/>
            <a:ext cx="267900" cy="5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7" name="Google Shape;1427;p82"/>
          <p:cNvCxnSpPr>
            <a:stCxn id="1424" idx="3"/>
            <a:endCxn id="1428" idx="0"/>
          </p:cNvCxnSpPr>
          <p:nvPr/>
        </p:nvCxnSpPr>
        <p:spPr>
          <a:xfrm flipH="1">
            <a:off x="1107189" y="2376125"/>
            <a:ext cx="33450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9" name="Google Shape;1429;p82"/>
          <p:cNvCxnSpPr>
            <a:stCxn id="1428" idx="5"/>
          </p:cNvCxnSpPr>
          <p:nvPr/>
        </p:nvCxnSpPr>
        <p:spPr>
          <a:xfrm>
            <a:off x="1439636" y="3523177"/>
            <a:ext cx="423300" cy="13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0" name="Google Shape;1430;p82"/>
          <p:cNvSpPr/>
          <p:nvPr/>
        </p:nvSpPr>
        <p:spPr>
          <a:xfrm>
            <a:off x="5017475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&lt;=2 </a:t>
            </a:r>
            <a:endParaRPr/>
          </a:p>
        </p:txBody>
      </p:sp>
      <p:sp>
        <p:nvSpPr>
          <p:cNvPr id="1431" name="Google Shape;1431;p82"/>
          <p:cNvSpPr/>
          <p:nvPr/>
        </p:nvSpPr>
        <p:spPr>
          <a:xfrm>
            <a:off x="8154800" y="4565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1432" name="Google Shape;1432;p82"/>
          <p:cNvSpPr/>
          <p:nvPr/>
        </p:nvSpPr>
        <p:spPr>
          <a:xfrm>
            <a:off x="25600" y="4490988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1433" name="Google Shape;1433;p82"/>
          <p:cNvSpPr/>
          <p:nvPr/>
        </p:nvSpPr>
        <p:spPr>
          <a:xfrm>
            <a:off x="1504900" y="44910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1434" name="Google Shape;1434;p82"/>
          <p:cNvSpPr txBox="1"/>
          <p:nvPr/>
        </p:nvSpPr>
        <p:spPr>
          <a:xfrm>
            <a:off x="1316675" y="38565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sp>
        <p:nvSpPr>
          <p:cNvPr id="1435" name="Google Shape;1435;p82"/>
          <p:cNvSpPr txBox="1"/>
          <p:nvPr/>
        </p:nvSpPr>
        <p:spPr>
          <a:xfrm>
            <a:off x="2707075" y="5145100"/>
            <a:ext cx="88596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goal is to find the feature that decides more</a:t>
            </a:r>
            <a:endParaRPr/>
          </a:p>
        </p:txBody>
      </p:sp>
      <p:cxnSp>
        <p:nvCxnSpPr>
          <p:cNvPr id="1436" name="Google Shape;1436;p82"/>
          <p:cNvCxnSpPr>
            <a:stCxn id="1431" idx="3"/>
          </p:cNvCxnSpPr>
          <p:nvPr/>
        </p:nvCxnSpPr>
        <p:spPr>
          <a:xfrm flipH="1">
            <a:off x="8263389" y="4974325"/>
            <a:ext cx="29100" cy="12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7" name="Google Shape;1437;p82"/>
          <p:cNvCxnSpPr>
            <a:stCxn id="1431" idx="5"/>
          </p:cNvCxnSpPr>
          <p:nvPr/>
        </p:nvCxnSpPr>
        <p:spPr>
          <a:xfrm>
            <a:off x="8957311" y="4974325"/>
            <a:ext cx="214200" cy="17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8" name="Google Shape;1438;p82"/>
          <p:cNvSpPr/>
          <p:nvPr/>
        </p:nvSpPr>
        <p:spPr>
          <a:xfrm>
            <a:off x="2506525" y="4565888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1439" name="Google Shape;1439;p82"/>
          <p:cNvSpPr/>
          <p:nvPr/>
        </p:nvSpPr>
        <p:spPr>
          <a:xfrm>
            <a:off x="4045013" y="4625238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1440" name="Google Shape;1440;p82"/>
          <p:cNvSpPr txBox="1"/>
          <p:nvPr/>
        </p:nvSpPr>
        <p:spPr>
          <a:xfrm>
            <a:off x="2783800" y="39207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cxnSp>
        <p:nvCxnSpPr>
          <p:cNvPr id="1441" name="Google Shape;1441;p82"/>
          <p:cNvCxnSpPr>
            <a:stCxn id="1420" idx="3"/>
            <a:endCxn id="1442" idx="0"/>
          </p:cNvCxnSpPr>
          <p:nvPr/>
        </p:nvCxnSpPr>
        <p:spPr>
          <a:xfrm flipH="1">
            <a:off x="5761205" y="1271853"/>
            <a:ext cx="473100" cy="6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3" name="Google Shape;1443;p82"/>
          <p:cNvCxnSpPr>
            <a:endCxn id="1444" idx="0"/>
          </p:cNvCxnSpPr>
          <p:nvPr/>
        </p:nvCxnSpPr>
        <p:spPr>
          <a:xfrm>
            <a:off x="7721875" y="1251200"/>
            <a:ext cx="2907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2" name="Google Shape;1442;p82"/>
          <p:cNvSpPr/>
          <p:nvPr/>
        </p:nvSpPr>
        <p:spPr>
          <a:xfrm>
            <a:off x="5238350" y="1909113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99</a:t>
            </a:r>
            <a:endParaRPr/>
          </a:p>
        </p:txBody>
      </p:sp>
      <p:sp>
        <p:nvSpPr>
          <p:cNvPr id="1444" name="Google Shape;1444;p82"/>
          <p:cNvSpPr/>
          <p:nvPr/>
        </p:nvSpPr>
        <p:spPr>
          <a:xfrm>
            <a:off x="7542475" y="19091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cxnSp>
        <p:nvCxnSpPr>
          <p:cNvPr id="1445" name="Google Shape;1445;p82"/>
          <p:cNvCxnSpPr>
            <a:stCxn id="1446" idx="4"/>
          </p:cNvCxnSpPr>
          <p:nvPr/>
        </p:nvCxnSpPr>
        <p:spPr>
          <a:xfrm flipH="1">
            <a:off x="5633825" y="3440925"/>
            <a:ext cx="141300" cy="11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7" name="Google Shape;1447;p82"/>
          <p:cNvCxnSpPr>
            <a:stCxn id="1442" idx="4"/>
            <a:endCxn id="1446" idx="0"/>
          </p:cNvCxnSpPr>
          <p:nvPr/>
        </p:nvCxnSpPr>
        <p:spPr>
          <a:xfrm>
            <a:off x="5761100" y="2387613"/>
            <a:ext cx="141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8" name="Google Shape;1448;p82"/>
          <p:cNvSpPr txBox="1"/>
          <p:nvPr/>
        </p:nvSpPr>
        <p:spPr>
          <a:xfrm>
            <a:off x="4653875" y="3948913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cxnSp>
        <p:nvCxnSpPr>
          <p:cNvPr id="1449" name="Google Shape;1449;p82"/>
          <p:cNvCxnSpPr>
            <a:stCxn id="1450" idx="4"/>
            <a:endCxn id="1451" idx="0"/>
          </p:cNvCxnSpPr>
          <p:nvPr/>
        </p:nvCxnSpPr>
        <p:spPr>
          <a:xfrm>
            <a:off x="7032050" y="3533675"/>
            <a:ext cx="510300" cy="9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2" name="Google Shape;1452;p82"/>
          <p:cNvCxnSpPr>
            <a:stCxn id="1450" idx="5"/>
            <a:endCxn id="1431" idx="0"/>
          </p:cNvCxnSpPr>
          <p:nvPr/>
        </p:nvCxnSpPr>
        <p:spPr>
          <a:xfrm>
            <a:off x="7364461" y="3426652"/>
            <a:ext cx="1260300" cy="11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1" name="Google Shape;1451;p82"/>
          <p:cNvSpPr/>
          <p:nvPr/>
        </p:nvSpPr>
        <p:spPr>
          <a:xfrm>
            <a:off x="7072363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&lt;=2 </a:t>
            </a:r>
            <a:endParaRPr/>
          </a:p>
        </p:txBody>
      </p:sp>
      <p:sp>
        <p:nvSpPr>
          <p:cNvPr id="1424" name="Google Shape;1424;p82"/>
          <p:cNvSpPr/>
          <p:nvPr/>
        </p:nvSpPr>
        <p:spPr>
          <a:xfrm>
            <a:off x="1304000" y="19677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&lt;=2 </a:t>
            </a:r>
            <a:endParaRPr/>
          </a:p>
        </p:txBody>
      </p:sp>
      <p:sp>
        <p:nvSpPr>
          <p:cNvPr id="1453" name="Google Shape;1453;p82"/>
          <p:cNvSpPr/>
          <p:nvPr/>
        </p:nvSpPr>
        <p:spPr>
          <a:xfrm>
            <a:off x="5989950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1426" name="Google Shape;1426;p82"/>
          <p:cNvSpPr/>
          <p:nvPr/>
        </p:nvSpPr>
        <p:spPr>
          <a:xfrm>
            <a:off x="2783800" y="19582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cxnSp>
        <p:nvCxnSpPr>
          <p:cNvPr id="1454" name="Google Shape;1454;p82"/>
          <p:cNvCxnSpPr>
            <a:stCxn id="1426" idx="5"/>
            <a:endCxn id="1455" idx="0"/>
          </p:cNvCxnSpPr>
          <p:nvPr/>
        </p:nvCxnSpPr>
        <p:spPr>
          <a:xfrm>
            <a:off x="3586311" y="2366625"/>
            <a:ext cx="1287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6" name="Google Shape;1456;p82"/>
          <p:cNvCxnSpPr>
            <a:stCxn id="1455" idx="3"/>
            <a:endCxn id="1438" idx="0"/>
          </p:cNvCxnSpPr>
          <p:nvPr/>
        </p:nvCxnSpPr>
        <p:spPr>
          <a:xfrm flipH="1">
            <a:off x="3029402" y="3405002"/>
            <a:ext cx="353100" cy="11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8" name="Google Shape;1428;p82"/>
          <p:cNvSpPr/>
          <p:nvPr/>
        </p:nvSpPr>
        <p:spPr>
          <a:xfrm>
            <a:off x="637125" y="2899400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/>
          </a:p>
        </p:txBody>
      </p:sp>
      <p:sp>
        <p:nvSpPr>
          <p:cNvPr id="1455" name="Google Shape;1455;p82"/>
          <p:cNvSpPr/>
          <p:nvPr/>
        </p:nvSpPr>
        <p:spPr>
          <a:xfrm>
            <a:off x="3244813" y="2781225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/>
          </a:p>
        </p:txBody>
      </p:sp>
      <p:sp>
        <p:nvSpPr>
          <p:cNvPr id="1446" name="Google Shape;1446;p82"/>
          <p:cNvSpPr/>
          <p:nvPr/>
        </p:nvSpPr>
        <p:spPr>
          <a:xfrm>
            <a:off x="5305025" y="2710125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sp>
        <p:nvSpPr>
          <p:cNvPr id="1450" name="Google Shape;1450;p82"/>
          <p:cNvSpPr/>
          <p:nvPr/>
        </p:nvSpPr>
        <p:spPr>
          <a:xfrm>
            <a:off x="6561950" y="2802875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cxnSp>
        <p:nvCxnSpPr>
          <p:cNvPr id="1457" name="Google Shape;1457;p82"/>
          <p:cNvCxnSpPr>
            <a:stCxn id="1446" idx="5"/>
            <a:endCxn id="1453" idx="0"/>
          </p:cNvCxnSpPr>
          <p:nvPr/>
        </p:nvCxnSpPr>
        <p:spPr>
          <a:xfrm>
            <a:off x="6107536" y="3333902"/>
            <a:ext cx="352500" cy="11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8" name="Google Shape;1458;p82"/>
          <p:cNvCxnSpPr>
            <a:stCxn id="1455" idx="5"/>
            <a:endCxn id="1439" idx="0"/>
          </p:cNvCxnSpPr>
          <p:nvPr/>
        </p:nvCxnSpPr>
        <p:spPr>
          <a:xfrm>
            <a:off x="4047324" y="3405002"/>
            <a:ext cx="467700" cy="12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9" name="Google Shape;1459;p82"/>
          <p:cNvCxnSpPr>
            <a:endCxn id="1450" idx="0"/>
          </p:cNvCxnSpPr>
          <p:nvPr/>
        </p:nvCxnSpPr>
        <p:spPr>
          <a:xfrm>
            <a:off x="6969650" y="2412275"/>
            <a:ext cx="62400" cy="3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0" name="Google Shape;1460;p82"/>
          <p:cNvCxnSpPr>
            <a:stCxn id="1428" idx="3"/>
            <a:endCxn id="1432" idx="0"/>
          </p:cNvCxnSpPr>
          <p:nvPr/>
        </p:nvCxnSpPr>
        <p:spPr>
          <a:xfrm flipH="1">
            <a:off x="548314" y="3523177"/>
            <a:ext cx="226500" cy="9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1" name="Google Shape;1461;p82"/>
          <p:cNvSpPr/>
          <p:nvPr/>
        </p:nvSpPr>
        <p:spPr>
          <a:xfrm>
            <a:off x="6337089" y="1909125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1462" name="Google Shape;1462;p82"/>
          <p:cNvCxnSpPr>
            <a:endCxn id="1461" idx="0"/>
          </p:cNvCxnSpPr>
          <p:nvPr/>
        </p:nvCxnSpPr>
        <p:spPr>
          <a:xfrm flipH="1">
            <a:off x="6916539" y="1382925"/>
            <a:ext cx="13500" cy="5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3" name="Google Shape;1463;p82"/>
          <p:cNvSpPr/>
          <p:nvPr/>
        </p:nvSpPr>
        <p:spPr>
          <a:xfrm>
            <a:off x="622675" y="4083400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99</a:t>
            </a:r>
            <a:endParaRPr/>
          </a:p>
        </p:txBody>
      </p:sp>
      <p:sp>
        <p:nvSpPr>
          <p:cNvPr id="1464" name="Google Shape;1464;p82"/>
          <p:cNvSpPr/>
          <p:nvPr/>
        </p:nvSpPr>
        <p:spPr>
          <a:xfrm>
            <a:off x="3136813" y="4089300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99</a:t>
            </a:r>
            <a:endParaRPr/>
          </a:p>
        </p:txBody>
      </p:sp>
      <p:cxnSp>
        <p:nvCxnSpPr>
          <p:cNvPr id="1465" name="Google Shape;1465;p82"/>
          <p:cNvCxnSpPr>
            <a:stCxn id="1428" idx="4"/>
            <a:endCxn id="1463" idx="0"/>
          </p:cNvCxnSpPr>
          <p:nvPr/>
        </p:nvCxnSpPr>
        <p:spPr>
          <a:xfrm>
            <a:off x="1107225" y="3630200"/>
            <a:ext cx="948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6" name="Google Shape;1466;p82"/>
          <p:cNvCxnSpPr>
            <a:endCxn id="1464" idx="0"/>
          </p:cNvCxnSpPr>
          <p:nvPr/>
        </p:nvCxnSpPr>
        <p:spPr>
          <a:xfrm>
            <a:off x="3687163" y="3513600"/>
            <a:ext cx="29100" cy="5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7" name="Google Shape;1467;p82"/>
          <p:cNvSpPr txBox="1"/>
          <p:nvPr/>
        </p:nvSpPr>
        <p:spPr>
          <a:xfrm>
            <a:off x="1863850" y="40400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82"/>
          <p:cNvSpPr txBox="1"/>
          <p:nvPr/>
        </p:nvSpPr>
        <p:spPr>
          <a:xfrm>
            <a:off x="6159000" y="16375"/>
            <a:ext cx="15405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82"/>
          <p:cNvSpPr txBox="1"/>
          <p:nvPr/>
        </p:nvSpPr>
        <p:spPr>
          <a:xfrm>
            <a:off x="25600" y="2449663"/>
            <a:ext cx="1629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p82"/>
          <p:cNvSpPr txBox="1"/>
          <p:nvPr/>
        </p:nvSpPr>
        <p:spPr>
          <a:xfrm>
            <a:off x="2224238" y="2510750"/>
            <a:ext cx="1629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p82"/>
          <p:cNvSpPr txBox="1"/>
          <p:nvPr/>
        </p:nvSpPr>
        <p:spPr>
          <a:xfrm>
            <a:off x="4422877" y="2378025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Google Shape;1472;p82"/>
          <p:cNvSpPr txBox="1"/>
          <p:nvPr/>
        </p:nvSpPr>
        <p:spPr>
          <a:xfrm>
            <a:off x="6337102" y="2388988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82"/>
          <p:cNvSpPr txBox="1"/>
          <p:nvPr/>
        </p:nvSpPr>
        <p:spPr>
          <a:xfrm>
            <a:off x="7798202" y="2378025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cold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p82"/>
          <p:cNvSpPr txBox="1"/>
          <p:nvPr/>
        </p:nvSpPr>
        <p:spPr>
          <a:xfrm>
            <a:off x="-19275" y="3786225"/>
            <a:ext cx="88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Google Shape;1475;p82"/>
          <p:cNvSpPr txBox="1"/>
          <p:nvPr/>
        </p:nvSpPr>
        <p:spPr>
          <a:xfrm>
            <a:off x="830000" y="3685950"/>
            <a:ext cx="115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0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82"/>
          <p:cNvSpPr txBox="1"/>
          <p:nvPr/>
        </p:nvSpPr>
        <p:spPr>
          <a:xfrm>
            <a:off x="1961038" y="3830300"/>
            <a:ext cx="88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p82"/>
          <p:cNvSpPr txBox="1"/>
          <p:nvPr/>
        </p:nvSpPr>
        <p:spPr>
          <a:xfrm>
            <a:off x="2527720" y="4148725"/>
            <a:ext cx="940200" cy="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0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p82"/>
          <p:cNvSpPr txBox="1"/>
          <p:nvPr/>
        </p:nvSpPr>
        <p:spPr>
          <a:xfrm>
            <a:off x="2996700" y="3629813"/>
            <a:ext cx="1629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9" name="Google Shape;1479;p82"/>
          <p:cNvSpPr txBox="1"/>
          <p:nvPr/>
        </p:nvSpPr>
        <p:spPr>
          <a:xfrm>
            <a:off x="4106425" y="3845824"/>
            <a:ext cx="8889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82"/>
          <p:cNvSpPr txBox="1"/>
          <p:nvPr/>
        </p:nvSpPr>
        <p:spPr>
          <a:xfrm>
            <a:off x="5028675" y="4040135"/>
            <a:ext cx="10455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1" name="Google Shape;1481;p82"/>
          <p:cNvSpPr txBox="1"/>
          <p:nvPr/>
        </p:nvSpPr>
        <p:spPr>
          <a:xfrm>
            <a:off x="6677552" y="4168525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0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Google Shape;1482;p82"/>
          <p:cNvSpPr txBox="1"/>
          <p:nvPr/>
        </p:nvSpPr>
        <p:spPr>
          <a:xfrm>
            <a:off x="7898927" y="4123488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83"/>
          <p:cNvSpPr txBox="1"/>
          <p:nvPr/>
        </p:nvSpPr>
        <p:spPr>
          <a:xfrm>
            <a:off x="65625" y="43750"/>
            <a:ext cx="9078300" cy="50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this case, since there are only 2 features, no more analysis is necessary.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though, there were more than two features, you would have to figure out which second feature had better information after the initial split.      </a:t>
            </a: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" name="Google Shape;295;p3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{6F529921-96C7-4FE4-92D7-A26AFC24BF36}</a:tableStyleId>
              </a:tblPr>
              <a:tblGrid>
                <a:gridCol w="1378975"/>
                <a:gridCol w="1378975"/>
                <a:gridCol w="1378975"/>
              </a:tblGrid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6" name="Google Shape;296;p30"/>
          <p:cNvSpPr txBox="1"/>
          <p:nvPr/>
        </p:nvSpPr>
        <p:spPr>
          <a:xfrm>
            <a:off x="4426725" y="222200"/>
            <a:ext cx="4272900" cy="4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" sz="2600">
                <a:solidFill>
                  <a:srgbClr val="FFFFFF"/>
                </a:solidFill>
              </a:rPr>
              <a:t>This feature is called </a:t>
            </a:r>
            <a:r>
              <a:rPr i="1" lang="en" sz="2600">
                <a:solidFill>
                  <a:srgbClr val="FFFFFF"/>
                </a:solidFill>
              </a:rPr>
              <a:t>continuous</a:t>
            </a:r>
            <a:r>
              <a:rPr lang="en" sz="2600">
                <a:solidFill>
                  <a:srgbClr val="FFFFFF"/>
                </a:solidFill>
              </a:rPr>
              <a:t>, since there are infinite options for values (as opposed to </a:t>
            </a:r>
            <a:r>
              <a:rPr i="1" lang="en" sz="2600">
                <a:solidFill>
                  <a:srgbClr val="FFFFFF"/>
                </a:solidFill>
              </a:rPr>
              <a:t>binary</a:t>
            </a:r>
            <a:r>
              <a:rPr lang="en" sz="2600">
                <a:solidFill>
                  <a:srgbClr val="FFFFFF"/>
                </a:solidFill>
              </a:rPr>
              <a:t>, which has two values).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30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p30"/>
          <p:cNvCxnSpPr/>
          <p:nvPr/>
        </p:nvCxnSpPr>
        <p:spPr>
          <a:xfrm>
            <a:off x="2768825" y="5143950"/>
            <a:ext cx="14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84"/>
          <p:cNvSpPr/>
          <p:nvPr/>
        </p:nvSpPr>
        <p:spPr>
          <a:xfrm>
            <a:off x="15049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84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84"/>
          <p:cNvSpPr txBox="1"/>
          <p:nvPr/>
        </p:nvSpPr>
        <p:spPr>
          <a:xfrm>
            <a:off x="1957825" y="69765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Days Coughing</a:t>
            </a:r>
            <a:endParaRPr/>
          </a:p>
        </p:txBody>
      </p:sp>
      <p:sp>
        <p:nvSpPr>
          <p:cNvPr id="1495" name="Google Shape;1495;p84"/>
          <p:cNvSpPr txBox="1"/>
          <p:nvPr/>
        </p:nvSpPr>
        <p:spPr>
          <a:xfrm>
            <a:off x="6383450" y="829050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cxnSp>
        <p:nvCxnSpPr>
          <p:cNvPr id="1496" name="Google Shape;1496;p84"/>
          <p:cNvCxnSpPr>
            <a:endCxn id="1497" idx="0"/>
          </p:cNvCxnSpPr>
          <p:nvPr/>
        </p:nvCxnSpPr>
        <p:spPr>
          <a:xfrm flipH="1">
            <a:off x="1774100" y="1367100"/>
            <a:ext cx="326100" cy="6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8" name="Google Shape;1498;p84"/>
          <p:cNvCxnSpPr>
            <a:endCxn id="1499" idx="0"/>
          </p:cNvCxnSpPr>
          <p:nvPr/>
        </p:nvCxnSpPr>
        <p:spPr>
          <a:xfrm>
            <a:off x="2986000" y="1389100"/>
            <a:ext cx="267900" cy="5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0" name="Google Shape;1500;p84"/>
          <p:cNvCxnSpPr>
            <a:stCxn id="1497" idx="3"/>
            <a:endCxn id="1501" idx="0"/>
          </p:cNvCxnSpPr>
          <p:nvPr/>
        </p:nvCxnSpPr>
        <p:spPr>
          <a:xfrm flipH="1">
            <a:off x="1107189" y="2376125"/>
            <a:ext cx="33450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2" name="Google Shape;1502;p84"/>
          <p:cNvCxnSpPr>
            <a:stCxn id="1501" idx="5"/>
          </p:cNvCxnSpPr>
          <p:nvPr/>
        </p:nvCxnSpPr>
        <p:spPr>
          <a:xfrm>
            <a:off x="1439636" y="3523177"/>
            <a:ext cx="423300" cy="13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3" name="Google Shape;1503;p84"/>
          <p:cNvSpPr/>
          <p:nvPr/>
        </p:nvSpPr>
        <p:spPr>
          <a:xfrm>
            <a:off x="5017475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&lt;=2 </a:t>
            </a:r>
            <a:endParaRPr/>
          </a:p>
        </p:txBody>
      </p:sp>
      <p:sp>
        <p:nvSpPr>
          <p:cNvPr id="1504" name="Google Shape;1504;p84"/>
          <p:cNvSpPr/>
          <p:nvPr/>
        </p:nvSpPr>
        <p:spPr>
          <a:xfrm>
            <a:off x="8154800" y="4565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1505" name="Google Shape;1505;p84"/>
          <p:cNvSpPr/>
          <p:nvPr/>
        </p:nvSpPr>
        <p:spPr>
          <a:xfrm>
            <a:off x="25600" y="4490988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1506" name="Google Shape;1506;p84"/>
          <p:cNvSpPr/>
          <p:nvPr/>
        </p:nvSpPr>
        <p:spPr>
          <a:xfrm>
            <a:off x="1504900" y="44910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1507" name="Google Shape;1507;p84"/>
          <p:cNvSpPr txBox="1"/>
          <p:nvPr/>
        </p:nvSpPr>
        <p:spPr>
          <a:xfrm>
            <a:off x="1316675" y="38565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sp>
        <p:nvSpPr>
          <p:cNvPr id="1508" name="Google Shape;1508;p84"/>
          <p:cNvSpPr txBox="1"/>
          <p:nvPr/>
        </p:nvSpPr>
        <p:spPr>
          <a:xfrm>
            <a:off x="2707075" y="5145100"/>
            <a:ext cx="88596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goal is to find the feature that decides more</a:t>
            </a:r>
            <a:endParaRPr/>
          </a:p>
        </p:txBody>
      </p:sp>
      <p:cxnSp>
        <p:nvCxnSpPr>
          <p:cNvPr id="1509" name="Google Shape;1509;p84"/>
          <p:cNvCxnSpPr>
            <a:stCxn id="1504" idx="3"/>
          </p:cNvCxnSpPr>
          <p:nvPr/>
        </p:nvCxnSpPr>
        <p:spPr>
          <a:xfrm flipH="1">
            <a:off x="8263389" y="4974325"/>
            <a:ext cx="29100" cy="12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0" name="Google Shape;1510;p84"/>
          <p:cNvCxnSpPr>
            <a:stCxn id="1504" idx="5"/>
          </p:cNvCxnSpPr>
          <p:nvPr/>
        </p:nvCxnSpPr>
        <p:spPr>
          <a:xfrm>
            <a:off x="8957311" y="4974325"/>
            <a:ext cx="214200" cy="17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1" name="Google Shape;1511;p84"/>
          <p:cNvSpPr/>
          <p:nvPr/>
        </p:nvSpPr>
        <p:spPr>
          <a:xfrm>
            <a:off x="2506525" y="4565888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&lt;99</a:t>
            </a:r>
            <a:endParaRPr/>
          </a:p>
        </p:txBody>
      </p:sp>
      <p:sp>
        <p:nvSpPr>
          <p:cNvPr id="1512" name="Google Shape;1512;p84"/>
          <p:cNvSpPr/>
          <p:nvPr/>
        </p:nvSpPr>
        <p:spPr>
          <a:xfrm>
            <a:off x="4045013" y="4625238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sp>
        <p:nvSpPr>
          <p:cNvPr id="1513" name="Google Shape;1513;p84"/>
          <p:cNvSpPr txBox="1"/>
          <p:nvPr/>
        </p:nvSpPr>
        <p:spPr>
          <a:xfrm>
            <a:off x="2783800" y="39207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cxnSp>
        <p:nvCxnSpPr>
          <p:cNvPr id="1514" name="Google Shape;1514;p84"/>
          <p:cNvCxnSpPr>
            <a:stCxn id="1493" idx="3"/>
            <a:endCxn id="1515" idx="0"/>
          </p:cNvCxnSpPr>
          <p:nvPr/>
        </p:nvCxnSpPr>
        <p:spPr>
          <a:xfrm flipH="1">
            <a:off x="5761205" y="1271853"/>
            <a:ext cx="473100" cy="6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6" name="Google Shape;1516;p84"/>
          <p:cNvCxnSpPr>
            <a:endCxn id="1517" idx="0"/>
          </p:cNvCxnSpPr>
          <p:nvPr/>
        </p:nvCxnSpPr>
        <p:spPr>
          <a:xfrm>
            <a:off x="7721875" y="1251200"/>
            <a:ext cx="2907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5" name="Google Shape;1515;p84"/>
          <p:cNvSpPr/>
          <p:nvPr/>
        </p:nvSpPr>
        <p:spPr>
          <a:xfrm>
            <a:off x="5238350" y="1909113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99</a:t>
            </a:r>
            <a:endParaRPr/>
          </a:p>
        </p:txBody>
      </p:sp>
      <p:sp>
        <p:nvSpPr>
          <p:cNvPr id="1517" name="Google Shape;1517;p84"/>
          <p:cNvSpPr/>
          <p:nvPr/>
        </p:nvSpPr>
        <p:spPr>
          <a:xfrm>
            <a:off x="7542475" y="19091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&gt;99</a:t>
            </a:r>
            <a:endParaRPr/>
          </a:p>
        </p:txBody>
      </p:sp>
      <p:cxnSp>
        <p:nvCxnSpPr>
          <p:cNvPr id="1518" name="Google Shape;1518;p84"/>
          <p:cNvCxnSpPr>
            <a:stCxn id="1519" idx="4"/>
          </p:cNvCxnSpPr>
          <p:nvPr/>
        </p:nvCxnSpPr>
        <p:spPr>
          <a:xfrm flipH="1">
            <a:off x="5633825" y="3440925"/>
            <a:ext cx="141300" cy="11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0" name="Google Shape;1520;p84"/>
          <p:cNvCxnSpPr>
            <a:stCxn id="1515" idx="4"/>
            <a:endCxn id="1519" idx="0"/>
          </p:cNvCxnSpPr>
          <p:nvPr/>
        </p:nvCxnSpPr>
        <p:spPr>
          <a:xfrm>
            <a:off x="5761100" y="2387613"/>
            <a:ext cx="141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1" name="Google Shape;1521;p84"/>
          <p:cNvSpPr txBox="1"/>
          <p:nvPr/>
        </p:nvSpPr>
        <p:spPr>
          <a:xfrm>
            <a:off x="4653875" y="3948913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cxnSp>
        <p:nvCxnSpPr>
          <p:cNvPr id="1522" name="Google Shape;1522;p84"/>
          <p:cNvCxnSpPr>
            <a:stCxn id="1523" idx="4"/>
            <a:endCxn id="1524" idx="0"/>
          </p:cNvCxnSpPr>
          <p:nvPr/>
        </p:nvCxnSpPr>
        <p:spPr>
          <a:xfrm>
            <a:off x="7032050" y="3533675"/>
            <a:ext cx="510300" cy="9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5" name="Google Shape;1525;p84"/>
          <p:cNvCxnSpPr>
            <a:stCxn id="1523" idx="5"/>
            <a:endCxn id="1504" idx="0"/>
          </p:cNvCxnSpPr>
          <p:nvPr/>
        </p:nvCxnSpPr>
        <p:spPr>
          <a:xfrm>
            <a:off x="7364461" y="3426652"/>
            <a:ext cx="1260300" cy="11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4" name="Google Shape;1524;p84"/>
          <p:cNvSpPr/>
          <p:nvPr/>
        </p:nvSpPr>
        <p:spPr>
          <a:xfrm>
            <a:off x="7072363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&lt;=2 </a:t>
            </a:r>
            <a:endParaRPr/>
          </a:p>
        </p:txBody>
      </p:sp>
      <p:sp>
        <p:nvSpPr>
          <p:cNvPr id="1497" name="Google Shape;1497;p84"/>
          <p:cNvSpPr/>
          <p:nvPr/>
        </p:nvSpPr>
        <p:spPr>
          <a:xfrm>
            <a:off x="1304000" y="19677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&lt;=2 </a:t>
            </a:r>
            <a:endParaRPr/>
          </a:p>
        </p:txBody>
      </p:sp>
      <p:sp>
        <p:nvSpPr>
          <p:cNvPr id="1526" name="Google Shape;1526;p84"/>
          <p:cNvSpPr/>
          <p:nvPr/>
        </p:nvSpPr>
        <p:spPr>
          <a:xfrm>
            <a:off x="5989950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sp>
        <p:nvSpPr>
          <p:cNvPr id="1499" name="Google Shape;1499;p84"/>
          <p:cNvSpPr/>
          <p:nvPr/>
        </p:nvSpPr>
        <p:spPr>
          <a:xfrm>
            <a:off x="2783800" y="19582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2</a:t>
            </a:r>
            <a:endParaRPr/>
          </a:p>
        </p:txBody>
      </p:sp>
      <p:cxnSp>
        <p:nvCxnSpPr>
          <p:cNvPr id="1527" name="Google Shape;1527;p84"/>
          <p:cNvCxnSpPr>
            <a:stCxn id="1499" idx="5"/>
            <a:endCxn id="1528" idx="0"/>
          </p:cNvCxnSpPr>
          <p:nvPr/>
        </p:nvCxnSpPr>
        <p:spPr>
          <a:xfrm>
            <a:off x="3586311" y="2366625"/>
            <a:ext cx="1287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9" name="Google Shape;1529;p84"/>
          <p:cNvCxnSpPr>
            <a:stCxn id="1528" idx="3"/>
            <a:endCxn id="1511" idx="0"/>
          </p:cNvCxnSpPr>
          <p:nvPr/>
        </p:nvCxnSpPr>
        <p:spPr>
          <a:xfrm flipH="1">
            <a:off x="3029402" y="3405002"/>
            <a:ext cx="353100" cy="11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1" name="Google Shape;1501;p84"/>
          <p:cNvSpPr/>
          <p:nvPr/>
        </p:nvSpPr>
        <p:spPr>
          <a:xfrm>
            <a:off x="637125" y="2899400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/>
          </a:p>
        </p:txBody>
      </p:sp>
      <p:sp>
        <p:nvSpPr>
          <p:cNvPr id="1528" name="Google Shape;1528;p84"/>
          <p:cNvSpPr/>
          <p:nvPr/>
        </p:nvSpPr>
        <p:spPr>
          <a:xfrm>
            <a:off x="3244813" y="2781225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/>
          </a:p>
        </p:txBody>
      </p:sp>
      <p:sp>
        <p:nvSpPr>
          <p:cNvPr id="1519" name="Google Shape;1519;p84"/>
          <p:cNvSpPr/>
          <p:nvPr/>
        </p:nvSpPr>
        <p:spPr>
          <a:xfrm>
            <a:off x="5305025" y="2710125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sp>
        <p:nvSpPr>
          <p:cNvPr id="1523" name="Google Shape;1523;p84"/>
          <p:cNvSpPr/>
          <p:nvPr/>
        </p:nvSpPr>
        <p:spPr>
          <a:xfrm>
            <a:off x="6561950" y="2802875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Days Coughing</a:t>
            </a:r>
            <a:endParaRPr/>
          </a:p>
        </p:txBody>
      </p:sp>
      <p:cxnSp>
        <p:nvCxnSpPr>
          <p:cNvPr id="1530" name="Google Shape;1530;p84"/>
          <p:cNvCxnSpPr>
            <a:stCxn id="1519" idx="5"/>
            <a:endCxn id="1526" idx="0"/>
          </p:cNvCxnSpPr>
          <p:nvPr/>
        </p:nvCxnSpPr>
        <p:spPr>
          <a:xfrm>
            <a:off x="6107536" y="3333902"/>
            <a:ext cx="352500" cy="11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1" name="Google Shape;1531;p84"/>
          <p:cNvCxnSpPr>
            <a:stCxn id="1528" idx="5"/>
            <a:endCxn id="1512" idx="0"/>
          </p:cNvCxnSpPr>
          <p:nvPr/>
        </p:nvCxnSpPr>
        <p:spPr>
          <a:xfrm>
            <a:off x="4047324" y="3405002"/>
            <a:ext cx="467700" cy="12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2" name="Google Shape;1532;p84"/>
          <p:cNvCxnSpPr>
            <a:endCxn id="1523" idx="0"/>
          </p:cNvCxnSpPr>
          <p:nvPr/>
        </p:nvCxnSpPr>
        <p:spPr>
          <a:xfrm>
            <a:off x="6969650" y="2412275"/>
            <a:ext cx="62400" cy="3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3" name="Google Shape;1533;p84"/>
          <p:cNvCxnSpPr>
            <a:stCxn id="1501" idx="3"/>
            <a:endCxn id="1505" idx="0"/>
          </p:cNvCxnSpPr>
          <p:nvPr/>
        </p:nvCxnSpPr>
        <p:spPr>
          <a:xfrm flipH="1">
            <a:off x="548314" y="3523177"/>
            <a:ext cx="226500" cy="9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4" name="Google Shape;1534;p84"/>
          <p:cNvSpPr/>
          <p:nvPr/>
        </p:nvSpPr>
        <p:spPr>
          <a:xfrm>
            <a:off x="6337089" y="1909125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  <a:endParaRPr/>
          </a:p>
        </p:txBody>
      </p:sp>
      <p:cxnSp>
        <p:nvCxnSpPr>
          <p:cNvPr id="1535" name="Google Shape;1535;p84"/>
          <p:cNvCxnSpPr>
            <a:endCxn id="1534" idx="0"/>
          </p:cNvCxnSpPr>
          <p:nvPr/>
        </p:nvCxnSpPr>
        <p:spPr>
          <a:xfrm flipH="1">
            <a:off x="6916539" y="1382925"/>
            <a:ext cx="13500" cy="5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6" name="Google Shape;1536;p84"/>
          <p:cNvSpPr/>
          <p:nvPr/>
        </p:nvSpPr>
        <p:spPr>
          <a:xfrm>
            <a:off x="622675" y="4083400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99</a:t>
            </a:r>
            <a:endParaRPr/>
          </a:p>
        </p:txBody>
      </p:sp>
      <p:sp>
        <p:nvSpPr>
          <p:cNvPr id="1537" name="Google Shape;1537;p84"/>
          <p:cNvSpPr/>
          <p:nvPr/>
        </p:nvSpPr>
        <p:spPr>
          <a:xfrm>
            <a:off x="3136813" y="4089300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99</a:t>
            </a:r>
            <a:endParaRPr/>
          </a:p>
        </p:txBody>
      </p:sp>
      <p:cxnSp>
        <p:nvCxnSpPr>
          <p:cNvPr id="1538" name="Google Shape;1538;p84"/>
          <p:cNvCxnSpPr>
            <a:stCxn id="1501" idx="4"/>
            <a:endCxn id="1536" idx="0"/>
          </p:cNvCxnSpPr>
          <p:nvPr/>
        </p:nvCxnSpPr>
        <p:spPr>
          <a:xfrm>
            <a:off x="1107225" y="3630200"/>
            <a:ext cx="948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9" name="Google Shape;1539;p84"/>
          <p:cNvCxnSpPr>
            <a:endCxn id="1537" idx="0"/>
          </p:cNvCxnSpPr>
          <p:nvPr/>
        </p:nvCxnSpPr>
        <p:spPr>
          <a:xfrm>
            <a:off x="3687163" y="3513600"/>
            <a:ext cx="29100" cy="5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0" name="Google Shape;1540;p84"/>
          <p:cNvSpPr txBox="1"/>
          <p:nvPr/>
        </p:nvSpPr>
        <p:spPr>
          <a:xfrm>
            <a:off x="1863850" y="40400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1" name="Google Shape;1541;p84"/>
          <p:cNvSpPr txBox="1"/>
          <p:nvPr/>
        </p:nvSpPr>
        <p:spPr>
          <a:xfrm>
            <a:off x="6159000" y="16375"/>
            <a:ext cx="15405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p84"/>
          <p:cNvSpPr txBox="1"/>
          <p:nvPr/>
        </p:nvSpPr>
        <p:spPr>
          <a:xfrm>
            <a:off x="25600" y="2449663"/>
            <a:ext cx="1629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Google Shape;1543;p84"/>
          <p:cNvSpPr txBox="1"/>
          <p:nvPr/>
        </p:nvSpPr>
        <p:spPr>
          <a:xfrm>
            <a:off x="2224238" y="2510750"/>
            <a:ext cx="1629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4" name="Google Shape;1544;p84"/>
          <p:cNvSpPr txBox="1"/>
          <p:nvPr/>
        </p:nvSpPr>
        <p:spPr>
          <a:xfrm>
            <a:off x="4422877" y="2378025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5" name="Google Shape;1545;p84"/>
          <p:cNvSpPr txBox="1"/>
          <p:nvPr/>
        </p:nvSpPr>
        <p:spPr>
          <a:xfrm>
            <a:off x="6337102" y="2388988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p84"/>
          <p:cNvSpPr txBox="1"/>
          <p:nvPr/>
        </p:nvSpPr>
        <p:spPr>
          <a:xfrm>
            <a:off x="7798202" y="2378025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cold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7" name="Google Shape;1547;p84"/>
          <p:cNvSpPr txBox="1"/>
          <p:nvPr/>
        </p:nvSpPr>
        <p:spPr>
          <a:xfrm>
            <a:off x="-19275" y="3786225"/>
            <a:ext cx="88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p84"/>
          <p:cNvSpPr txBox="1"/>
          <p:nvPr/>
        </p:nvSpPr>
        <p:spPr>
          <a:xfrm>
            <a:off x="830000" y="3685950"/>
            <a:ext cx="115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0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p84"/>
          <p:cNvSpPr txBox="1"/>
          <p:nvPr/>
        </p:nvSpPr>
        <p:spPr>
          <a:xfrm>
            <a:off x="1961038" y="3830300"/>
            <a:ext cx="888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84"/>
          <p:cNvSpPr txBox="1"/>
          <p:nvPr/>
        </p:nvSpPr>
        <p:spPr>
          <a:xfrm>
            <a:off x="2527720" y="4148725"/>
            <a:ext cx="940200" cy="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0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84"/>
          <p:cNvSpPr txBox="1"/>
          <p:nvPr/>
        </p:nvSpPr>
        <p:spPr>
          <a:xfrm>
            <a:off x="2996700" y="3629813"/>
            <a:ext cx="1629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p84"/>
          <p:cNvSpPr txBox="1"/>
          <p:nvPr/>
        </p:nvSpPr>
        <p:spPr>
          <a:xfrm>
            <a:off x="4106425" y="3845824"/>
            <a:ext cx="8889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cold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3" name="Google Shape;1553;p84"/>
          <p:cNvSpPr txBox="1"/>
          <p:nvPr/>
        </p:nvSpPr>
        <p:spPr>
          <a:xfrm>
            <a:off x="5028675" y="4040135"/>
            <a:ext cx="10455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84"/>
          <p:cNvSpPr txBox="1"/>
          <p:nvPr/>
        </p:nvSpPr>
        <p:spPr>
          <a:xfrm>
            <a:off x="6677552" y="4168525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0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p84"/>
          <p:cNvSpPr txBox="1"/>
          <p:nvPr/>
        </p:nvSpPr>
        <p:spPr>
          <a:xfrm>
            <a:off x="7898927" y="4123488"/>
            <a:ext cx="138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 flu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cold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85"/>
          <p:cNvSpPr txBox="1"/>
          <p:nvPr/>
        </p:nvSpPr>
        <p:spPr>
          <a:xfrm>
            <a:off x="65625" y="43750"/>
            <a:ext cx="9078300" cy="50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Recall Information Gain: Gain(S,A) = H(s) – Sum |Sv|/|S| H(Sv)  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the initial analysis.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Entropy and ratios are used recursively.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Thus to measure information gain of subsets and subsets of subsets,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Gain: Gain(S,A) = H(s) – Sum( |Sv|/|S| H(Sv)(Sum (|Svv|/(|Sv|) H(Svv))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86"/>
          <p:cNvSpPr txBox="1"/>
          <p:nvPr/>
        </p:nvSpPr>
        <p:spPr>
          <a:xfrm>
            <a:off x="65625" y="43750"/>
            <a:ext cx="9078300" cy="50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Decision Trees are very interpretable.  You can read the predictions right off the tree.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also works very well for continuous features and can be well visualized.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6" name="Google Shape;1566;p86"/>
          <p:cNvSpPr/>
          <p:nvPr/>
        </p:nvSpPr>
        <p:spPr>
          <a:xfrm>
            <a:off x="2011680" y="2281646"/>
            <a:ext cx="130629" cy="14804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86"/>
          <p:cNvSpPr/>
          <p:nvPr/>
        </p:nvSpPr>
        <p:spPr>
          <a:xfrm>
            <a:off x="2521132" y="2809758"/>
            <a:ext cx="130629" cy="14804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86"/>
          <p:cNvSpPr/>
          <p:nvPr/>
        </p:nvSpPr>
        <p:spPr>
          <a:xfrm>
            <a:off x="1458686" y="2809758"/>
            <a:ext cx="130629" cy="14804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86"/>
          <p:cNvSpPr/>
          <p:nvPr/>
        </p:nvSpPr>
        <p:spPr>
          <a:xfrm>
            <a:off x="879567" y="3380170"/>
            <a:ext cx="130629" cy="14804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86"/>
          <p:cNvSpPr/>
          <p:nvPr/>
        </p:nvSpPr>
        <p:spPr>
          <a:xfrm>
            <a:off x="1758823" y="3528215"/>
            <a:ext cx="130629" cy="14804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p86"/>
          <p:cNvSpPr/>
          <p:nvPr/>
        </p:nvSpPr>
        <p:spPr>
          <a:xfrm>
            <a:off x="2294709" y="3306147"/>
            <a:ext cx="130629" cy="14804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86"/>
          <p:cNvSpPr/>
          <p:nvPr/>
        </p:nvSpPr>
        <p:spPr>
          <a:xfrm>
            <a:off x="3313612" y="3676260"/>
            <a:ext cx="130629" cy="14804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3" name="Google Shape;1573;p86"/>
          <p:cNvCxnSpPr>
            <a:stCxn id="1566" idx="3"/>
            <a:endCxn id="1568" idx="7"/>
          </p:cNvCxnSpPr>
          <p:nvPr/>
        </p:nvCxnSpPr>
        <p:spPr>
          <a:xfrm flipH="1">
            <a:off x="1570310" y="2408010"/>
            <a:ext cx="460500" cy="423300"/>
          </a:xfrm>
          <a:prstGeom prst="straightConnector1">
            <a:avLst/>
          </a:prstGeom>
          <a:noFill/>
          <a:ln cap="flat" cmpd="sng" w="9525">
            <a:solidFill>
              <a:srgbClr val="F0581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4" name="Google Shape;1574;p86"/>
          <p:cNvCxnSpPr>
            <a:stCxn id="1566" idx="5"/>
            <a:endCxn id="1567" idx="1"/>
          </p:cNvCxnSpPr>
          <p:nvPr/>
        </p:nvCxnSpPr>
        <p:spPr>
          <a:xfrm>
            <a:off x="2123179" y="2408010"/>
            <a:ext cx="417000" cy="423300"/>
          </a:xfrm>
          <a:prstGeom prst="straightConnector1">
            <a:avLst/>
          </a:prstGeom>
          <a:noFill/>
          <a:ln cap="flat" cmpd="sng" w="9525">
            <a:solidFill>
              <a:srgbClr val="F0581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5" name="Google Shape;1575;p86"/>
          <p:cNvCxnSpPr>
            <a:stCxn id="1568" idx="3"/>
            <a:endCxn id="1569" idx="7"/>
          </p:cNvCxnSpPr>
          <p:nvPr/>
        </p:nvCxnSpPr>
        <p:spPr>
          <a:xfrm flipH="1">
            <a:off x="990916" y="2936122"/>
            <a:ext cx="486900" cy="465600"/>
          </a:xfrm>
          <a:prstGeom prst="straightConnector1">
            <a:avLst/>
          </a:prstGeom>
          <a:noFill/>
          <a:ln cap="flat" cmpd="sng" w="9525">
            <a:solidFill>
              <a:srgbClr val="F0581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6" name="Google Shape;1576;p86"/>
          <p:cNvCxnSpPr>
            <a:stCxn id="1568" idx="5"/>
            <a:endCxn id="1570" idx="0"/>
          </p:cNvCxnSpPr>
          <p:nvPr/>
        </p:nvCxnSpPr>
        <p:spPr>
          <a:xfrm>
            <a:off x="1570185" y="2936122"/>
            <a:ext cx="254100" cy="592200"/>
          </a:xfrm>
          <a:prstGeom prst="straightConnector1">
            <a:avLst/>
          </a:prstGeom>
          <a:noFill/>
          <a:ln cap="flat" cmpd="sng" w="9525">
            <a:solidFill>
              <a:srgbClr val="F0581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7" name="Google Shape;1577;p86"/>
          <p:cNvCxnSpPr>
            <a:stCxn id="1567" idx="3"/>
            <a:endCxn id="1571" idx="0"/>
          </p:cNvCxnSpPr>
          <p:nvPr/>
        </p:nvCxnSpPr>
        <p:spPr>
          <a:xfrm flipH="1">
            <a:off x="2359962" y="2936122"/>
            <a:ext cx="180300" cy="369900"/>
          </a:xfrm>
          <a:prstGeom prst="straightConnector1">
            <a:avLst/>
          </a:prstGeom>
          <a:noFill/>
          <a:ln cap="flat" cmpd="sng" w="9525">
            <a:solidFill>
              <a:srgbClr val="F0581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8" name="Google Shape;1578;p86"/>
          <p:cNvSpPr/>
          <p:nvPr/>
        </p:nvSpPr>
        <p:spPr>
          <a:xfrm>
            <a:off x="2076994" y="3913422"/>
            <a:ext cx="130629" cy="14804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9" name="Google Shape;1579;p86"/>
          <p:cNvSpPr/>
          <p:nvPr/>
        </p:nvSpPr>
        <p:spPr>
          <a:xfrm>
            <a:off x="2540262" y="3916695"/>
            <a:ext cx="130629" cy="14804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0" name="Google Shape;1580;p86"/>
          <p:cNvCxnSpPr>
            <a:stCxn id="1571" idx="3"/>
            <a:endCxn id="1578" idx="0"/>
          </p:cNvCxnSpPr>
          <p:nvPr/>
        </p:nvCxnSpPr>
        <p:spPr>
          <a:xfrm flipH="1">
            <a:off x="2142239" y="3432511"/>
            <a:ext cx="171600" cy="480900"/>
          </a:xfrm>
          <a:prstGeom prst="straightConnector1">
            <a:avLst/>
          </a:prstGeom>
          <a:noFill/>
          <a:ln cap="flat" cmpd="sng" w="9525">
            <a:solidFill>
              <a:srgbClr val="F0581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1" name="Google Shape;1581;p86"/>
          <p:cNvCxnSpPr>
            <a:endCxn id="1579" idx="1"/>
          </p:cNvCxnSpPr>
          <p:nvPr/>
        </p:nvCxnSpPr>
        <p:spPr>
          <a:xfrm>
            <a:off x="2402792" y="3441876"/>
            <a:ext cx="156600" cy="496500"/>
          </a:xfrm>
          <a:prstGeom prst="straightConnector1">
            <a:avLst/>
          </a:prstGeom>
          <a:noFill/>
          <a:ln cap="flat" cmpd="sng" w="9525">
            <a:solidFill>
              <a:srgbClr val="F0581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2" name="Google Shape;1582;p86"/>
          <p:cNvCxnSpPr>
            <a:stCxn id="1567" idx="5"/>
            <a:endCxn id="1572" idx="1"/>
          </p:cNvCxnSpPr>
          <p:nvPr/>
        </p:nvCxnSpPr>
        <p:spPr>
          <a:xfrm>
            <a:off x="2632631" y="2936122"/>
            <a:ext cx="700200" cy="761700"/>
          </a:xfrm>
          <a:prstGeom prst="straightConnector1">
            <a:avLst/>
          </a:prstGeom>
          <a:noFill/>
          <a:ln cap="flat" cmpd="sng" w="9525">
            <a:solidFill>
              <a:srgbClr val="F0581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3" name="Google Shape;1583;p86"/>
          <p:cNvSpPr txBox="1"/>
          <p:nvPr/>
        </p:nvSpPr>
        <p:spPr>
          <a:xfrm>
            <a:off x="2294709" y="2203269"/>
            <a:ext cx="7445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x1 &gt;⍉1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4" name="Google Shape;1584;p86"/>
          <p:cNvSpPr txBox="1"/>
          <p:nvPr/>
        </p:nvSpPr>
        <p:spPr>
          <a:xfrm>
            <a:off x="667920" y="2790785"/>
            <a:ext cx="7445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x2 &lt;⍉2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5" name="Google Shape;1585;p86"/>
          <p:cNvSpPr txBox="1"/>
          <p:nvPr/>
        </p:nvSpPr>
        <p:spPr>
          <a:xfrm>
            <a:off x="1737446" y="3357868"/>
            <a:ext cx="7445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x1 &lt;⍉4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6" name="Google Shape;1586;p86"/>
          <p:cNvSpPr txBox="1"/>
          <p:nvPr/>
        </p:nvSpPr>
        <p:spPr>
          <a:xfrm>
            <a:off x="2725000" y="2758286"/>
            <a:ext cx="7445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x2 &gt;⍉3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7" name="Google Shape;1587;p86"/>
          <p:cNvSpPr/>
          <p:nvPr/>
        </p:nvSpPr>
        <p:spPr>
          <a:xfrm>
            <a:off x="3900821" y="2203269"/>
            <a:ext cx="4860002" cy="275150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8" name="Google Shape;1588;p86"/>
          <p:cNvCxnSpPr/>
          <p:nvPr/>
        </p:nvCxnSpPr>
        <p:spPr>
          <a:xfrm rot="10800000">
            <a:off x="4436707" y="2408010"/>
            <a:ext cx="0" cy="2153357"/>
          </a:xfrm>
          <a:prstGeom prst="straightConnector1">
            <a:avLst/>
          </a:prstGeom>
          <a:noFill/>
          <a:ln cap="flat" cmpd="sng" w="9525">
            <a:solidFill>
              <a:srgbClr val="0042A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9" name="Google Shape;1589;p86"/>
          <p:cNvCxnSpPr/>
          <p:nvPr/>
        </p:nvCxnSpPr>
        <p:spPr>
          <a:xfrm>
            <a:off x="4455042" y="4550735"/>
            <a:ext cx="3944679" cy="0"/>
          </a:xfrm>
          <a:prstGeom prst="straightConnector1">
            <a:avLst/>
          </a:prstGeom>
          <a:noFill/>
          <a:ln cap="flat" cmpd="sng" w="9525">
            <a:solidFill>
              <a:srgbClr val="0042A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90" name="Google Shape;1590;p86"/>
          <p:cNvSpPr txBox="1"/>
          <p:nvPr/>
        </p:nvSpPr>
        <p:spPr>
          <a:xfrm>
            <a:off x="8314421" y="4598865"/>
            <a:ext cx="6379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p86"/>
          <p:cNvSpPr txBox="1"/>
          <p:nvPr/>
        </p:nvSpPr>
        <p:spPr>
          <a:xfrm>
            <a:off x="3976865" y="2219332"/>
            <a:ext cx="6379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p86"/>
          <p:cNvSpPr txBox="1"/>
          <p:nvPr/>
        </p:nvSpPr>
        <p:spPr>
          <a:xfrm>
            <a:off x="799809" y="3559376"/>
            <a:ext cx="34686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86"/>
          <p:cNvSpPr txBox="1"/>
          <p:nvPr/>
        </p:nvSpPr>
        <p:spPr>
          <a:xfrm>
            <a:off x="1661451" y="3736191"/>
            <a:ext cx="2952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4" name="Google Shape;1594;p86"/>
          <p:cNvSpPr txBox="1"/>
          <p:nvPr/>
        </p:nvSpPr>
        <p:spPr>
          <a:xfrm>
            <a:off x="2003213" y="4138425"/>
            <a:ext cx="28119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5" name="Google Shape;1595;p86"/>
          <p:cNvSpPr txBox="1"/>
          <p:nvPr/>
        </p:nvSpPr>
        <p:spPr>
          <a:xfrm>
            <a:off x="2542611" y="4157130"/>
            <a:ext cx="26502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6" name="Google Shape;1596;p86"/>
          <p:cNvSpPr txBox="1"/>
          <p:nvPr/>
        </p:nvSpPr>
        <p:spPr>
          <a:xfrm>
            <a:off x="3320066" y="3866826"/>
            <a:ext cx="27954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7" name="Google Shape;1597;p86"/>
          <p:cNvSpPr txBox="1"/>
          <p:nvPr/>
        </p:nvSpPr>
        <p:spPr>
          <a:xfrm>
            <a:off x="3940549" y="2883780"/>
            <a:ext cx="4984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⍉3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8" name="Google Shape;1598;p86"/>
          <p:cNvSpPr txBox="1"/>
          <p:nvPr/>
        </p:nvSpPr>
        <p:spPr>
          <a:xfrm>
            <a:off x="3933030" y="3697941"/>
            <a:ext cx="4984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⍉2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86"/>
          <p:cNvSpPr txBox="1"/>
          <p:nvPr/>
        </p:nvSpPr>
        <p:spPr>
          <a:xfrm>
            <a:off x="5485814" y="4561367"/>
            <a:ext cx="4984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⍉1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86"/>
          <p:cNvSpPr txBox="1"/>
          <p:nvPr/>
        </p:nvSpPr>
        <p:spPr>
          <a:xfrm>
            <a:off x="7070807" y="4598864"/>
            <a:ext cx="4984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⍉4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1" name="Google Shape;1601;p86"/>
          <p:cNvCxnSpPr/>
          <p:nvPr/>
        </p:nvCxnSpPr>
        <p:spPr>
          <a:xfrm>
            <a:off x="5592726" y="2408010"/>
            <a:ext cx="21265" cy="2190855"/>
          </a:xfrm>
          <a:prstGeom prst="straightConnector1">
            <a:avLst/>
          </a:prstGeom>
          <a:noFill/>
          <a:ln cap="flat" cmpd="sng" w="9525">
            <a:solidFill>
              <a:srgbClr val="EDCC1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2" name="Google Shape;1602;p86"/>
          <p:cNvCxnSpPr/>
          <p:nvPr/>
        </p:nvCxnSpPr>
        <p:spPr>
          <a:xfrm>
            <a:off x="4436707" y="3824305"/>
            <a:ext cx="1183168" cy="0"/>
          </a:xfrm>
          <a:prstGeom prst="straightConnector1">
            <a:avLst/>
          </a:prstGeom>
          <a:noFill/>
          <a:ln cap="flat" cmpd="sng" w="9525">
            <a:solidFill>
              <a:srgbClr val="EDCC1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3" name="Google Shape;1603;p86"/>
          <p:cNvCxnSpPr/>
          <p:nvPr/>
        </p:nvCxnSpPr>
        <p:spPr>
          <a:xfrm>
            <a:off x="5603358" y="3019896"/>
            <a:ext cx="2711063" cy="17772"/>
          </a:xfrm>
          <a:prstGeom prst="straightConnector1">
            <a:avLst/>
          </a:prstGeom>
          <a:noFill/>
          <a:ln cap="flat" cmpd="sng" w="9525">
            <a:solidFill>
              <a:srgbClr val="EDCC1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4" name="Google Shape;1604;p86"/>
          <p:cNvCxnSpPr/>
          <p:nvPr/>
        </p:nvCxnSpPr>
        <p:spPr>
          <a:xfrm>
            <a:off x="7230403" y="3037668"/>
            <a:ext cx="0" cy="1523699"/>
          </a:xfrm>
          <a:prstGeom prst="straightConnector1">
            <a:avLst/>
          </a:prstGeom>
          <a:noFill/>
          <a:ln cap="flat" cmpd="sng" w="9525">
            <a:solidFill>
              <a:srgbClr val="EDCC1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5" name="Google Shape;1605;p86"/>
          <p:cNvSpPr txBox="1"/>
          <p:nvPr/>
        </p:nvSpPr>
        <p:spPr>
          <a:xfrm>
            <a:off x="4840270" y="2915337"/>
            <a:ext cx="5207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606" name="Google Shape;1606;p86"/>
          <p:cNvSpPr txBox="1"/>
          <p:nvPr/>
        </p:nvSpPr>
        <p:spPr>
          <a:xfrm>
            <a:off x="4867947" y="4032135"/>
            <a:ext cx="5207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607" name="Google Shape;1607;p86"/>
          <p:cNvSpPr txBox="1"/>
          <p:nvPr/>
        </p:nvSpPr>
        <p:spPr>
          <a:xfrm>
            <a:off x="6299335" y="3640313"/>
            <a:ext cx="5207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8" name="Google Shape;1608;p86"/>
          <p:cNvSpPr txBox="1"/>
          <p:nvPr/>
        </p:nvSpPr>
        <p:spPr>
          <a:xfrm>
            <a:off x="6830609" y="2472547"/>
            <a:ext cx="5207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609" name="Google Shape;1609;p86"/>
          <p:cNvSpPr txBox="1"/>
          <p:nvPr/>
        </p:nvSpPr>
        <p:spPr>
          <a:xfrm>
            <a:off x="7681573" y="3596393"/>
            <a:ext cx="5207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2" name="Google Shape;1622;p89"/>
          <p:cNvGraphicFramePr/>
          <p:nvPr/>
        </p:nvGraphicFramePr>
        <p:xfrm>
          <a:off x="952500" y="9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{6F529921-96C7-4FE4-92D7-A26AFC24BF36}</a:tableStyleId>
              </a:tblPr>
              <a:tblGrid>
                <a:gridCol w="1809750"/>
                <a:gridCol w="1798800"/>
                <a:gridCol w="182070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Days Coughing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 or Cold?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&gt;2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&gt;99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&lt;=2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&lt;99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&lt;=2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&lt;99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&gt;2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&gt;2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&gt;99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&lt;=2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&lt;99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&lt;=2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&gt;2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&gt;99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&lt;=2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&lt;99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&gt;2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&lt;99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&gt;2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&lt;=2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&gt;99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chemeClr val="dk1"/>
        </a:solidFill>
      </p:bgPr>
    </p:bg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90"/>
          <p:cNvSpPr/>
          <p:nvPr/>
        </p:nvSpPr>
        <p:spPr>
          <a:xfrm>
            <a:off x="150490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p90"/>
          <p:cNvSpPr/>
          <p:nvPr/>
        </p:nvSpPr>
        <p:spPr>
          <a:xfrm>
            <a:off x="5946450" y="615300"/>
            <a:ext cx="1965600" cy="7692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p90"/>
          <p:cNvSpPr txBox="1"/>
          <p:nvPr/>
        </p:nvSpPr>
        <p:spPr>
          <a:xfrm>
            <a:off x="1781575" y="803300"/>
            <a:ext cx="1247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Temperature</a:t>
            </a:r>
            <a:endParaRPr/>
          </a:p>
        </p:txBody>
      </p:sp>
      <p:sp>
        <p:nvSpPr>
          <p:cNvPr id="1630" name="Google Shape;1630;p90"/>
          <p:cNvSpPr txBox="1"/>
          <p:nvPr/>
        </p:nvSpPr>
        <p:spPr>
          <a:xfrm>
            <a:off x="6563175" y="820400"/>
            <a:ext cx="124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</a:t>
            </a:r>
            <a:endParaRPr/>
          </a:p>
        </p:txBody>
      </p:sp>
      <p:cxnSp>
        <p:nvCxnSpPr>
          <p:cNvPr id="1631" name="Google Shape;1631;p90"/>
          <p:cNvCxnSpPr>
            <a:endCxn id="1632" idx="0"/>
          </p:cNvCxnSpPr>
          <p:nvPr/>
        </p:nvCxnSpPr>
        <p:spPr>
          <a:xfrm flipH="1">
            <a:off x="1774100" y="1367100"/>
            <a:ext cx="326100" cy="6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3" name="Google Shape;1633;p90"/>
          <p:cNvCxnSpPr>
            <a:endCxn id="1634" idx="0"/>
          </p:cNvCxnSpPr>
          <p:nvPr/>
        </p:nvCxnSpPr>
        <p:spPr>
          <a:xfrm>
            <a:off x="2986000" y="1389100"/>
            <a:ext cx="267900" cy="5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5" name="Google Shape;1635;p90"/>
          <p:cNvCxnSpPr>
            <a:stCxn id="1632" idx="3"/>
            <a:endCxn id="1636" idx="0"/>
          </p:cNvCxnSpPr>
          <p:nvPr/>
        </p:nvCxnSpPr>
        <p:spPr>
          <a:xfrm flipH="1">
            <a:off x="1201989" y="2376125"/>
            <a:ext cx="23970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7" name="Google Shape;1637;p90"/>
          <p:cNvCxnSpPr>
            <a:stCxn id="1636" idx="5"/>
          </p:cNvCxnSpPr>
          <p:nvPr/>
        </p:nvCxnSpPr>
        <p:spPr>
          <a:xfrm>
            <a:off x="1534536" y="3523177"/>
            <a:ext cx="423300" cy="13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8" name="Google Shape;1638;p90"/>
          <p:cNvSpPr/>
          <p:nvPr/>
        </p:nvSpPr>
        <p:spPr>
          <a:xfrm>
            <a:off x="5017475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61 </a:t>
            </a:r>
            <a:endParaRPr/>
          </a:p>
        </p:txBody>
      </p:sp>
      <p:sp>
        <p:nvSpPr>
          <p:cNvPr id="1639" name="Google Shape;1639;p90"/>
          <p:cNvSpPr/>
          <p:nvPr/>
        </p:nvSpPr>
        <p:spPr>
          <a:xfrm>
            <a:off x="8154800" y="45659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61</a:t>
            </a:r>
            <a:endParaRPr/>
          </a:p>
        </p:txBody>
      </p:sp>
      <p:sp>
        <p:nvSpPr>
          <p:cNvPr id="1640" name="Google Shape;1640;p90"/>
          <p:cNvSpPr/>
          <p:nvPr/>
        </p:nvSpPr>
        <p:spPr>
          <a:xfrm>
            <a:off x="25600" y="4490988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</a:t>
            </a:r>
            <a:endParaRPr/>
          </a:p>
        </p:txBody>
      </p:sp>
      <p:sp>
        <p:nvSpPr>
          <p:cNvPr id="1641" name="Google Shape;1641;p90"/>
          <p:cNvSpPr/>
          <p:nvPr/>
        </p:nvSpPr>
        <p:spPr>
          <a:xfrm>
            <a:off x="1504900" y="44910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</a:t>
            </a:r>
            <a:endParaRPr/>
          </a:p>
        </p:txBody>
      </p:sp>
      <p:sp>
        <p:nvSpPr>
          <p:cNvPr id="1642" name="Google Shape;1642;p90"/>
          <p:cNvSpPr txBox="1"/>
          <p:nvPr/>
        </p:nvSpPr>
        <p:spPr>
          <a:xfrm>
            <a:off x="1316675" y="38565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sp>
        <p:nvSpPr>
          <p:cNvPr id="1643" name="Google Shape;1643;p90"/>
          <p:cNvSpPr txBox="1"/>
          <p:nvPr/>
        </p:nvSpPr>
        <p:spPr>
          <a:xfrm>
            <a:off x="2783800" y="59850"/>
            <a:ext cx="4570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BUT THERE ARE TWO WAYS TO SPLIT.</a:t>
            </a:r>
            <a:endParaRPr/>
          </a:p>
        </p:txBody>
      </p:sp>
      <p:sp>
        <p:nvSpPr>
          <p:cNvPr id="1644" name="Google Shape;1644;p90"/>
          <p:cNvSpPr txBox="1"/>
          <p:nvPr/>
        </p:nvSpPr>
        <p:spPr>
          <a:xfrm>
            <a:off x="2707075" y="5145100"/>
            <a:ext cx="88596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goal is to find the feature that decides more</a:t>
            </a:r>
            <a:endParaRPr/>
          </a:p>
        </p:txBody>
      </p:sp>
      <p:cxnSp>
        <p:nvCxnSpPr>
          <p:cNvPr id="1645" name="Google Shape;1645;p90"/>
          <p:cNvCxnSpPr>
            <a:stCxn id="1639" idx="3"/>
          </p:cNvCxnSpPr>
          <p:nvPr/>
        </p:nvCxnSpPr>
        <p:spPr>
          <a:xfrm flipH="1">
            <a:off x="8263389" y="4974325"/>
            <a:ext cx="29100" cy="12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6" name="Google Shape;1646;p90"/>
          <p:cNvCxnSpPr>
            <a:stCxn id="1639" idx="5"/>
          </p:cNvCxnSpPr>
          <p:nvPr/>
        </p:nvCxnSpPr>
        <p:spPr>
          <a:xfrm>
            <a:off x="8957311" y="4974325"/>
            <a:ext cx="214200" cy="17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7" name="Google Shape;1647;p90"/>
          <p:cNvSpPr/>
          <p:nvPr/>
        </p:nvSpPr>
        <p:spPr>
          <a:xfrm>
            <a:off x="2506525" y="4565888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</a:t>
            </a:r>
            <a:endParaRPr/>
          </a:p>
        </p:txBody>
      </p:sp>
      <p:sp>
        <p:nvSpPr>
          <p:cNvPr id="1648" name="Google Shape;1648;p90"/>
          <p:cNvSpPr/>
          <p:nvPr/>
        </p:nvSpPr>
        <p:spPr>
          <a:xfrm>
            <a:off x="4045013" y="4625238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</a:t>
            </a:r>
            <a:endParaRPr/>
          </a:p>
        </p:txBody>
      </p:sp>
      <p:sp>
        <p:nvSpPr>
          <p:cNvPr id="1649" name="Google Shape;1649;p90"/>
          <p:cNvSpPr txBox="1"/>
          <p:nvPr/>
        </p:nvSpPr>
        <p:spPr>
          <a:xfrm>
            <a:off x="2783800" y="3920750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cxnSp>
        <p:nvCxnSpPr>
          <p:cNvPr id="1650" name="Google Shape;1650;p90"/>
          <p:cNvCxnSpPr>
            <a:stCxn id="1628" idx="3"/>
            <a:endCxn id="1651" idx="0"/>
          </p:cNvCxnSpPr>
          <p:nvPr/>
        </p:nvCxnSpPr>
        <p:spPr>
          <a:xfrm flipH="1">
            <a:off x="5761205" y="1271853"/>
            <a:ext cx="473100" cy="6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2" name="Google Shape;1652;p90"/>
          <p:cNvCxnSpPr>
            <a:endCxn id="1653" idx="0"/>
          </p:cNvCxnSpPr>
          <p:nvPr/>
        </p:nvCxnSpPr>
        <p:spPr>
          <a:xfrm>
            <a:off x="7721875" y="1251200"/>
            <a:ext cx="2907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1" name="Google Shape;1651;p90"/>
          <p:cNvSpPr/>
          <p:nvPr/>
        </p:nvSpPr>
        <p:spPr>
          <a:xfrm>
            <a:off x="5238350" y="1909113"/>
            <a:ext cx="10455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</a:t>
            </a:r>
            <a:endParaRPr/>
          </a:p>
        </p:txBody>
      </p:sp>
      <p:sp>
        <p:nvSpPr>
          <p:cNvPr id="1653" name="Google Shape;1653;p90"/>
          <p:cNvSpPr/>
          <p:nvPr/>
        </p:nvSpPr>
        <p:spPr>
          <a:xfrm>
            <a:off x="7542475" y="19091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</a:t>
            </a:r>
            <a:endParaRPr/>
          </a:p>
        </p:txBody>
      </p:sp>
      <p:cxnSp>
        <p:nvCxnSpPr>
          <p:cNvPr id="1654" name="Google Shape;1654;p90"/>
          <p:cNvCxnSpPr>
            <a:stCxn id="1655" idx="4"/>
          </p:cNvCxnSpPr>
          <p:nvPr/>
        </p:nvCxnSpPr>
        <p:spPr>
          <a:xfrm flipH="1">
            <a:off x="5633825" y="3440925"/>
            <a:ext cx="141300" cy="11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6" name="Google Shape;1656;p90"/>
          <p:cNvCxnSpPr>
            <a:stCxn id="1651" idx="4"/>
            <a:endCxn id="1655" idx="0"/>
          </p:cNvCxnSpPr>
          <p:nvPr/>
        </p:nvCxnSpPr>
        <p:spPr>
          <a:xfrm>
            <a:off x="5761100" y="2387613"/>
            <a:ext cx="141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7" name="Google Shape;1657;p90"/>
          <p:cNvSpPr txBox="1"/>
          <p:nvPr/>
        </p:nvSpPr>
        <p:spPr>
          <a:xfrm>
            <a:off x="4653875" y="3948913"/>
            <a:ext cx="3106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  <p:cxnSp>
        <p:nvCxnSpPr>
          <p:cNvPr id="1658" name="Google Shape;1658;p90"/>
          <p:cNvCxnSpPr>
            <a:endCxn id="1659" idx="0"/>
          </p:cNvCxnSpPr>
          <p:nvPr/>
        </p:nvCxnSpPr>
        <p:spPr>
          <a:xfrm flipH="1">
            <a:off x="7542463" y="3382113"/>
            <a:ext cx="339000" cy="11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0" name="Google Shape;1660;p90"/>
          <p:cNvCxnSpPr>
            <a:stCxn id="1661" idx="5"/>
            <a:endCxn id="1639" idx="0"/>
          </p:cNvCxnSpPr>
          <p:nvPr/>
        </p:nvCxnSpPr>
        <p:spPr>
          <a:xfrm>
            <a:off x="8562586" y="3411977"/>
            <a:ext cx="62400" cy="11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9" name="Google Shape;1659;p90"/>
          <p:cNvSpPr/>
          <p:nvPr/>
        </p:nvSpPr>
        <p:spPr>
          <a:xfrm>
            <a:off x="7072363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61 </a:t>
            </a:r>
            <a:endParaRPr/>
          </a:p>
        </p:txBody>
      </p:sp>
      <p:sp>
        <p:nvSpPr>
          <p:cNvPr id="1632" name="Google Shape;1632;p90"/>
          <p:cNvSpPr/>
          <p:nvPr/>
        </p:nvSpPr>
        <p:spPr>
          <a:xfrm>
            <a:off x="1304000" y="19677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61 </a:t>
            </a:r>
            <a:endParaRPr/>
          </a:p>
        </p:txBody>
      </p:sp>
      <p:sp>
        <p:nvSpPr>
          <p:cNvPr id="1662" name="Google Shape;1662;p90"/>
          <p:cNvSpPr/>
          <p:nvPr/>
        </p:nvSpPr>
        <p:spPr>
          <a:xfrm>
            <a:off x="5989950" y="4532013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61</a:t>
            </a:r>
            <a:endParaRPr/>
          </a:p>
        </p:txBody>
      </p:sp>
      <p:sp>
        <p:nvSpPr>
          <p:cNvPr id="1634" name="Google Shape;1634;p90"/>
          <p:cNvSpPr/>
          <p:nvPr/>
        </p:nvSpPr>
        <p:spPr>
          <a:xfrm>
            <a:off x="2783800" y="1958200"/>
            <a:ext cx="9402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61</a:t>
            </a:r>
            <a:endParaRPr/>
          </a:p>
        </p:txBody>
      </p:sp>
      <p:cxnSp>
        <p:nvCxnSpPr>
          <p:cNvPr id="1663" name="Google Shape;1663;p90"/>
          <p:cNvCxnSpPr>
            <a:stCxn id="1634" idx="5"/>
            <a:endCxn id="1664" idx="0"/>
          </p:cNvCxnSpPr>
          <p:nvPr/>
        </p:nvCxnSpPr>
        <p:spPr>
          <a:xfrm>
            <a:off x="3586311" y="2366625"/>
            <a:ext cx="1287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5" name="Google Shape;1665;p90"/>
          <p:cNvCxnSpPr>
            <a:stCxn id="1664" idx="3"/>
            <a:endCxn id="1647" idx="0"/>
          </p:cNvCxnSpPr>
          <p:nvPr/>
        </p:nvCxnSpPr>
        <p:spPr>
          <a:xfrm flipH="1">
            <a:off x="3029402" y="3405002"/>
            <a:ext cx="353100" cy="11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6" name="Google Shape;1636;p90"/>
          <p:cNvSpPr/>
          <p:nvPr/>
        </p:nvSpPr>
        <p:spPr>
          <a:xfrm>
            <a:off x="732025" y="2899400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</a:t>
            </a:r>
            <a:endParaRPr/>
          </a:p>
        </p:txBody>
      </p:sp>
      <p:sp>
        <p:nvSpPr>
          <p:cNvPr id="1664" name="Google Shape;1664;p90"/>
          <p:cNvSpPr/>
          <p:nvPr/>
        </p:nvSpPr>
        <p:spPr>
          <a:xfrm>
            <a:off x="3244813" y="2781225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</a:t>
            </a:r>
            <a:endParaRPr/>
          </a:p>
        </p:txBody>
      </p:sp>
      <p:sp>
        <p:nvSpPr>
          <p:cNvPr id="1655" name="Google Shape;1655;p90"/>
          <p:cNvSpPr/>
          <p:nvPr/>
        </p:nvSpPr>
        <p:spPr>
          <a:xfrm>
            <a:off x="5305025" y="2710125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/>
          </a:p>
        </p:txBody>
      </p:sp>
      <p:sp>
        <p:nvSpPr>
          <p:cNvPr id="1661" name="Google Shape;1661;p90"/>
          <p:cNvSpPr/>
          <p:nvPr/>
        </p:nvSpPr>
        <p:spPr>
          <a:xfrm>
            <a:off x="7760075" y="2788200"/>
            <a:ext cx="940200" cy="730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/>
          </a:p>
        </p:txBody>
      </p:sp>
      <p:cxnSp>
        <p:nvCxnSpPr>
          <p:cNvPr id="1666" name="Google Shape;1666;p90"/>
          <p:cNvCxnSpPr>
            <a:stCxn id="1655" idx="5"/>
            <a:endCxn id="1662" idx="0"/>
          </p:cNvCxnSpPr>
          <p:nvPr/>
        </p:nvCxnSpPr>
        <p:spPr>
          <a:xfrm>
            <a:off x="6107536" y="3333902"/>
            <a:ext cx="352500" cy="11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7" name="Google Shape;1667;p90"/>
          <p:cNvCxnSpPr>
            <a:stCxn id="1664" idx="5"/>
            <a:endCxn id="1648" idx="0"/>
          </p:cNvCxnSpPr>
          <p:nvPr/>
        </p:nvCxnSpPr>
        <p:spPr>
          <a:xfrm>
            <a:off x="4047324" y="3405002"/>
            <a:ext cx="467700" cy="12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8" name="Google Shape;1668;p90"/>
          <p:cNvCxnSpPr>
            <a:endCxn id="1661" idx="0"/>
          </p:cNvCxnSpPr>
          <p:nvPr/>
        </p:nvCxnSpPr>
        <p:spPr>
          <a:xfrm>
            <a:off x="8167775" y="2397600"/>
            <a:ext cx="62400" cy="3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9" name="Google Shape;1669;p90"/>
          <p:cNvCxnSpPr>
            <a:stCxn id="1636" idx="3"/>
            <a:endCxn id="1640" idx="0"/>
          </p:cNvCxnSpPr>
          <p:nvPr/>
        </p:nvCxnSpPr>
        <p:spPr>
          <a:xfrm flipH="1">
            <a:off x="548414" y="3523177"/>
            <a:ext cx="321300" cy="9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0" name="Google Shape;1670;p90"/>
          <p:cNvSpPr/>
          <p:nvPr/>
        </p:nvSpPr>
        <p:spPr>
          <a:xfrm>
            <a:off x="6337089" y="1909125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Medium</a:t>
            </a:r>
            <a:endParaRPr/>
          </a:p>
        </p:txBody>
      </p:sp>
      <p:cxnSp>
        <p:nvCxnSpPr>
          <p:cNvPr id="1671" name="Google Shape;1671;p90"/>
          <p:cNvCxnSpPr>
            <a:endCxn id="1670" idx="0"/>
          </p:cNvCxnSpPr>
          <p:nvPr/>
        </p:nvCxnSpPr>
        <p:spPr>
          <a:xfrm flipH="1">
            <a:off x="6916539" y="1382925"/>
            <a:ext cx="13500" cy="5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2" name="Google Shape;1672;p90"/>
          <p:cNvSpPr/>
          <p:nvPr/>
        </p:nvSpPr>
        <p:spPr>
          <a:xfrm>
            <a:off x="622675" y="4083400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Medium</a:t>
            </a:r>
            <a:endParaRPr/>
          </a:p>
        </p:txBody>
      </p:sp>
      <p:sp>
        <p:nvSpPr>
          <p:cNvPr id="1673" name="Google Shape;1673;p90"/>
          <p:cNvSpPr/>
          <p:nvPr/>
        </p:nvSpPr>
        <p:spPr>
          <a:xfrm>
            <a:off x="3136813" y="4089300"/>
            <a:ext cx="1158900" cy="478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Medium</a:t>
            </a:r>
            <a:endParaRPr/>
          </a:p>
        </p:txBody>
      </p:sp>
      <p:cxnSp>
        <p:nvCxnSpPr>
          <p:cNvPr id="1674" name="Google Shape;1674;p90"/>
          <p:cNvCxnSpPr>
            <a:stCxn id="1636" idx="4"/>
            <a:endCxn id="1672" idx="0"/>
          </p:cNvCxnSpPr>
          <p:nvPr/>
        </p:nvCxnSpPr>
        <p:spPr>
          <a:xfrm>
            <a:off x="1202125" y="3630200"/>
            <a:ext cx="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5" name="Google Shape;1675;p90"/>
          <p:cNvCxnSpPr>
            <a:endCxn id="1673" idx="0"/>
          </p:cNvCxnSpPr>
          <p:nvPr/>
        </p:nvCxnSpPr>
        <p:spPr>
          <a:xfrm>
            <a:off x="3687163" y="3513600"/>
            <a:ext cx="29100" cy="5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" name="Google Shape;303;p3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{6F529921-96C7-4FE4-92D7-A26AFC24BF36}</a:tableStyleId>
              </a:tblPr>
              <a:tblGrid>
                <a:gridCol w="1378975"/>
                <a:gridCol w="1378975"/>
                <a:gridCol w="1378975"/>
              </a:tblGrid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3F3F3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3F3F3"/>
                          </a:solidFill>
                        </a:rPr>
                        <a:t>Temperature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 or Flu?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98.4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100.3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97.4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Cold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99.8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Flu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4" name="Google Shape;304;p31"/>
          <p:cNvSpPr txBox="1"/>
          <p:nvPr/>
        </p:nvSpPr>
        <p:spPr>
          <a:xfrm>
            <a:off x="4426725" y="222200"/>
            <a:ext cx="4272900" cy="4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used the one co</a:t>
            </a:r>
            <a:r>
              <a:rPr lang="en" sz="2600">
                <a:solidFill>
                  <a:srgbClr val="FFFFFF"/>
                </a:solidFill>
              </a:rPr>
              <a:t>ntinuous </a:t>
            </a: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(temperature) to </a:t>
            </a:r>
            <a:r>
              <a:rPr lang="en" sz="2600">
                <a:solidFill>
                  <a:srgbClr val="FFFFFF"/>
                </a:solidFill>
              </a:rPr>
              <a:t>predict</a:t>
            </a: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 binary </a:t>
            </a:r>
            <a:r>
              <a:rPr lang="en" sz="2600">
                <a:solidFill>
                  <a:srgbClr val="FFFFFF"/>
                </a:solidFill>
              </a:rPr>
              <a:t>label</a:t>
            </a:r>
            <a:r>
              <a:rPr b="0" i="0" lang="e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(does Joanne have the flu or a cold?)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5" name="Google Shape;305;p31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31"/>
          <p:cNvCxnSpPr/>
          <p:nvPr/>
        </p:nvCxnSpPr>
        <p:spPr>
          <a:xfrm>
            <a:off x="2768825" y="5143950"/>
            <a:ext cx="14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1" name="Google Shape;311;p32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2" name="Google Shape;312;p32"/>
          <p:cNvCxnSpPr/>
          <p:nvPr/>
        </p:nvCxnSpPr>
        <p:spPr>
          <a:xfrm>
            <a:off x="2768825" y="5143950"/>
            <a:ext cx="14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3" name="Google Shape;313;p32"/>
          <p:cNvCxnSpPr/>
          <p:nvPr/>
        </p:nvCxnSpPr>
        <p:spPr>
          <a:xfrm>
            <a:off x="310500" y="1449970"/>
            <a:ext cx="863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4" name="Google Shape;314;p32"/>
          <p:cNvSpPr/>
          <p:nvPr/>
        </p:nvSpPr>
        <p:spPr>
          <a:xfrm>
            <a:off x="310500" y="135065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2"/>
          <p:cNvSpPr/>
          <p:nvPr/>
        </p:nvSpPr>
        <p:spPr>
          <a:xfrm>
            <a:off x="857363" y="135065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2"/>
          <p:cNvSpPr/>
          <p:nvPr/>
        </p:nvSpPr>
        <p:spPr>
          <a:xfrm>
            <a:off x="1404225" y="135065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2"/>
          <p:cNvSpPr/>
          <p:nvPr/>
        </p:nvSpPr>
        <p:spPr>
          <a:xfrm>
            <a:off x="2090813" y="135065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2497950" y="135065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2"/>
          <p:cNvSpPr/>
          <p:nvPr/>
        </p:nvSpPr>
        <p:spPr>
          <a:xfrm>
            <a:off x="3725663" y="135065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2"/>
          <p:cNvSpPr/>
          <p:nvPr/>
        </p:nvSpPr>
        <p:spPr>
          <a:xfrm>
            <a:off x="4443900" y="13506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2"/>
          <p:cNvSpPr/>
          <p:nvPr/>
        </p:nvSpPr>
        <p:spPr>
          <a:xfrm>
            <a:off x="4953375" y="13506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2"/>
          <p:cNvSpPr/>
          <p:nvPr/>
        </p:nvSpPr>
        <p:spPr>
          <a:xfrm>
            <a:off x="5701925" y="13506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2"/>
          <p:cNvSpPr/>
          <p:nvPr/>
        </p:nvSpPr>
        <p:spPr>
          <a:xfrm>
            <a:off x="6670900" y="13335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2"/>
          <p:cNvSpPr/>
          <p:nvPr/>
        </p:nvSpPr>
        <p:spPr>
          <a:xfrm>
            <a:off x="7639875" y="133357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8502525" y="13506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Google Shape;326;p32"/>
          <p:cNvCxnSpPr/>
          <p:nvPr/>
        </p:nvCxnSpPr>
        <p:spPr>
          <a:xfrm flipH="1">
            <a:off x="310500" y="985850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p32"/>
          <p:cNvCxnSpPr/>
          <p:nvPr/>
        </p:nvCxnSpPr>
        <p:spPr>
          <a:xfrm flipH="1">
            <a:off x="8897900" y="968775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8" name="Google Shape;328;p32"/>
          <p:cNvSpPr txBox="1"/>
          <p:nvPr/>
        </p:nvSpPr>
        <p:spPr>
          <a:xfrm>
            <a:off x="31050" y="526650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97       97.6     98        98.2   98.4                98.8          99     100.0      100.3           101.2           101.5       102.1               </a:t>
            </a:r>
            <a:endParaRPr/>
          </a:p>
        </p:txBody>
      </p:sp>
      <p:sp>
        <p:nvSpPr>
          <p:cNvPr id="329" name="Google Shape;329;p32"/>
          <p:cNvSpPr txBox="1"/>
          <p:nvPr/>
        </p:nvSpPr>
        <p:spPr>
          <a:xfrm>
            <a:off x="357075" y="1909550"/>
            <a:ext cx="854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4082975" y="636525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2"/>
          <p:cNvSpPr txBox="1"/>
          <p:nvPr/>
        </p:nvSpPr>
        <p:spPr>
          <a:xfrm>
            <a:off x="364800" y="1745000"/>
            <a:ext cx="86316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2" name="Google Shape;332;p32"/>
          <p:cNvCxnSpPr>
            <a:stCxn id="331" idx="1"/>
            <a:endCxn id="331" idx="3"/>
          </p:cNvCxnSpPr>
          <p:nvPr/>
        </p:nvCxnSpPr>
        <p:spPr>
          <a:xfrm>
            <a:off x="364800" y="3662750"/>
            <a:ext cx="863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3" name="Google Shape;333;p32"/>
          <p:cNvSpPr/>
          <p:nvPr/>
        </p:nvSpPr>
        <p:spPr>
          <a:xfrm>
            <a:off x="364800" y="36099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2"/>
          <p:cNvSpPr/>
          <p:nvPr/>
        </p:nvSpPr>
        <p:spPr>
          <a:xfrm>
            <a:off x="911663" y="36099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1458525" y="36099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2"/>
          <p:cNvSpPr/>
          <p:nvPr/>
        </p:nvSpPr>
        <p:spPr>
          <a:xfrm>
            <a:off x="5737063" y="359285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2"/>
          <p:cNvSpPr/>
          <p:nvPr/>
        </p:nvSpPr>
        <p:spPr>
          <a:xfrm>
            <a:off x="2552250" y="36099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2"/>
          <p:cNvSpPr/>
          <p:nvPr/>
        </p:nvSpPr>
        <p:spPr>
          <a:xfrm>
            <a:off x="3411750" y="35928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2"/>
          <p:cNvSpPr/>
          <p:nvPr/>
        </p:nvSpPr>
        <p:spPr>
          <a:xfrm>
            <a:off x="2072375" y="3592838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2"/>
          <p:cNvSpPr/>
          <p:nvPr/>
        </p:nvSpPr>
        <p:spPr>
          <a:xfrm>
            <a:off x="5007675" y="36099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4393825" y="35928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2"/>
          <p:cNvSpPr/>
          <p:nvPr/>
        </p:nvSpPr>
        <p:spPr>
          <a:xfrm>
            <a:off x="6725200" y="35928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2"/>
          <p:cNvSpPr/>
          <p:nvPr/>
        </p:nvSpPr>
        <p:spPr>
          <a:xfrm>
            <a:off x="7694175" y="35928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8556825" y="36099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Google Shape;345;p32"/>
          <p:cNvCxnSpPr/>
          <p:nvPr/>
        </p:nvCxnSpPr>
        <p:spPr>
          <a:xfrm flipH="1">
            <a:off x="364800" y="3245125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6" name="Google Shape;346;p32"/>
          <p:cNvCxnSpPr/>
          <p:nvPr/>
        </p:nvCxnSpPr>
        <p:spPr>
          <a:xfrm flipH="1">
            <a:off x="8952200" y="3228050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7" name="Google Shape;347;p32"/>
          <p:cNvSpPr txBox="1"/>
          <p:nvPr/>
        </p:nvSpPr>
        <p:spPr>
          <a:xfrm>
            <a:off x="85350" y="2785925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97.4     97.7    97.8    98.4   99.3           99.5           99.6      99.8        100             100.3            100.6        101.2               </a:t>
            </a:r>
            <a:endParaRPr/>
          </a:p>
        </p:txBody>
      </p:sp>
      <p:sp>
        <p:nvSpPr>
          <p:cNvPr id="348" name="Google Shape;348;p32"/>
          <p:cNvSpPr txBox="1"/>
          <p:nvPr/>
        </p:nvSpPr>
        <p:spPr>
          <a:xfrm>
            <a:off x="411375" y="4168825"/>
            <a:ext cx="854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2"/>
          <p:cNvSpPr/>
          <p:nvPr/>
        </p:nvSpPr>
        <p:spPr>
          <a:xfrm>
            <a:off x="3032400" y="2925925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2"/>
          <p:cNvSpPr txBox="1"/>
          <p:nvPr/>
        </p:nvSpPr>
        <p:spPr>
          <a:xfrm>
            <a:off x="341550" y="2070075"/>
            <a:ext cx="86781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Example 1: A 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“pure” split.</a:t>
            </a:r>
            <a:endParaRPr sz="1800"/>
          </a:p>
        </p:txBody>
      </p:sp>
      <p:sp>
        <p:nvSpPr>
          <p:cNvPr id="351" name="Google Shape;351;p32"/>
          <p:cNvSpPr txBox="1"/>
          <p:nvPr/>
        </p:nvSpPr>
        <p:spPr>
          <a:xfrm>
            <a:off x="388125" y="4387425"/>
            <a:ext cx="854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Example 2: An “impure” split.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6" name="Google Shape;356;p33"/>
          <p:cNvCxnSpPr/>
          <p:nvPr/>
        </p:nvCxnSpPr>
        <p:spPr>
          <a:xfrm>
            <a:off x="2785925" y="0"/>
            <a:ext cx="1384500" cy="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7" name="Google Shape;357;p33"/>
          <p:cNvCxnSpPr/>
          <p:nvPr/>
        </p:nvCxnSpPr>
        <p:spPr>
          <a:xfrm>
            <a:off x="2768825" y="5143950"/>
            <a:ext cx="14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8" name="Google Shape;358;p33"/>
          <p:cNvCxnSpPr>
            <a:stCxn id="359" idx="1"/>
            <a:endCxn id="359" idx="3"/>
          </p:cNvCxnSpPr>
          <p:nvPr/>
        </p:nvCxnSpPr>
        <p:spPr>
          <a:xfrm>
            <a:off x="364800" y="3662750"/>
            <a:ext cx="863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0" name="Google Shape;360;p33"/>
          <p:cNvSpPr/>
          <p:nvPr/>
        </p:nvSpPr>
        <p:spPr>
          <a:xfrm>
            <a:off x="364800" y="36099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3"/>
          <p:cNvSpPr/>
          <p:nvPr/>
        </p:nvSpPr>
        <p:spPr>
          <a:xfrm>
            <a:off x="911663" y="36099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3"/>
          <p:cNvSpPr/>
          <p:nvPr/>
        </p:nvSpPr>
        <p:spPr>
          <a:xfrm>
            <a:off x="1458525" y="36099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3"/>
          <p:cNvSpPr/>
          <p:nvPr/>
        </p:nvSpPr>
        <p:spPr>
          <a:xfrm>
            <a:off x="5737063" y="3592850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3"/>
          <p:cNvSpPr/>
          <p:nvPr/>
        </p:nvSpPr>
        <p:spPr>
          <a:xfrm>
            <a:off x="2552250" y="3609925"/>
            <a:ext cx="194100" cy="1398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3"/>
          <p:cNvSpPr/>
          <p:nvPr/>
        </p:nvSpPr>
        <p:spPr>
          <a:xfrm>
            <a:off x="3411750" y="35928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3"/>
          <p:cNvSpPr/>
          <p:nvPr/>
        </p:nvSpPr>
        <p:spPr>
          <a:xfrm>
            <a:off x="2072375" y="3592838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3"/>
          <p:cNvSpPr/>
          <p:nvPr/>
        </p:nvSpPr>
        <p:spPr>
          <a:xfrm>
            <a:off x="5007675" y="36099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3"/>
          <p:cNvSpPr/>
          <p:nvPr/>
        </p:nvSpPr>
        <p:spPr>
          <a:xfrm>
            <a:off x="4393825" y="35928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3"/>
          <p:cNvSpPr/>
          <p:nvPr/>
        </p:nvSpPr>
        <p:spPr>
          <a:xfrm>
            <a:off x="6725200" y="35928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3"/>
          <p:cNvSpPr/>
          <p:nvPr/>
        </p:nvSpPr>
        <p:spPr>
          <a:xfrm>
            <a:off x="7694175" y="3592850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3"/>
          <p:cNvSpPr/>
          <p:nvPr/>
        </p:nvSpPr>
        <p:spPr>
          <a:xfrm>
            <a:off x="8556825" y="3609925"/>
            <a:ext cx="194100" cy="13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33"/>
          <p:cNvCxnSpPr/>
          <p:nvPr/>
        </p:nvCxnSpPr>
        <p:spPr>
          <a:xfrm flipH="1">
            <a:off x="364800" y="3245125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p33"/>
          <p:cNvCxnSpPr/>
          <p:nvPr/>
        </p:nvCxnSpPr>
        <p:spPr>
          <a:xfrm flipH="1">
            <a:off x="8952200" y="3228050"/>
            <a:ext cx="30900" cy="869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4" name="Google Shape;374;p33"/>
          <p:cNvSpPr txBox="1"/>
          <p:nvPr/>
        </p:nvSpPr>
        <p:spPr>
          <a:xfrm>
            <a:off x="85350" y="2785925"/>
            <a:ext cx="9081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97.4     97.7    97.8    98.4   99.3           99.5           99.6      99.8        100             100.3            100.6        101.2               </a:t>
            </a:r>
            <a:endParaRPr/>
          </a:p>
        </p:txBody>
      </p:sp>
      <p:sp>
        <p:nvSpPr>
          <p:cNvPr id="375" name="Google Shape;375;p33"/>
          <p:cNvSpPr txBox="1"/>
          <p:nvPr/>
        </p:nvSpPr>
        <p:spPr>
          <a:xfrm>
            <a:off x="411375" y="4168825"/>
            <a:ext cx="854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3"/>
          <p:cNvSpPr/>
          <p:nvPr/>
        </p:nvSpPr>
        <p:spPr>
          <a:xfrm>
            <a:off x="3032400" y="2925925"/>
            <a:ext cx="93300" cy="1381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3"/>
          <p:cNvSpPr txBox="1"/>
          <p:nvPr/>
        </p:nvSpPr>
        <p:spPr>
          <a:xfrm>
            <a:off x="220525" y="27700"/>
            <a:ext cx="8540700" cy="26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Problem</a:t>
            </a:r>
            <a:r>
              <a:rPr lang="en" sz="2400">
                <a:solidFill>
                  <a:schemeClr val="lt1"/>
                </a:solidFill>
              </a:rPr>
              <a:t>: An impure predictor does not perfectly capture all the nuances of the dataset.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Solution</a:t>
            </a:r>
            <a:r>
              <a:rPr lang="en" sz="2400">
                <a:solidFill>
                  <a:schemeClr val="lt1"/>
                </a:solidFill>
              </a:rPr>
              <a:t>: ?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