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B29D4C-6E6B-439C-922C-35379FB2CD5B}">
  <a:tblStyle styleId="{DEB29D4C-6E6B-439C-922C-35379FB2CD5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1899301-7258-44B2-A433-F616BCBD43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b2afd7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2b2afd7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b2afd73f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2b2afd73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b2afd73f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32b2afd73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b2afd73f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2b2afd73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b2afd73f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2b2afd73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b2afd73f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2b2afd73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2b2afd73f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32b2afd73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b2afd73f_0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2b2afd73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b2afd73f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2b2afd73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2b2afd73f_0_4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2b2afd73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2b2afd73f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32b2afd73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991fd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991fd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2b2afd73f_0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32b2afd73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b2afd73f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32b2afd73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9687c5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09687c5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09687c52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309687c5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b2afd73f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2b2afd73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b2afd73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2b2afd73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2b2afd73f_0_7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2b2afd73f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b2afd73f_0_8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2b2afd73f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2b2afd73f_0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2b2afd73f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2b2afd73f_0_1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32b2afd73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b2afd73f_0_7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2b2afd73f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2b2afd73f_0_1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32b2afd73f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2b3eb6e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32b3eb6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2b2afd73f_0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32b2afd73f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b2afd73f_0_1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32b2afd73f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09687c52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09687c52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b2afd73f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32b2afd73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b2afd73f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2b2afd73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b2afd73f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2b2afd73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b2afd73f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2b2afd73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b2afd73f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2b2afd73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b2afd73f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2b2afd73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b2afd73f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2b2afd73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70" name="Google Shape;170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2" name="Google Shape;192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9" name="Google Shape;19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7" name="Google Shape;207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3" name="Google Shape;213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20" name="Google Shape;220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8" name="Google Shape;228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4" name="Google Shape;234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62" name="Google Shape;262;p2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71" name="Google Shape;271;p2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95" name="Google Shape;295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17" name="Google Shape;317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24" name="Google Shape;324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32" name="Google Shape;332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5" name="Google Shape;3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38" name="Google Shape;338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45" name="Google Shape;345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8" name="Google Shape;348;p3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9" name="Google Shape;349;p3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353" name="Google Shape;353;p3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59" name="Google Shape;359;p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6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8I6RPr17xac" TargetMode="External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idx="4294967295" type="title"/>
          </p:nvPr>
        </p:nvSpPr>
        <p:spPr>
          <a:xfrm>
            <a:off x="260850" y="285400"/>
            <a:ext cx="8622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This is almost perfect.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def digitSum(n):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	return n%10 + digitSum(n//10)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Can anybody see a problem?</a:t>
            </a:r>
            <a:r>
              <a:rPr lang="en"/>
              <a:t>  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312900" y="3820050"/>
            <a:ext cx="8518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happens when we hit the end and n = 0?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>
            <p:ph idx="4294967295" type="title"/>
          </p:nvPr>
        </p:nvSpPr>
        <p:spPr>
          <a:xfrm>
            <a:off x="260850" y="285400"/>
            <a:ext cx="8622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It will just run forever and ever and eventually the computer will run out of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digitSum(0) + 0 forever!!!!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So what should we do?</a:t>
            </a:r>
            <a:r>
              <a:rPr lang="en"/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312900" y="3820050"/>
            <a:ext cx="8518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 digitSum(n):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if (BASECASE):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return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	else: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return n%10 + digitSum(n//10)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So what would a good base case be?</a:t>
            </a:r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260850" y="3709975"/>
            <a:ext cx="88053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Somewhere where you would want to stop recursing.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 digitSum(n):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if (n == 0):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Return 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else: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return n%10 + digitSum(n//10)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Let’s walk through an 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2 + digitSum(1)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1 + digitSum(0)</a:t>
            </a:r>
            <a:endParaRPr sz="1800"/>
          </a:p>
        </p:txBody>
      </p:sp>
      <p:sp>
        <p:nvSpPr>
          <p:cNvPr id="455" name="Google Shape;455;p50"/>
          <p:cNvSpPr/>
          <p:nvPr/>
        </p:nvSpPr>
        <p:spPr>
          <a:xfrm>
            <a:off x="3624475" y="1801875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5050600" y="2689525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0"/>
          <p:cNvSpPr/>
          <p:nvPr/>
        </p:nvSpPr>
        <p:spPr>
          <a:xfrm>
            <a:off x="5913050" y="3458775"/>
            <a:ext cx="4971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5571300" y="3935100"/>
            <a:ext cx="1853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Case!</a:t>
            </a:r>
            <a:endParaRPr/>
          </a:p>
        </p:txBody>
      </p:sp>
      <p:sp>
        <p:nvSpPr>
          <p:cNvPr id="459" name="Google Shape;459;p50"/>
          <p:cNvSpPr txBox="1"/>
          <p:nvPr>
            <p:ph idx="4294967295" type="title"/>
          </p:nvPr>
        </p:nvSpPr>
        <p:spPr>
          <a:xfrm>
            <a:off x="354050" y="2480775"/>
            <a:ext cx="58491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def digitSum(n):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FF0000"/>
                </a:solidFill>
              </a:rPr>
              <a:t>if (n == 0):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		Return 0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else: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		return n%10 + digitSum(n//10)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"/>
          <p:cNvSpPr/>
          <p:nvPr/>
        </p:nvSpPr>
        <p:spPr>
          <a:xfrm>
            <a:off x="2392150" y="3085975"/>
            <a:ext cx="497100" cy="56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2 + digitSum(1)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1 + digitSum(0)</a:t>
            </a:r>
            <a:endParaRPr sz="1800"/>
          </a:p>
        </p:txBody>
      </p:sp>
      <p:sp>
        <p:nvSpPr>
          <p:cNvPr id="466" name="Google Shape;466;p51"/>
          <p:cNvSpPr/>
          <p:nvPr/>
        </p:nvSpPr>
        <p:spPr>
          <a:xfrm>
            <a:off x="3614125" y="136695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4957400" y="215170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2 + digitSum(1)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1 + 0</a:t>
            </a:r>
            <a:endParaRPr sz="1800"/>
          </a:p>
        </p:txBody>
      </p:sp>
      <p:sp>
        <p:nvSpPr>
          <p:cNvPr id="473" name="Google Shape;473;p52"/>
          <p:cNvSpPr/>
          <p:nvPr/>
        </p:nvSpPr>
        <p:spPr>
          <a:xfrm>
            <a:off x="3614125" y="136695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4957400" y="215170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2 + digitSum(1)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1</a:t>
            </a:r>
            <a:endParaRPr sz="1800"/>
          </a:p>
        </p:txBody>
      </p:sp>
      <p:sp>
        <p:nvSpPr>
          <p:cNvPr id="480" name="Google Shape;480;p53"/>
          <p:cNvSpPr/>
          <p:nvPr/>
        </p:nvSpPr>
        <p:spPr>
          <a:xfrm>
            <a:off x="3614125" y="136695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3"/>
          <p:cNvSpPr/>
          <p:nvPr/>
        </p:nvSpPr>
        <p:spPr>
          <a:xfrm>
            <a:off x="4957400" y="215170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2 + 1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  <p:sp>
        <p:nvSpPr>
          <p:cNvPr id="487" name="Google Shape;487;p54"/>
          <p:cNvSpPr/>
          <p:nvPr/>
        </p:nvSpPr>
        <p:spPr>
          <a:xfrm>
            <a:off x="3614125" y="136695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digitSum(12)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3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  <p:sp>
        <p:nvSpPr>
          <p:cNvPr id="493" name="Google Shape;493;p55"/>
          <p:cNvSpPr/>
          <p:nvPr/>
        </p:nvSpPr>
        <p:spPr>
          <a:xfrm>
            <a:off x="3614125" y="1366950"/>
            <a:ext cx="238200" cy="20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138" y="1032825"/>
            <a:ext cx="3325724" cy="33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3 + 3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digitSum(123) --&gt;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                       6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/>
        </p:nvSpPr>
        <p:spPr>
          <a:xfrm>
            <a:off x="2447825" y="1983025"/>
            <a:ext cx="58665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Tree Example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idx="4294967295" type="title"/>
          </p:nvPr>
        </p:nvSpPr>
        <p:spPr>
          <a:xfrm>
            <a:off x="260850" y="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__init__(self,rootid):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self.left =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self.right =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self.rootid = rootid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getLeftChild(self):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self.left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getRightChild(self):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self.right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setNodeValue(self,value): self.rootid = value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getNodeValue(self):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self.rootid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insertRight(self,newNode):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self.right ==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self.right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(newNode)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tree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(newNode)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tree.right = self.right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self.right = tree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insertLeft(self,newNode):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self.left ==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: self.left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(newNode)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: tree =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BinaryTree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(newNode) tree.left = self.left self.left = tree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283100" y="2597925"/>
            <a:ext cx="79134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Trees: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predict </a:t>
            </a:r>
            <a:r>
              <a:rPr lang="en" sz="2300">
                <a:solidFill>
                  <a:srgbClr val="F3F3F3"/>
                </a:solidFill>
              </a:rPr>
              <a:t>stock price direction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based on </a:t>
            </a:r>
            <a:r>
              <a:rPr lang="en" sz="2300">
                <a:solidFill>
                  <a:srgbClr val="F3F3F3"/>
                </a:solidFill>
              </a:rPr>
              <a:t>multiple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F3F3F3"/>
                </a:solidFill>
              </a:rPr>
              <a:t>“features”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61"/>
          <p:cNvGraphicFramePr/>
          <p:nvPr/>
        </p:nvGraphicFramePr>
        <p:xfrm>
          <a:off x="1024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669475"/>
                <a:gridCol w="1879050"/>
                <a:gridCol w="1455950"/>
                <a:gridCol w="1315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 Day Mov Avg.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Yesterday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Today 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-.5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61"/>
          <p:cNvSpPr txBox="1"/>
          <p:nvPr/>
        </p:nvSpPr>
        <p:spPr>
          <a:xfrm>
            <a:off x="5515550" y="21150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(yesterday’s direction),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(14 Day moving avg),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(today’s direction)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 txBox="1"/>
          <p:nvPr>
            <p:ph idx="4294967295" type="title"/>
          </p:nvPr>
        </p:nvSpPr>
        <p:spPr>
          <a:xfrm>
            <a:off x="260850" y="485825"/>
            <a:ext cx="86223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We want to understand what predicts today’s stock price direction.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 now?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62"/>
          <p:cNvSpPr txBox="1"/>
          <p:nvPr/>
        </p:nvSpPr>
        <p:spPr>
          <a:xfrm>
            <a:off x="350475" y="3239550"/>
            <a:ext cx="8582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could start by finding which feature predicts the outcome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/>
          <p:nvPr/>
        </p:nvSpPr>
        <p:spPr>
          <a:xfrm>
            <a:off x="403600" y="3209550"/>
            <a:ext cx="7824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37" name="Google Shape;537;p63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3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Yes. Direction Up</a:t>
            </a:r>
            <a:endParaRPr/>
          </a:p>
        </p:txBody>
      </p:sp>
      <p:sp>
        <p:nvSpPr>
          <p:cNvPr id="539" name="Google Shape;539;p63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0" name="Google Shape;540;p63"/>
          <p:cNvSpPr txBox="1"/>
          <p:nvPr/>
        </p:nvSpPr>
        <p:spPr>
          <a:xfrm>
            <a:off x="1082450" y="19987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1" name="Google Shape;541;p63"/>
          <p:cNvSpPr txBox="1"/>
          <p:nvPr/>
        </p:nvSpPr>
        <p:spPr>
          <a:xfrm>
            <a:off x="2225725" y="19987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2" name="Google Shape;542;p63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3" name="Google Shape;543;p63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63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63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63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3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 Avg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0.4 </a:t>
            </a:r>
            <a:endParaRPr/>
          </a:p>
        </p:txBody>
      </p:sp>
      <p:sp>
        <p:nvSpPr>
          <p:cNvPr id="548" name="Google Shape;548;p63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6474827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7618103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1" name="Google Shape;551;p63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2" name="Google Shape;552;p63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63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63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63"/>
          <p:cNvSpPr txBox="1"/>
          <p:nvPr/>
        </p:nvSpPr>
        <p:spPr>
          <a:xfrm>
            <a:off x="496800" y="3995000"/>
            <a:ext cx="5281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3"/>
          <p:cNvSpPr txBox="1"/>
          <p:nvPr/>
        </p:nvSpPr>
        <p:spPr>
          <a:xfrm>
            <a:off x="403600" y="4038700"/>
            <a:ext cx="6316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Let’s calculate the impurities!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2" name="Google Shape;562;p64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4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Yes. Direction Up?</a:t>
            </a:r>
            <a:endParaRPr/>
          </a:p>
        </p:txBody>
      </p:sp>
      <p:sp>
        <p:nvSpPr>
          <p:cNvPr id="564" name="Google Shape;564;p64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5" name="Google Shape;565;p64"/>
          <p:cNvSpPr txBox="1"/>
          <p:nvPr/>
        </p:nvSpPr>
        <p:spPr>
          <a:xfrm>
            <a:off x="1023950" y="1998750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6" name="Google Shape;566;p64"/>
          <p:cNvSpPr txBox="1"/>
          <p:nvPr/>
        </p:nvSpPr>
        <p:spPr>
          <a:xfrm>
            <a:off x="2225725" y="1998750"/>
            <a:ext cx="829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7" name="Google Shape;567;p64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8" name="Google Shape;568;p64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64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0" name="Google Shape;570;p64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1" name="Google Shape;571;p64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4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 Avg. &lt;= 0.4?</a:t>
            </a:r>
            <a:endParaRPr/>
          </a:p>
        </p:txBody>
      </p:sp>
      <p:sp>
        <p:nvSpPr>
          <p:cNvPr id="573" name="Google Shape;573;p64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4" name="Google Shape;574;p64"/>
          <p:cNvSpPr txBox="1"/>
          <p:nvPr/>
        </p:nvSpPr>
        <p:spPr>
          <a:xfrm>
            <a:off x="6474827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5" name="Google Shape;575;p64"/>
          <p:cNvSpPr txBox="1"/>
          <p:nvPr/>
        </p:nvSpPr>
        <p:spPr>
          <a:xfrm>
            <a:off x="7618103" y="2006825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Google Shape;577;p64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64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9" name="Google Shape;579;p64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64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1" name="Google Shape;581;p64"/>
          <p:cNvSpPr/>
          <p:nvPr/>
        </p:nvSpPr>
        <p:spPr>
          <a:xfrm>
            <a:off x="4159210" y="560250"/>
            <a:ext cx="2291100" cy="12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where did 0.4 come from?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5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Yes. Direction Up?</a:t>
            </a:r>
            <a:endParaRPr/>
          </a:p>
        </p:txBody>
      </p:sp>
      <p:sp>
        <p:nvSpPr>
          <p:cNvPr id="588" name="Google Shape;588;p65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9" name="Google Shape;589;p65"/>
          <p:cNvSpPr txBox="1"/>
          <p:nvPr/>
        </p:nvSpPr>
        <p:spPr>
          <a:xfrm>
            <a:off x="1023950" y="1998750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2225725" y="1998750"/>
            <a:ext cx="829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1" name="Google Shape;591;p65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2" name="Google Shape;592;p65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65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4" name="Google Shape;594;p65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5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 Avg. &lt;= 0.4?</a:t>
            </a:r>
            <a:endParaRPr/>
          </a:p>
        </p:txBody>
      </p:sp>
      <p:sp>
        <p:nvSpPr>
          <p:cNvPr id="597" name="Google Shape;597;p65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8" name="Google Shape;598;p65"/>
          <p:cNvSpPr txBox="1"/>
          <p:nvPr/>
        </p:nvSpPr>
        <p:spPr>
          <a:xfrm>
            <a:off x="6474827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9" name="Google Shape;599;p65"/>
          <p:cNvSpPr txBox="1"/>
          <p:nvPr/>
        </p:nvSpPr>
        <p:spPr>
          <a:xfrm>
            <a:off x="7618103" y="2006825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Down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0" name="Google Shape;600;p65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1" name="Google Shape;601;p65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65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65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4" name="Google Shape;604;p65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5" name="Google Shape;605;p65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6" name="Google Shape;606;p65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14 Day Moving Average!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</a:t>
            </a:r>
            <a:r>
              <a:rPr b="1" lang="en" sz="1800">
                <a:solidFill>
                  <a:schemeClr val="lt1"/>
                </a:solidFill>
              </a:rPr>
              <a:t>except</a:t>
            </a:r>
            <a:r>
              <a:rPr lang="en" sz="1800">
                <a:solidFill>
                  <a:schemeClr val="lt1"/>
                </a:solidFill>
              </a:rPr>
              <a:t>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  <p:pic>
        <p:nvPicPr>
          <p:cNvPr descr="http://www.weforum.org/&#10;&#10;Tom Mitchell introduces us to Carnegie Mellon’s Never Ending learning machines: intelligent computers that learn continuously with little need for human input. He says big data and machine learning will transform decision making across all aspects of life." id="396" name="Google Shape;396;p39" title="What machine learning teaches us about the brain | Tom Mitchel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"/>
          <p:cNvSpPr txBox="1"/>
          <p:nvPr/>
        </p:nvSpPr>
        <p:spPr>
          <a:xfrm>
            <a:off x="172825" y="39815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</a:t>
            </a:r>
            <a:r>
              <a:rPr i="1" lang="en" sz="1800">
                <a:solidFill>
                  <a:srgbClr val="FFFFFF"/>
                </a:solidFill>
              </a:rPr>
              <a:t>across all features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2" name="Google Shape;612;p66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6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 Avg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.4 ?</a:t>
            </a:r>
            <a:endParaRPr/>
          </a:p>
        </p:txBody>
      </p:sp>
      <p:sp>
        <p:nvSpPr>
          <p:cNvPr id="614" name="Google Shape;614;p66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5" name="Google Shape;615;p66"/>
          <p:cNvSpPr txBox="1"/>
          <p:nvPr/>
        </p:nvSpPr>
        <p:spPr>
          <a:xfrm>
            <a:off x="3711900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6" name="Google Shape;616;p66"/>
          <p:cNvSpPr txBox="1"/>
          <p:nvPr/>
        </p:nvSpPr>
        <p:spPr>
          <a:xfrm>
            <a:off x="4550375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7" name="Google Shape;617;p66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8" name="Google Shape;618;p6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66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66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621" name="Google Shape;621;p66"/>
          <p:cNvGraphicFramePr/>
          <p:nvPr/>
        </p:nvGraphicFramePr>
        <p:xfrm>
          <a:off x="458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544700"/>
                <a:gridCol w="1068525"/>
                <a:gridCol w="1227225"/>
                <a:gridCol w="838450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Mov. Avg.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Yes.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Direction?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Direction?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2" name="Google Shape;622;p66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544700"/>
                <a:gridCol w="1068525"/>
                <a:gridCol w="1227225"/>
                <a:gridCol w="838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Mov. Avg.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Yes. Direction?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Tod. Direction?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7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 Avg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.4 ?</a:t>
            </a:r>
            <a:endParaRPr/>
          </a:p>
        </p:txBody>
      </p:sp>
      <p:sp>
        <p:nvSpPr>
          <p:cNvPr id="629" name="Google Shape;629;p67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0" name="Google Shape;630;p67"/>
          <p:cNvSpPr txBox="1"/>
          <p:nvPr/>
        </p:nvSpPr>
        <p:spPr>
          <a:xfrm>
            <a:off x="3711900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1" name="Google Shape;631;p67"/>
          <p:cNvSpPr txBox="1"/>
          <p:nvPr/>
        </p:nvSpPr>
        <p:spPr>
          <a:xfrm>
            <a:off x="4550375" y="20068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2" name="Google Shape;632;p67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3" name="Google Shape;633;p67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p6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5" name="Google Shape;635;p67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636" name="Google Shape;636;p67"/>
          <p:cNvGraphicFramePr/>
          <p:nvPr/>
        </p:nvGraphicFramePr>
        <p:xfrm>
          <a:off x="458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544700"/>
                <a:gridCol w="1068525"/>
                <a:gridCol w="1227225"/>
                <a:gridCol w="838450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Mov. Avg.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Yes.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Direction?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Direction?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7" name="Google Shape;637;p67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544700"/>
                <a:gridCol w="1068525"/>
                <a:gridCol w="1227225"/>
                <a:gridCol w="838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Mov. Avg.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Yes. Direction?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Tod. Direction?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8" name="Google Shape;638;p67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{E1899301-7258-44B2-A433-F616BCBD4368}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Yes. Direction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Mov.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Avg. &lt;= -.5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p67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{E1899301-7258-44B2-A433-F616BCBD4368}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Yes. Direction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Mov. Avg.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&lt;= .9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8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8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Mov. Avg.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.4 </a:t>
            </a:r>
            <a:endParaRPr/>
          </a:p>
        </p:txBody>
      </p:sp>
      <p:sp>
        <p:nvSpPr>
          <p:cNvPr id="646" name="Google Shape;646;p68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7" name="Google Shape;647;p68"/>
          <p:cNvSpPr txBox="1"/>
          <p:nvPr/>
        </p:nvSpPr>
        <p:spPr>
          <a:xfrm>
            <a:off x="3501000" y="2006825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4702775" y="2006825"/>
            <a:ext cx="940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9" name="Google Shape;649;p68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50" name="Google Shape;650;p68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68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p6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p68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8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Yes. Direction Up?</a:t>
            </a:r>
            <a:endParaRPr/>
          </a:p>
        </p:txBody>
      </p:sp>
      <p:sp>
        <p:nvSpPr>
          <p:cNvPr id="655" name="Google Shape;655;p68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56" name="Google Shape;656;p68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68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8" name="Google Shape;658;p68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p68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Up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0" name="Google Shape;660;p68"/>
          <p:cNvSpPr txBox="1"/>
          <p:nvPr/>
        </p:nvSpPr>
        <p:spPr>
          <a:xfrm>
            <a:off x="3957275" y="36697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1" name="Google Shape;661;p68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8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Mov. Avg.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.9</a:t>
            </a:r>
            <a:endParaRPr/>
          </a:p>
        </p:txBody>
      </p:sp>
      <p:sp>
        <p:nvSpPr>
          <p:cNvPr id="663" name="Google Shape;663;p68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4" name="Google Shape;664;p68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68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68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7" name="Google Shape;667;p68"/>
          <p:cNvSpPr txBox="1"/>
          <p:nvPr/>
        </p:nvSpPr>
        <p:spPr>
          <a:xfrm>
            <a:off x="4740125" y="3672550"/>
            <a:ext cx="852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8" name="Google Shape;668;p68"/>
          <p:cNvSpPr txBox="1"/>
          <p:nvPr/>
        </p:nvSpPr>
        <p:spPr>
          <a:xfrm>
            <a:off x="5592375" y="3669725"/>
            <a:ext cx="10695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Up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9" name="Google Shape;669;p68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9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9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Mov. Avg &lt;=.4</a:t>
            </a:r>
            <a:endParaRPr/>
          </a:p>
        </p:txBody>
      </p:sp>
      <p:sp>
        <p:nvSpPr>
          <p:cNvPr id="676" name="Google Shape;676;p69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7" name="Google Shape;677;p69"/>
          <p:cNvSpPr txBox="1"/>
          <p:nvPr/>
        </p:nvSpPr>
        <p:spPr>
          <a:xfrm>
            <a:off x="939500" y="1705925"/>
            <a:ext cx="981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69"/>
          <p:cNvSpPr txBox="1"/>
          <p:nvPr/>
        </p:nvSpPr>
        <p:spPr>
          <a:xfrm>
            <a:off x="2182450" y="170592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Up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Down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69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0" name="Google Shape;680;p69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69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69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3" name="Google Shape;683;p69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9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Yes. Direction Up?</a:t>
            </a:r>
            <a:endParaRPr/>
          </a:p>
        </p:txBody>
      </p:sp>
      <p:sp>
        <p:nvSpPr>
          <p:cNvPr id="685" name="Google Shape;685;p69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6" name="Google Shape;686;p69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69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69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69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0" name="Google Shape;690;p69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1" name="Google Shape;691;p69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9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Mov. Avg.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.9 </a:t>
            </a:r>
            <a:endParaRPr/>
          </a:p>
        </p:txBody>
      </p:sp>
      <p:sp>
        <p:nvSpPr>
          <p:cNvPr id="693" name="Google Shape;693;p69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94" name="Google Shape;694;p69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69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6" name="Google Shape;696;p69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7" name="Google Shape;697;p69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8" name="Google Shape;698;p69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699" name="Google Shape;699;p69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{DEB29D4C-6E6B-439C-922C-35379FB2CD5B}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0" name="Google Shape;700;p69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{E1899301-7258-44B2-A433-F616BCBD4368}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Yes. Direction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Mov. Avg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&lt;= 1.1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0"/>
          <p:cNvSpPr txBox="1"/>
          <p:nvPr/>
        </p:nvSpPr>
        <p:spPr>
          <a:xfrm>
            <a:off x="2592400" y="1941725"/>
            <a:ext cx="65067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</a:rPr>
              <a:t>Any questions?</a:t>
            </a:r>
            <a:endParaRPr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1"/>
          <p:cNvSpPr txBox="1"/>
          <p:nvPr>
            <p:ph idx="4294967295" type="title"/>
          </p:nvPr>
        </p:nvSpPr>
        <p:spPr>
          <a:xfrm>
            <a:off x="260850" y="285400"/>
            <a:ext cx="86223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									 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idx="4294967295" type="title"/>
          </p:nvPr>
        </p:nvSpPr>
        <p:spPr>
          <a:xfrm>
            <a:off x="260849" y="2992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Recursion: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What is recursion?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It is not always easy to get your head around this concept so don’t fret.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The idea of thinking recursively is that you assume you already have small part of the problem solved and you call the function in itself..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idx="4294967295" type="title"/>
          </p:nvPr>
        </p:nvSpPr>
        <p:spPr>
          <a:xfrm>
            <a:off x="260850" y="222375"/>
            <a:ext cx="86223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Example</a:t>
            </a:r>
            <a:r>
              <a:rPr lang="en"/>
              <a:t>: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For a function: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Def digitSum(n):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	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digitSum(123) = 1 + 2 + 3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digitSum(52) = 5 + 2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idx="4294967295" type="title"/>
          </p:nvPr>
        </p:nvSpPr>
        <p:spPr>
          <a:xfrm>
            <a:off x="260850" y="1023700"/>
            <a:ext cx="86223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Recursion can come in handy for an example like.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digitSum(1242382179921421487091643265)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idx="4294967295" type="title"/>
          </p:nvPr>
        </p:nvSpPr>
        <p:spPr>
          <a:xfrm>
            <a:off x="260850" y="285400"/>
            <a:ext cx="86223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digitSum(124238217992142148709164329</a:t>
            </a:r>
            <a:r>
              <a:rPr lang="en">
                <a:solidFill>
                  <a:srgbClr val="4A86E8"/>
                </a:solidFill>
              </a:rPr>
              <a:t>5</a:t>
            </a:r>
            <a:r>
              <a:rPr lang="en"/>
              <a:t>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Step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</a:t>
            </a:r>
            <a:r>
              <a:rPr lang="en"/>
              <a:t>igitSum(</a:t>
            </a:r>
            <a:r>
              <a:rPr lang="en"/>
              <a:t>12423821799214214870916432</a:t>
            </a:r>
            <a:r>
              <a:rPr lang="en">
                <a:solidFill>
                  <a:srgbClr val="4A86E8"/>
                </a:solidFill>
              </a:rPr>
              <a:t>9</a:t>
            </a:r>
            <a:r>
              <a:rPr lang="en"/>
              <a:t>)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Step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digitSum(12423821799214214870916432) + 14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idx="4294967295" type="title"/>
          </p:nvPr>
        </p:nvSpPr>
        <p:spPr>
          <a:xfrm>
            <a:off x="260850" y="285400"/>
            <a:ext cx="86223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digitSum(1242382179921421487091643295)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Step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</a:t>
            </a:r>
            <a:r>
              <a:rPr lang="en">
                <a:solidFill>
                  <a:srgbClr val="4A86E8"/>
                </a:solidFill>
              </a:rPr>
              <a:t>3</a:t>
            </a:r>
            <a:r>
              <a:rPr lang="en"/>
              <a:t>) + 16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Step 4: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digitSum(124238217992142148709164) + 19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idx="4294967295" type="title"/>
          </p:nvPr>
        </p:nvSpPr>
        <p:spPr>
          <a:xfrm>
            <a:off x="260850" y="285400"/>
            <a:ext cx="86223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In code: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</a:t>
            </a:r>
            <a:r>
              <a:rPr lang="en"/>
              <a:t>ef digitSum(n):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	return n%10 + digitSum(n//10)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Does this make sense?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In recursion we assume we already have solved a smaller part.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