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DDECC9-0B0C-41DA-B610-7BB1920CAE86}">
  <a:tblStyle styleId="{6EDDECC9-0B0C-41DA-B610-7BB1920CAE8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just showing you a few splits as examples. However, when you write the code, you will have to check EVERY POSSIBLE split.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just showing you a few splits as examples. However, when you write the code, you will have to check EVERY POSSIBLE split.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just showing you a few splits as examples. However, when you write the code, you will have to check EVERY POSSIBLE split.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just showing you a few splits as examples. However, when you write the code, you will have to check EVERY POSSIBLE split.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9" name="Google Shape;139;p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8" name="Google Shape;148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0" name="Google Shape;17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7" name="Google Shape;177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85" name="Google Shape;185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91" name="Google Shape;191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8" name="Google Shape;198;p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20" name="Google Shape;220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8" name="Google Shape;228;p2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4" name="Google Shape;234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4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Google Shape;6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Google Shape;7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Google Shape;82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8" name="Google Shape;88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South Fayette Pilot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/>
        </p:nvSpPr>
        <p:spPr>
          <a:xfrm>
            <a:off x="699625" y="2513550"/>
            <a:ext cx="29316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Impurity Left Child: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1-(4/7)</a:t>
            </a:r>
            <a:r>
              <a:rPr b="0" baseline="30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-(3/7)</a:t>
            </a:r>
            <a:r>
              <a:rPr b="0" baseline="30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24/49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Impurity Right Child: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1-(1/5)</a:t>
            </a:r>
            <a:r>
              <a:rPr b="0" baseline="3000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-(4/5)</a:t>
            </a:r>
            <a:r>
              <a:rPr b="0" baseline="3000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8/25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Impurity Split: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(24/49)*(7/12) + (8/25)*(5/12)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44/105 = 0.419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Cough for 5 days?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34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34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34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4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34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34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p34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6052125" y="2614500"/>
            <a:ext cx="29316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Impurity Left Child: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1-(4/5)</a:t>
            </a:r>
            <a:r>
              <a:rPr b="0" baseline="30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-(1/5)</a:t>
            </a:r>
            <a:r>
              <a:rPr b="0" baseline="30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8/25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Impurity Right Child: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1-(1/7)</a:t>
            </a:r>
            <a:r>
              <a:rPr b="0" baseline="3000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-(6/7)</a:t>
            </a:r>
            <a:r>
              <a:rPr b="0" baseline="3000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12/49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Impurity Split: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(8/25)*(5/12) + (12/49)*(7/12)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29/105 = 0.276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/>
        </p:nvSpPr>
        <p:spPr>
          <a:xfrm>
            <a:off x="1360525" y="2513550"/>
            <a:ext cx="159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Impurity Split: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44/105 = 0.419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5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Cough for 5 days?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5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5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5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5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35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35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35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5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35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35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35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6720675" y="2528388"/>
            <a:ext cx="15945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Impurity Split: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29/105 = 0.276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183000" y="3365400"/>
            <a:ext cx="8778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let us split on temperature!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that this is the same thing we did with 1D decision trees, except now we examine more possible splits (due to more features) to determine the best 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 for each child, we have to again determine the best split, accounting for all possible splits across all features.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6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6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36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36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36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7" name="Google Shape;487;p36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Google Shape;488;p36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7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37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37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37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2" name="Google Shape;502;p37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37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37"/>
          <p:cNvGraphicFramePr/>
          <p:nvPr/>
        </p:nvGraphicFramePr>
        <p:xfrm>
          <a:off x="11702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1756775"/>
                <a:gridCol w="18509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Temp &lt;= 98.4 ?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3/10 = 0.3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5" name="Google Shape;505;p37"/>
          <p:cNvGraphicFramePr/>
          <p:nvPr/>
        </p:nvGraphicFramePr>
        <p:xfrm>
          <a:off x="543207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Temp &lt;= 99.8 ?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8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38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8" name="Google Shape;518;p38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8"/>
          <p:cNvSpPr/>
          <p:nvPr/>
        </p:nvSpPr>
        <p:spPr>
          <a:xfrm>
            <a:off x="3505525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3547275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Cough for 5 days?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8"/>
          <p:cNvSpPr txBox="1"/>
          <p:nvPr/>
        </p:nvSpPr>
        <p:spPr>
          <a:xfrm>
            <a:off x="33012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>
            <a:off x="4281525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38"/>
          <p:cNvCxnSpPr/>
          <p:nvPr/>
        </p:nvCxnSpPr>
        <p:spPr>
          <a:xfrm flipH="1">
            <a:off x="3660625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38"/>
          <p:cNvSpPr txBox="1"/>
          <p:nvPr/>
        </p:nvSpPr>
        <p:spPr>
          <a:xfrm>
            <a:off x="42527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8"/>
          <p:cNvSpPr txBox="1"/>
          <p:nvPr/>
        </p:nvSpPr>
        <p:spPr>
          <a:xfrm>
            <a:off x="33123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8"/>
          <p:cNvSpPr txBox="1"/>
          <p:nvPr/>
        </p:nvSpPr>
        <p:spPr>
          <a:xfrm>
            <a:off x="40376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4910250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8"/>
          <p:cNvSpPr txBox="1"/>
          <p:nvPr/>
        </p:nvSpPr>
        <p:spPr>
          <a:xfrm>
            <a:off x="4952000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99.8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8"/>
          <p:cNvSpPr txBox="1"/>
          <p:nvPr/>
        </p:nvSpPr>
        <p:spPr>
          <a:xfrm>
            <a:off x="47059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38"/>
          <p:cNvCxnSpPr/>
          <p:nvPr/>
        </p:nvCxnSpPr>
        <p:spPr>
          <a:xfrm>
            <a:off x="5686250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38"/>
          <p:cNvCxnSpPr/>
          <p:nvPr/>
        </p:nvCxnSpPr>
        <p:spPr>
          <a:xfrm flipH="1">
            <a:off x="5065350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38"/>
          <p:cNvSpPr txBox="1"/>
          <p:nvPr/>
        </p:nvSpPr>
        <p:spPr>
          <a:xfrm>
            <a:off x="56574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4740125" y="36725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 txBox="1"/>
          <p:nvPr/>
        </p:nvSpPr>
        <p:spPr>
          <a:xfrm>
            <a:off x="5592375" y="36697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8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one more split!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9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9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9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39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8" name="Google Shape;548;p39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Cough for 5 days?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39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4" name="Google Shape;554;p39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9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9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99.8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39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2" name="Google Shape;562;p39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5" name="Google Shape;565;p39"/>
          <p:cNvGraphicFramePr/>
          <p:nvPr/>
        </p:nvGraphicFramePr>
        <p:xfrm>
          <a:off x="4547375" y="7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6" name="Google Shape;566;p39"/>
          <p:cNvGraphicFramePr/>
          <p:nvPr/>
        </p:nvGraphicFramePr>
        <p:xfrm>
          <a:off x="4562450" y="32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1/4 = 0.25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Temp &lt;= 100?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0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0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0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40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40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9" name="Google Shape;579;p40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0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Cough for 5 days?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40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40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40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0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99.8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40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40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40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0"/>
          <p:cNvSpPr/>
          <p:nvPr/>
        </p:nvSpPr>
        <p:spPr>
          <a:xfrm>
            <a:off x="2800963" y="3883625"/>
            <a:ext cx="1025400" cy="419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2842713" y="3906125"/>
            <a:ext cx="940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100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25966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40"/>
          <p:cNvCxnSpPr/>
          <p:nvPr/>
        </p:nvCxnSpPr>
        <p:spPr>
          <a:xfrm>
            <a:off x="3576963" y="4264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40"/>
          <p:cNvCxnSpPr/>
          <p:nvPr/>
        </p:nvCxnSpPr>
        <p:spPr>
          <a:xfrm flipH="1">
            <a:off x="2956063" y="4247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p40"/>
          <p:cNvSpPr txBox="1"/>
          <p:nvPr/>
        </p:nvSpPr>
        <p:spPr>
          <a:xfrm>
            <a:off x="35481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2630838" y="46418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3483100" y="4639020"/>
            <a:ext cx="72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0"/>
          <p:cNvSpPr txBox="1"/>
          <p:nvPr/>
        </p:nvSpPr>
        <p:spPr>
          <a:xfrm>
            <a:off x="4380725" y="694025"/>
            <a:ext cx="42729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can mix and match splitting along different features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trickles down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every step, the subset at that node gets more “pure”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node (turquoise) represents a recursive call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decision tree is intuitively a series of cascading if-statements (a series of cascading decision stumps)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0"/>
          <p:cNvSpPr txBox="1"/>
          <p:nvPr/>
        </p:nvSpPr>
        <p:spPr>
          <a:xfrm>
            <a:off x="4636125" y="101500"/>
            <a:ext cx="4272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2D Algorithm Pseudocode Excerpt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41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</a:t>
            </a: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getBestSplitAlongAllFeatures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(data) ...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decisionTreeRecursive(data)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data is pure: return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splitPoint, split1, split2 = </a:t>
            </a: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getBestSplitAlongAllFeatures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(data)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 splitPoint in the tree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decisionTreeRecursive(split1)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decisionTreeRecursive(split2)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2D Algorithm Pseudocode Excerpt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2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= input data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 = root (top) of the tree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while node is not a leaf: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featureIndex = node.featureIndex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data[featureIndex] &lt;= node.value: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 = node.leftChild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else: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 = node.rightChild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node.label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Today’s Activity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43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S&amp;P 500 index is an indicator of the value of the stocks of the top 500 companies.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will be using a 2D Decision Tree to predict whether the S&amp;P 500 will rise or fall today, based on data from yesterday.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can do this well, we can be billionaires!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did we learn last week?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83100" y="2597925"/>
            <a:ext cx="7913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Decision Trees:</a:t>
            </a:r>
            <a:endParaRPr b="0" i="0" sz="23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How to recursively link together decision stumps to achieve a “pure” classification of the training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4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Today’s Activity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44"/>
          <p:cNvSpPr txBox="1"/>
          <p:nvPr>
            <p:ph idx="4294967295" type="body"/>
          </p:nvPr>
        </p:nvSpPr>
        <p:spPr>
          <a:xfrm>
            <a:off x="349750" y="1113750"/>
            <a:ext cx="84765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About the dataset: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1" i="0" lang="en" sz="18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1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Simple Moving Average of the daily change in S&amp;P value over the last 14 days (float, continuous feature)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1" i="0" lang="en" sz="18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2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Whether the S&amp;P rose or fell yesterday: “UP” or “DOWN” (string, binary)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b="1" i="0" lang="en" sz="18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Whether the S&amp;P rose or fell today: “UP” or “DOWN” (string, binary)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training set contains this data for every day the stock market was open in 2016. The test set is for 2017.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37458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27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27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7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27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27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2589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1782375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6281538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225450" y="1787288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ways to visualize the same decision tree: 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line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3993375" y="24921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4035125" y="24921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7"/>
          <p:cNvCxnSpPr/>
          <p:nvPr/>
        </p:nvCxnSpPr>
        <p:spPr>
          <a:xfrm>
            <a:off x="4726100" y="28679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27"/>
          <p:cNvCxnSpPr/>
          <p:nvPr/>
        </p:nvCxnSpPr>
        <p:spPr>
          <a:xfrm flipH="1">
            <a:off x="4105200" y="2851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27"/>
          <p:cNvSpPr txBox="1"/>
          <p:nvPr/>
        </p:nvSpPr>
        <p:spPr>
          <a:xfrm>
            <a:off x="46973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3193275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235025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98.4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29298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27"/>
          <p:cNvCxnSpPr/>
          <p:nvPr/>
        </p:nvCxnSpPr>
        <p:spPr>
          <a:xfrm>
            <a:off x="3910100" y="3566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27"/>
          <p:cNvCxnSpPr/>
          <p:nvPr/>
        </p:nvCxnSpPr>
        <p:spPr>
          <a:xfrm flipH="1">
            <a:off x="3289200" y="35501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27"/>
          <p:cNvSpPr txBox="1"/>
          <p:nvPr/>
        </p:nvSpPr>
        <p:spPr>
          <a:xfrm>
            <a:off x="38813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2794500" y="38733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2836250" y="38733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97.8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29129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7"/>
          <p:cNvCxnSpPr/>
          <p:nvPr/>
        </p:nvCxnSpPr>
        <p:spPr>
          <a:xfrm>
            <a:off x="3512175" y="426453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27"/>
          <p:cNvCxnSpPr/>
          <p:nvPr/>
        </p:nvCxnSpPr>
        <p:spPr>
          <a:xfrm flipH="1">
            <a:off x="3272275" y="42478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27"/>
          <p:cNvSpPr txBox="1"/>
          <p:nvPr/>
        </p:nvSpPr>
        <p:spPr>
          <a:xfrm>
            <a:off x="34834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4886550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4928300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99.8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48136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7"/>
          <p:cNvCxnSpPr/>
          <p:nvPr/>
        </p:nvCxnSpPr>
        <p:spPr>
          <a:xfrm>
            <a:off x="5693400" y="35923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27"/>
          <p:cNvCxnSpPr/>
          <p:nvPr/>
        </p:nvCxnSpPr>
        <p:spPr>
          <a:xfrm flipH="1">
            <a:off x="5163475" y="3592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27"/>
          <p:cNvSpPr txBox="1"/>
          <p:nvPr/>
        </p:nvSpPr>
        <p:spPr>
          <a:xfrm>
            <a:off x="56934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5429025" y="391656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5470775" y="391656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100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53560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27"/>
          <p:cNvCxnSpPr/>
          <p:nvPr/>
        </p:nvCxnSpPr>
        <p:spPr>
          <a:xfrm>
            <a:off x="6235875" y="4292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27"/>
          <p:cNvCxnSpPr/>
          <p:nvPr/>
        </p:nvCxnSpPr>
        <p:spPr>
          <a:xfrm flipH="1">
            <a:off x="5705950" y="42927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27"/>
          <p:cNvSpPr txBox="1"/>
          <p:nvPr/>
        </p:nvSpPr>
        <p:spPr>
          <a:xfrm>
            <a:off x="62358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2880000" y="46353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  <a:endParaRPr b="1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3856150" y="38978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  <a:endParaRPr b="1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542902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  <a:endParaRPr b="1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3483400" y="4612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4846650" y="3940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623587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98.4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28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8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28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97.8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8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8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28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99.8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100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28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8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28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8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28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28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28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8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8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28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sng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sng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sng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4387375" y="838050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trickles down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every step, the subset at that node gets more “pure”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node (turquoise) represents a recursive call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decision tree is intuitively a series of cascading if-statements (a series of cascading decision stumps)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idx="4294967295" type="title"/>
          </p:nvPr>
        </p:nvSpPr>
        <p:spPr>
          <a:xfrm>
            <a:off x="260849" y="4858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though if we had two features though?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want to understand what predicts a flu.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feature will help best predicts if Joanne has a flu or a cold?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Google Shape;387;p30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30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data has one </a:t>
            </a: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binary feature</a:t>
            </a:r>
            <a:r>
              <a:rPr b="0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(cough for 5 days), one </a:t>
            </a: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 feature</a:t>
            </a:r>
            <a:r>
              <a:rPr b="0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(temperature), and one </a:t>
            </a: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binary label</a:t>
            </a:r>
            <a:r>
              <a:rPr b="0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(cold or flu?)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31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31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Q1:</a:t>
            </a:r>
            <a:r>
              <a:rPr b="0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Which feature should we split on?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Q2:</a:t>
            </a:r>
            <a:r>
              <a:rPr b="0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we are splitting on temperature, where should we split it?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32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{6EDDECC9-0B0C-41DA-B610-7BB1920CAE86}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32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Q1:</a:t>
            </a:r>
            <a:r>
              <a:rPr b="0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Which feature should we split on?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Q2:</a:t>
            </a:r>
            <a:r>
              <a:rPr b="0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we are splitting on temperature, where should we split it?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A2:</a:t>
            </a:r>
            <a:r>
              <a:rPr b="0" i="0" lang="e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same way we did for decision stumps!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/>
        </p:nvSpPr>
        <p:spPr>
          <a:xfrm>
            <a:off x="175000" y="3209550"/>
            <a:ext cx="88596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Which split is better?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calculate the Gini impurities for each!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3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Cough for 5 days?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3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33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33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33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99.3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Flu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33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33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33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