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5CFAB7-5F32-423E-A7CB-5E7292FEB0A9}">
  <a:tblStyle styleId="{295CFAB7-5F32-423E-A7CB-5E7292FEB0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4e0afa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4e0afa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792164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792164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792164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792164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4e0afa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4e0afa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4e0afa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4e0afa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4e0afa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4e0afa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4e0afa4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4e0afa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4e0afa4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4e0afa4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4e0afa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4e0afa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 are classifiers -- WMA combines classifiers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trees have distinct training and test phases (offline), WMA combines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decision trees the order in which we receive the data does not matter -- in WMA, it does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4e0afa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4e0afa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combine multiple learners into a stronger learner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an online algorithm, and therefore very applicable to real-world scenarios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weights only decrease -- there is an implementation problem here, that eventually the weights may be too small to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take into account different facets of a learner. i.e. if a learner is wrong, it downweights the learner, regardless of WHY the learner is wrong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2a9242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2a9242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32e0a8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32e0a8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79216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79216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792164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792164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792164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792164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792164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792164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792164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792164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6taIMlZysJQ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South Fayette Pilot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look at the first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graphicFrame>
        <p:nvGraphicFramePr>
          <p:cNvPr id="188" name="Google Shape;188;p22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{295CFAB7-5F32-423E-A7CB-5E7292FEB0A9}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2"/>
          <p:cNvSpPr txBox="1"/>
          <p:nvPr>
            <p:ph idx="4294967295" type="title"/>
          </p:nvPr>
        </p:nvSpPr>
        <p:spPr>
          <a:xfrm>
            <a:off x="675700" y="2817600"/>
            <a:ext cx="72141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However, we actually don’t like the movie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analyzing online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ehlr idea</a:t>
            </a:r>
            <a:endParaRPr sz="2400"/>
          </a:p>
        </p:txBody>
      </p:sp>
      <p:sp>
        <p:nvSpPr>
          <p:cNvPr id="195" name="Google Shape;195;p23"/>
          <p:cNvSpPr txBox="1"/>
          <p:nvPr/>
        </p:nvSpPr>
        <p:spPr>
          <a:xfrm>
            <a:off x="675700" y="3193975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Therefore, we half the weight of everyone whose opinion differed from my opinion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6" name="Google Shape;196;p23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{295CFAB7-5F32-423E-A7CB-5E7292FEB0A9}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02" name="Google Shape;202;p24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216075" y="214537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661200" y="2798675"/>
            <a:ext cx="78216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weight of experts who said “Good” is 1.5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weight of experts who said “Bad” is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we predict “Good”</a:t>
            </a:r>
            <a:endParaRPr sz="2100">
              <a:solidFill>
                <a:srgbClr val="FFFFFF"/>
              </a:solidFill>
            </a:endParaRPr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{295CFAB7-5F32-423E-A7CB-5E7292FEB0A9}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11" name="Google Shape;211;p25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216075" y="214157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661200" y="2798675"/>
            <a:ext cx="78216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we liked the film!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we will half the weight of any expert who predicted we wouldn’t like the film.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4" name="Google Shape;214;p25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{295CFAB7-5F32-423E-A7CB-5E7292FEB0A9}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20" name="Google Shape;220;p26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16075" y="232822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661200" y="2949950"/>
            <a:ext cx="78216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“Good”: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“Bad”: 1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break the tie by predicting “Bad”.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3" name="Google Shape;223;p26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{295CFAB7-5F32-423E-A7CB-5E7292FEB0A9}</a:tableStyleId>
              </a:tblPr>
              <a:tblGrid>
                <a:gridCol w="1375400"/>
                <a:gridCol w="1063750"/>
                <a:gridCol w="1035025"/>
                <a:gridCol w="14041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do another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>
                <a:solidFill>
                  <a:schemeClr val="dk1"/>
                </a:solidFill>
              </a:rPr>
              <a:t>ehllinLetg your idea</a:t>
            </a:r>
            <a:endParaRPr sz="2400"/>
          </a:p>
        </p:txBody>
      </p:sp>
      <p:sp>
        <p:nvSpPr>
          <p:cNvPr id="229" name="Google Shape;229;p27"/>
          <p:cNvSpPr txBox="1"/>
          <p:nvPr/>
        </p:nvSpPr>
        <p:spPr>
          <a:xfrm>
            <a:off x="645825" y="3628900"/>
            <a:ext cx="7944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216075" y="2324425"/>
            <a:ext cx="215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535775" y="2949950"/>
            <a:ext cx="78216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you liked it! You downweight the expert who predicted “Bad”.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end, Stephen and Eric are the people whose movie tastes best align with yours.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2" name="Google Shape;232;p27"/>
          <p:cNvGraphicFramePr/>
          <p:nvPr/>
        </p:nvGraphicFramePr>
        <p:xfrm>
          <a:off x="675700" y="10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{295CFAB7-5F32-423E-A7CB-5E7292FEB0A9}</a:tableStyleId>
              </a:tblPr>
              <a:tblGrid>
                <a:gridCol w="1375400"/>
                <a:gridCol w="1063750"/>
                <a:gridCol w="1035025"/>
                <a:gridCol w="14041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(0.5)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(.25)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4294967295" type="title"/>
          </p:nvPr>
        </p:nvSpPr>
        <p:spPr>
          <a:xfrm>
            <a:off x="535775" y="248875"/>
            <a:ext cx="8181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Weighted Majority Algorithm Pseudocode</a:t>
            </a:r>
            <a:endParaRPr sz="2400"/>
          </a:p>
        </p:txBody>
      </p:sp>
      <p:sp>
        <p:nvSpPr>
          <p:cNvPr id="238" name="Google Shape;238;p28"/>
          <p:cNvSpPr txBox="1"/>
          <p:nvPr/>
        </p:nvSpPr>
        <p:spPr>
          <a:xfrm>
            <a:off x="680750" y="1030600"/>
            <a:ext cx="78288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every data point: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Gather expert predictions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Take the weighted majority vote of these to make a prediction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Receive the actual value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Re-weight the experts        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(you can downweight experts by any factor &lt; 1.0)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4294967295" type="title"/>
          </p:nvPr>
        </p:nvSpPr>
        <p:spPr>
          <a:xfrm>
            <a:off x="535775" y="248875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Does the Prediction Matter?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44" name="Google Shape;244;p29"/>
          <p:cNvSpPr txBox="1"/>
          <p:nvPr/>
        </p:nvSpPr>
        <p:spPr>
          <a:xfrm>
            <a:off x="680750" y="1030600"/>
            <a:ext cx="78288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redictions don’t matter for reweighting -- the actual value does.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However, predictions matter in real-world applications of the algorithm: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you see the movie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Does the robot move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we predict an email is spam or not?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Predictions also matter to analyze how good an implementation of WMA is -- how often do the predictions align with the actual value?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4294967295" type="title"/>
          </p:nvPr>
        </p:nvSpPr>
        <p:spPr>
          <a:xfrm>
            <a:off x="509550" y="480150"/>
            <a:ext cx="812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the differences between WMA and Decision Trees?  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WMA have a training phase?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the order of the data in online learning matter in Weighted Majority?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4294967295" type="title"/>
          </p:nvPr>
        </p:nvSpPr>
        <p:spPr>
          <a:xfrm>
            <a:off x="509550" y="1142500"/>
            <a:ext cx="812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makes weighted majority a better algorithm than decision trees?  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makes it worse?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535775" y="2187750"/>
            <a:ext cx="812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up on last week’s homework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et Connecterra, a start-up using machine learning to help dairy farmers keep their cows healthy and make their farms more efficient." id="145" name="Google Shape;145;p15" title="Connecterra: Using AI to give nature a voi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200" y="959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964950" y="935850"/>
            <a:ext cx="7214100" cy="32718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Recap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We’ve learned how to predict using Decision trees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Decision Trees do a wonderful job of classifying and are easy to interpret and are good for non-linear data.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They effectively take a set of data IN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 A SINGLE BULK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and create an effective learner.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7" name="Google Shape;157;p17"/>
          <p:cNvSpPr txBox="1"/>
          <p:nvPr>
            <p:ph idx="4294967295" type="title"/>
          </p:nvPr>
        </p:nvSpPr>
        <p:spPr>
          <a:xfrm>
            <a:off x="602250" y="347250"/>
            <a:ext cx="7939500" cy="44490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What if we used an algorithm that could learn incrementally as new data came in?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OFFLINE vs. ONLINE LEARNING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OFFLINE LEARNING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involves predictors that learns from the entire dataset at once.   Decision trees are offline learners.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ONLINE LEARNING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involves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predictors that continually update as new data points come in. 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3" name="Google Shape;163;p18"/>
          <p:cNvSpPr txBox="1"/>
          <p:nvPr>
            <p:ph idx="4294967295" type="title"/>
          </p:nvPr>
        </p:nvSpPr>
        <p:spPr>
          <a:xfrm>
            <a:off x="964950" y="1177350"/>
            <a:ext cx="7214100" cy="27888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What if we wanted to look at multiple predictions and combine them?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Problem: A bunch of friends give their opinions on what they think of various movies.  We listen to all their opinions and then decide which friend to trust. 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19"/>
          <p:cNvGraphicFramePr/>
          <p:nvPr/>
        </p:nvGraphicFramePr>
        <p:xfrm>
          <a:off x="455300" y="11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{295CFAB7-5F32-423E-A7CB-5E7292FEB0A9}</a:tableStyleId>
              </a:tblPr>
              <a:tblGrid>
                <a:gridCol w="1293500"/>
                <a:gridCol w="1022475"/>
                <a:gridCol w="1538425"/>
                <a:gridCol w="1197325"/>
                <a:gridCol w="1526725"/>
                <a:gridCol w="179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Coco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Manitou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19"/>
          <p:cNvSpPr txBox="1"/>
          <p:nvPr/>
        </p:nvSpPr>
        <p:spPr>
          <a:xfrm>
            <a:off x="455300" y="3440850"/>
            <a:ext cx="8371200" cy="58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How do we figure out which of our friend’s opinion to trust the most?  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75" name="Google Shape;175;p20"/>
          <p:cNvSpPr txBox="1"/>
          <p:nvPr>
            <p:ph idx="4294967295" type="title"/>
          </p:nvPr>
        </p:nvSpPr>
        <p:spPr>
          <a:xfrm>
            <a:off x="535775" y="332025"/>
            <a:ext cx="7214100" cy="4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Introducing Weighted Majority Algorithm (WMA):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Initially all friend’s weights are “1”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Predict based on the weighted majority vote.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arenR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Compare your opinion with each expert’s opinion, and penalize experts that made mistakes by halving their weights.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4294967295" type="title"/>
          </p:nvPr>
        </p:nvSpPr>
        <p:spPr>
          <a:xfrm>
            <a:off x="535775" y="712150"/>
            <a:ext cx="5799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Let’s look at the first datapoint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675700" y="14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{295CFAB7-5F32-423E-A7CB-5E7292FEB0A9}</a:tableStyleId>
              </a:tblPr>
              <a:tblGrid>
                <a:gridCol w="1375400"/>
                <a:gridCol w="1063750"/>
                <a:gridCol w="1413225"/>
                <a:gridCol w="1025925"/>
                <a:gridCol w="1588350"/>
                <a:gridCol w="161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movie/friend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Stephen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Owens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Ms. McCullough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Your own opinion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Justice 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Good 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21"/>
          <p:cNvSpPr txBox="1"/>
          <p:nvPr>
            <p:ph idx="4294967295" type="title"/>
          </p:nvPr>
        </p:nvSpPr>
        <p:spPr>
          <a:xfrm>
            <a:off x="675700" y="2817600"/>
            <a:ext cx="72141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 total weight of experts who said “Good” is 3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The total weight of experts who said “Bad” is 1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Therefore, we predict “Good”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