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B4D0CC8-BB79-4DA4-BFBE-0B5B59B4FF92}">
  <a:tblStyle styleId="{8B4D0CC8-BB79-4DA4-BFBE-0B5B59B4FF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2a19b90b7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19b90b7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2d4def42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4def42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2d4def42b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4def42b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d4def42b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4def42b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2d4def42b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4def42b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2d4def42b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4def42b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2d4def42b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4def42b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South Fayette Pilot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idx="4294967295" type="title"/>
          </p:nvPr>
        </p:nvSpPr>
        <p:spPr>
          <a:xfrm>
            <a:off x="535775" y="712150"/>
            <a:ext cx="8314200" cy="393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latin typeface="Lato"/>
                <a:ea typeface="Lato"/>
                <a:cs typeface="Lato"/>
                <a:sym typeface="Lato"/>
              </a:rPr>
              <a:t>RECAP</a:t>
            </a:r>
            <a:endParaRPr sz="2400">
              <a:latin typeface="Lato"/>
              <a:ea typeface="Lato"/>
              <a:cs typeface="Lato"/>
              <a:sym typeface="Lato"/>
            </a:endParaRPr>
          </a:p>
          <a:p>
            <a:pPr indent="0" lvl="0" marL="0" rtl="0" algn="l">
              <a:lnSpc>
                <a:spcPct val="115000"/>
              </a:lnSpc>
              <a:spcBef>
                <a:spcPts val="1600"/>
              </a:spcBef>
              <a:spcAft>
                <a:spcPts val="0"/>
              </a:spcAft>
              <a:buNone/>
            </a:pPr>
            <a:r>
              <a:t/>
            </a:r>
            <a:endParaRPr sz="1900">
              <a:latin typeface="Lato"/>
              <a:ea typeface="Lato"/>
              <a:cs typeface="Lato"/>
              <a:sym typeface="Lato"/>
            </a:endParaRPr>
          </a:p>
          <a:p>
            <a:pPr indent="0" lvl="0" marL="0" rtl="0" algn="l">
              <a:lnSpc>
                <a:spcPct val="115000"/>
              </a:lnSpc>
              <a:spcBef>
                <a:spcPts val="1600"/>
              </a:spcBef>
              <a:spcAft>
                <a:spcPts val="0"/>
              </a:spcAft>
              <a:buNone/>
            </a:pPr>
            <a:r>
              <a:rPr lang="en" sz="2100">
                <a:latin typeface="Lato"/>
                <a:ea typeface="Lato"/>
                <a:cs typeface="Lato"/>
                <a:sym typeface="Lato"/>
              </a:rPr>
              <a:t>What if we wanted to look at multiple predictions and combine them?</a:t>
            </a:r>
            <a:endParaRPr sz="1900">
              <a:latin typeface="Lato"/>
              <a:ea typeface="Lato"/>
              <a:cs typeface="Lato"/>
              <a:sym typeface="Lato"/>
            </a:endParaRPr>
          </a:p>
          <a:p>
            <a:pPr indent="0" lvl="0" marL="0" rtl="0" algn="l">
              <a:lnSpc>
                <a:spcPct val="115000"/>
              </a:lnSpc>
              <a:spcBef>
                <a:spcPts val="1600"/>
              </a:spcBef>
              <a:spcAft>
                <a:spcPts val="0"/>
              </a:spcAft>
              <a:buNone/>
            </a:pPr>
            <a:r>
              <a:t/>
            </a:r>
            <a:endParaRPr sz="1900">
              <a:latin typeface="Lato"/>
              <a:ea typeface="Lato"/>
              <a:cs typeface="Lato"/>
              <a:sym typeface="Lato"/>
            </a:endParaRPr>
          </a:p>
          <a:p>
            <a:pPr indent="0" lvl="0" marL="0" rtl="0" algn="l">
              <a:spcBef>
                <a:spcPts val="1600"/>
              </a:spcBef>
              <a:spcAft>
                <a:spcPts val="0"/>
              </a:spcAft>
              <a:buNone/>
            </a:pPr>
            <a:r>
              <a:rPr lang="en" sz="1900">
                <a:latin typeface="Lato"/>
                <a:ea typeface="Lato"/>
                <a:cs typeface="Lato"/>
                <a:sym typeface="Lato"/>
              </a:rPr>
              <a:t>Problem: A bunch of experts are making predictions. You want to combine their predictions into one, while learning how much to trust each “expert.”</a:t>
            </a:r>
            <a:endParaRPr sz="1900">
              <a:latin typeface="Lato"/>
              <a:ea typeface="Lato"/>
              <a:cs typeface="Lato"/>
              <a:sym typeface="Lato"/>
            </a:endParaRPr>
          </a:p>
          <a:p>
            <a:pPr indent="0" lvl="0" marL="0" rtl="0" algn="l">
              <a:spcBef>
                <a:spcPts val="16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graphicFrame>
        <p:nvGraphicFramePr>
          <p:cNvPr id="145" name="Google Shape;145;p15"/>
          <p:cNvGraphicFramePr/>
          <p:nvPr/>
        </p:nvGraphicFramePr>
        <p:xfrm>
          <a:off x="675700" y="1016875"/>
          <a:ext cx="3000000" cy="3000000"/>
        </p:xfrm>
        <a:graphic>
          <a:graphicData uri="http://schemas.openxmlformats.org/drawingml/2006/table">
            <a:tbl>
              <a:tblPr>
                <a:noFill/>
                <a:tableStyleId>{8B4D0CC8-BB79-4DA4-BFBE-0B5B59B4FF92}</a:tableStyleId>
              </a:tblPr>
              <a:tblGrid>
                <a:gridCol w="1375400"/>
                <a:gridCol w="1063750"/>
                <a:gridCol w="1035025"/>
                <a:gridCol w="1404125"/>
                <a:gridCol w="1588350"/>
                <a:gridCol w="1618850"/>
              </a:tblGrid>
              <a:tr h="381000">
                <a:tc>
                  <a:txBody>
                    <a:bodyPr/>
                    <a:lstStyle/>
                    <a:p>
                      <a:pPr indent="0" lvl="0" marL="0" rtl="0" algn="l">
                        <a:spcBef>
                          <a:spcPts val="0"/>
                        </a:spcBef>
                        <a:spcAft>
                          <a:spcPts val="0"/>
                        </a:spcAft>
                        <a:buNone/>
                      </a:pPr>
                      <a:r>
                        <a:rPr lang="en">
                          <a:solidFill>
                            <a:srgbClr val="FFFFFF"/>
                          </a:solidFill>
                        </a:rPr>
                        <a:t>movie/friend</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FFFF"/>
                          </a:solidFill>
                        </a:rPr>
                        <a:t>Stephen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Eric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Ms. Owens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Ms. McCullough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Your own opinion</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rgbClr val="FFFFFF"/>
                          </a:solidFill>
                        </a:rPr>
                        <a:t>Starting Weights</a:t>
                      </a:r>
                      <a:endParaRPr>
                        <a:solidFill>
                          <a:srgbClr val="FFFF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solidFill>
                            <a:srgbClr val="FFFFFF"/>
                          </a:solidFill>
                        </a:rPr>
                        <a:t>Justice League</a:t>
                      </a:r>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Bad (1)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 (.5)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Bad</a:t>
                      </a:r>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Coco</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 (.5)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 (1)</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Bad (.25)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Bad (.25)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rgbClr val="FFFFFF"/>
                          </a:solidFill>
                        </a:rPr>
                        <a:t>The Manitou</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 (.5)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Bad (0.5)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 (.25)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 (.25)</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rPr>
                        <a:t>Good</a:t>
                      </a:r>
                      <a:endParaRPr>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6" name="Google Shape;146;p15"/>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rgbClr val="FFFFFF"/>
                </a:solidFill>
                <a:latin typeface="Arial"/>
                <a:ea typeface="Arial"/>
                <a:cs typeface="Arial"/>
                <a:sym typeface="Arial"/>
              </a:rPr>
              <a:t>Weighted Majority Example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rgbClr val="FFFFFF"/>
                </a:solidFill>
                <a:latin typeface="Arial"/>
                <a:ea typeface="Arial"/>
                <a:cs typeface="Arial"/>
                <a:sym typeface="Arial"/>
              </a:rPr>
              <a:t>Weighted Majority Algorithm Pseudocode</a:t>
            </a:r>
            <a:endParaRPr sz="2400"/>
          </a:p>
        </p:txBody>
      </p:sp>
      <p:sp>
        <p:nvSpPr>
          <p:cNvPr id="152" name="Google Shape;152;p16"/>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For every data point:</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	Gather expert predictions</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	Take the weighted majority vote of these to make a prediction</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	Receive the actual value</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	Re-weight the experts         </a:t>
            </a:r>
            <a:r>
              <a:rPr lang="en">
                <a:solidFill>
                  <a:srgbClr val="FFFFFF"/>
                </a:solidFill>
                <a:latin typeface="Lato"/>
                <a:ea typeface="Lato"/>
                <a:cs typeface="Lato"/>
                <a:sym typeface="Lato"/>
              </a:rPr>
              <a:t>(you can downweight experts by any factor &lt; 1.0)</a:t>
            </a:r>
            <a:endParaRPr>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rgbClr val="FFFFFF"/>
                </a:solidFill>
                <a:latin typeface="Arial"/>
                <a:ea typeface="Arial"/>
                <a:cs typeface="Arial"/>
                <a:sym typeface="Arial"/>
              </a:rPr>
              <a:t>Today</a:t>
            </a:r>
            <a:endParaRPr sz="2400"/>
          </a:p>
        </p:txBody>
      </p:sp>
      <p:sp>
        <p:nvSpPr>
          <p:cNvPr id="158" name="Google Shape;158;p17"/>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Lato"/>
              <a:buChar char="●"/>
            </a:pPr>
            <a:r>
              <a:rPr lang="en" sz="1900">
                <a:solidFill>
                  <a:srgbClr val="FFFFFF"/>
                </a:solidFill>
                <a:latin typeface="Lato"/>
                <a:ea typeface="Lato"/>
                <a:cs typeface="Lato"/>
                <a:sym typeface="Lato"/>
              </a:rPr>
              <a:t>More Experts (i.e. number of predictors)</a:t>
            </a:r>
            <a:endParaRPr sz="1900">
              <a:solidFill>
                <a:srgbClr val="FFFFFF"/>
              </a:solidFill>
              <a:latin typeface="Lato"/>
              <a:ea typeface="Lato"/>
              <a:cs typeface="Lato"/>
              <a:sym typeface="Lato"/>
            </a:endParaRPr>
          </a:p>
          <a:p>
            <a:pPr indent="-349250" lvl="0" marL="457200" rtl="0" algn="l">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More Labels (i.e. possible predictions)</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b="1" lang="en" sz="1900">
                <a:solidFill>
                  <a:srgbClr val="FFFFFF"/>
                </a:solidFill>
                <a:latin typeface="Lato"/>
                <a:ea typeface="Lato"/>
                <a:cs typeface="Lato"/>
                <a:sym typeface="Lato"/>
              </a:rPr>
              <a:t>Setup</a:t>
            </a:r>
            <a:r>
              <a:rPr lang="en" sz="1900">
                <a:solidFill>
                  <a:srgbClr val="FFFFFF"/>
                </a:solidFill>
                <a:latin typeface="Lato"/>
                <a:ea typeface="Lato"/>
                <a:cs typeface="Lato"/>
                <a:sym typeface="Lato"/>
              </a:rPr>
              <a:t>: Each student will be assigned one city. The experts will be 10 other cities. Your task is to use the weather in the 10 expert cities to predict the weather in your city.</a:t>
            </a:r>
            <a:endParaRPr sz="19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rgbClr val="FFFFFF"/>
                </a:solidFill>
                <a:latin typeface="Arial"/>
                <a:ea typeface="Arial"/>
                <a:cs typeface="Arial"/>
                <a:sym typeface="Arial"/>
              </a:rPr>
              <a:t>Today</a:t>
            </a:r>
            <a:endParaRPr sz="2400"/>
          </a:p>
        </p:txBody>
      </p:sp>
      <p:sp>
        <p:nvSpPr>
          <p:cNvPr id="164" name="Google Shape;164;p18"/>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FFFFFF"/>
              </a:buClr>
              <a:buSzPts val="1400"/>
              <a:buFont typeface="Lato"/>
              <a:buChar char="●"/>
            </a:pPr>
            <a:r>
              <a:rPr lang="en" sz="1900">
                <a:solidFill>
                  <a:srgbClr val="FFFFFF"/>
                </a:solidFill>
                <a:latin typeface="Lato"/>
                <a:ea typeface="Lato"/>
                <a:cs typeface="Lato"/>
                <a:sym typeface="Lato"/>
              </a:rPr>
              <a:t>11</a:t>
            </a:r>
            <a:r>
              <a:rPr lang="en" sz="1900">
                <a:solidFill>
                  <a:srgbClr val="FFFFFF"/>
                </a:solidFill>
                <a:latin typeface="Lato"/>
                <a:ea typeface="Lato"/>
                <a:cs typeface="Lato"/>
                <a:sym typeface="Lato"/>
              </a:rPr>
              <a:t> Experts (i.e. number of predictors)</a:t>
            </a:r>
            <a:endParaRPr sz="1900">
              <a:solidFill>
                <a:srgbClr val="FFFFFF"/>
              </a:solidFill>
              <a:latin typeface="Lato"/>
              <a:ea typeface="Lato"/>
              <a:cs typeface="Lato"/>
              <a:sym typeface="Lato"/>
            </a:endParaRPr>
          </a:p>
          <a:p>
            <a:pPr indent="-349250" lvl="0" marL="457200" rtl="0" algn="l">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4 Labels (Sunny - 0, Cloudy - 1, Rainy - 2, Snowy - 3)</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This means moving from using individual variables per expert/label to using lists or dictionaries to store the values of multiple variables.</a:t>
            </a:r>
            <a:endParaRPr sz="19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9"/>
          <p:cNvSpPr txBox="1"/>
          <p:nvPr/>
        </p:nvSpPr>
        <p:spPr>
          <a:xfrm>
            <a:off x="3053950" y="1396050"/>
            <a:ext cx="5975400" cy="3696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expertWeights = {city : 1.0 for city in expertCityNames}</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              expertWeights[“Pittsburgh”] *= penalty</a:t>
            </a:r>
            <a:endParaRPr sz="1900">
              <a:solidFill>
                <a:srgbClr val="FFFFFF"/>
              </a:solidFill>
              <a:latin typeface="Lato"/>
              <a:ea typeface="Lato"/>
              <a:cs typeface="Lato"/>
              <a:sym typeface="Lato"/>
            </a:endParaRPr>
          </a:p>
        </p:txBody>
      </p:sp>
      <p:sp>
        <p:nvSpPr>
          <p:cNvPr id="170" name="Google Shape;170;p19"/>
          <p:cNvSpPr txBox="1"/>
          <p:nvPr/>
        </p:nvSpPr>
        <p:spPr>
          <a:xfrm>
            <a:off x="179625" y="1396050"/>
            <a:ext cx="3063300" cy="362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expert1Weight = 1.0</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expert2Weight = 1.0</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rPr lang="en" sz="1900">
                <a:solidFill>
                  <a:srgbClr val="FFFFFF"/>
                </a:solidFill>
                <a:latin typeface="Lato"/>
                <a:ea typeface="Lato"/>
                <a:cs typeface="Lato"/>
                <a:sym typeface="Lato"/>
              </a:rPr>
              <a:t>expert1Weight *= penalty</a:t>
            </a:r>
            <a:endParaRPr sz="1900">
              <a:solidFill>
                <a:srgbClr val="FFFFFF"/>
              </a:solidFill>
              <a:latin typeface="Lato"/>
              <a:ea typeface="Lato"/>
              <a:cs typeface="Lato"/>
              <a:sym typeface="Lato"/>
            </a:endParaRPr>
          </a:p>
        </p:txBody>
      </p:sp>
      <p:sp>
        <p:nvSpPr>
          <p:cNvPr id="171" name="Google Shape;171;p19"/>
          <p:cNvSpPr/>
          <p:nvPr/>
        </p:nvSpPr>
        <p:spPr>
          <a:xfrm>
            <a:off x="2524450" y="1471675"/>
            <a:ext cx="595800" cy="860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3120250" y="2923025"/>
            <a:ext cx="595800" cy="860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rgbClr val="FFFFFF"/>
                </a:solidFill>
                <a:latin typeface="Arial"/>
                <a:ea typeface="Arial"/>
                <a:cs typeface="Arial"/>
                <a:sym typeface="Arial"/>
              </a:rPr>
              <a:t>For Example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rgbClr val="FFFFFF"/>
                </a:solidFill>
                <a:latin typeface="Arial"/>
                <a:ea typeface="Arial"/>
                <a:cs typeface="Arial"/>
                <a:sym typeface="Arial"/>
              </a:rPr>
              <a:t>About the Dataset</a:t>
            </a:r>
            <a:endParaRPr sz="2400"/>
          </a:p>
        </p:txBody>
      </p:sp>
      <p:sp>
        <p:nvSpPr>
          <p:cNvPr id="179" name="Google Shape;179;p20"/>
          <p:cNvSpPr txBox="1"/>
          <p:nvPr/>
        </p:nvSpPr>
        <p:spPr>
          <a:xfrm>
            <a:off x="680750" y="1030600"/>
            <a:ext cx="7828800" cy="36213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Real Data from Wunderground</a:t>
            </a:r>
            <a:endParaRPr sz="1900">
              <a:solidFill>
                <a:srgbClr val="FFFFFF"/>
              </a:solidFill>
              <a:latin typeface="Lato"/>
              <a:ea typeface="Lato"/>
              <a:cs typeface="Lato"/>
              <a:sym typeface="Lato"/>
            </a:endParaRPr>
          </a:p>
          <a:p>
            <a:pPr indent="-349250" lvl="0" marL="457200" rtl="0" algn="l">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Average weather for every day in 2017</a:t>
            </a:r>
            <a:endParaRPr sz="1900">
              <a:solidFill>
                <a:srgbClr val="FFFFFF"/>
              </a:solidFill>
              <a:latin typeface="Lato"/>
              <a:ea typeface="Lato"/>
              <a:cs typeface="Lato"/>
              <a:sym typeface="Lato"/>
            </a:endParaRPr>
          </a:p>
          <a:p>
            <a:pPr indent="-349250" lvl="0" marL="457200" rtl="0" algn="l">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10 biggest (population) cities in the world and Pittsburgh</a:t>
            </a:r>
            <a:endParaRPr sz="1900">
              <a:solidFill>
                <a:srgbClr val="FFFFFF"/>
              </a:solidFill>
              <a:latin typeface="Lato"/>
              <a:ea typeface="Lato"/>
              <a:cs typeface="Lato"/>
              <a:sym typeface="Lato"/>
            </a:endParaRPr>
          </a:p>
          <a:p>
            <a:pPr indent="-349250" lvl="0" marL="457200" rtl="0" algn="l">
              <a:lnSpc>
                <a:spcPct val="150000"/>
              </a:lnSpc>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Data simplified by the Teknowledge team</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idx="4294967295" type="title"/>
          </p:nvPr>
        </p:nvSpPr>
        <p:spPr>
          <a:xfrm>
            <a:off x="535775" y="248875"/>
            <a:ext cx="8181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rgbClr val="FFFFFF"/>
                </a:solidFill>
                <a:latin typeface="Arial"/>
                <a:ea typeface="Arial"/>
                <a:cs typeface="Arial"/>
                <a:sym typeface="Arial"/>
              </a:rPr>
              <a:t>Today</a:t>
            </a:r>
            <a:endParaRPr sz="2400"/>
          </a:p>
        </p:txBody>
      </p:sp>
      <p:sp>
        <p:nvSpPr>
          <p:cNvPr id="185" name="Google Shape;185;p21"/>
          <p:cNvSpPr txBox="1"/>
          <p:nvPr/>
        </p:nvSpPr>
        <p:spPr>
          <a:xfrm>
            <a:off x="680750" y="1030600"/>
            <a:ext cx="7828800" cy="21936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rgbClr val="FFFFFF"/>
              </a:buClr>
              <a:buSzPts val="1900"/>
              <a:buFont typeface="Lato"/>
              <a:buAutoNum type="arabicPeriod"/>
            </a:pPr>
            <a:r>
              <a:rPr lang="en" sz="1900">
                <a:solidFill>
                  <a:srgbClr val="FFFFFF"/>
                </a:solidFill>
                <a:latin typeface="Lato"/>
                <a:ea typeface="Lato"/>
                <a:cs typeface="Lato"/>
                <a:sym typeface="Lato"/>
              </a:rPr>
              <a:t>Every student is assigned a city</a:t>
            </a:r>
            <a:endParaRPr sz="1900">
              <a:solidFill>
                <a:srgbClr val="FFFFFF"/>
              </a:solidFill>
              <a:latin typeface="Lato"/>
              <a:ea typeface="Lato"/>
              <a:cs typeface="Lato"/>
              <a:sym typeface="Lato"/>
            </a:endParaRPr>
          </a:p>
          <a:p>
            <a:pPr indent="-349250" lvl="0" marL="457200" rtl="0" algn="l">
              <a:lnSpc>
                <a:spcPct val="150000"/>
              </a:lnSpc>
              <a:spcBef>
                <a:spcPts val="0"/>
              </a:spcBef>
              <a:spcAft>
                <a:spcPts val="0"/>
              </a:spcAft>
              <a:buClr>
                <a:srgbClr val="FFFFFF"/>
              </a:buClr>
              <a:buSzPts val="1900"/>
              <a:buFont typeface="Lato"/>
              <a:buAutoNum type="arabicPeriod"/>
            </a:pPr>
            <a:r>
              <a:rPr lang="en" sz="1900">
                <a:solidFill>
                  <a:srgbClr val="FFFFFF"/>
                </a:solidFill>
                <a:latin typeface="Lato"/>
                <a:ea typeface="Lato"/>
                <a:cs typeface="Lato"/>
                <a:sym typeface="Lato"/>
              </a:rPr>
              <a:t>Students code up their WMA</a:t>
            </a:r>
            <a:endParaRPr sz="1900">
              <a:solidFill>
                <a:srgbClr val="FFFFFF"/>
              </a:solidFill>
              <a:latin typeface="Lato"/>
              <a:ea typeface="Lato"/>
              <a:cs typeface="Lato"/>
              <a:sym typeface="Lato"/>
            </a:endParaRPr>
          </a:p>
          <a:p>
            <a:pPr indent="-349250" lvl="0" marL="457200" rtl="0" algn="l">
              <a:lnSpc>
                <a:spcPct val="150000"/>
              </a:lnSpc>
              <a:spcBef>
                <a:spcPts val="0"/>
              </a:spcBef>
              <a:spcAft>
                <a:spcPts val="0"/>
              </a:spcAft>
              <a:buClr>
                <a:srgbClr val="FFFFFF"/>
              </a:buClr>
              <a:buSzPts val="1900"/>
              <a:buFont typeface="Lato"/>
              <a:buAutoNum type="arabicPeriod"/>
            </a:pPr>
            <a:r>
              <a:rPr lang="en" sz="1900">
                <a:solidFill>
                  <a:srgbClr val="FFFFFF"/>
                </a:solidFill>
                <a:latin typeface="Lato"/>
                <a:ea typeface="Lato"/>
                <a:cs typeface="Lato"/>
                <a:sym typeface="Lato"/>
              </a:rPr>
              <a:t>Let us analyze the results, to see which cities are most similar in terms of weather!</a:t>
            </a:r>
            <a:endParaRPr sz="1900">
              <a:solidFill>
                <a:srgbClr val="FFFFFF"/>
              </a:solidFill>
              <a:latin typeface="Lato"/>
              <a:ea typeface="Lato"/>
              <a:cs typeface="Lato"/>
              <a:sym typeface="Lato"/>
            </a:endParaRPr>
          </a:p>
          <a:p>
            <a:pPr indent="0" lvl="0" marL="0" rtl="0" algn="l">
              <a:lnSpc>
                <a:spcPct val="150000"/>
              </a:lnSpc>
              <a:spcBef>
                <a:spcPts val="0"/>
              </a:spcBef>
              <a:spcAft>
                <a:spcPts val="0"/>
              </a:spcAft>
              <a:buNone/>
            </a:pPr>
            <a:r>
              <a:t/>
            </a:r>
            <a:endParaRPr sz="19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