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Montserrat"/>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0BA25D-2D93-4A1D-BCB6-AF601F1227E4}">
  <a:tblStyle styleId="{BC0BA25D-2D93-4A1D-BCB6-AF601F1227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Montserrat-regular.fntdata"/><Relationship Id="rId41" Type="http://schemas.openxmlformats.org/officeDocument/2006/relationships/slide" Target="slides/slide36.xml"/><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2a9b15b6c7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9b15b6c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cc61d27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c61d27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2a9b15b6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9b15b6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my own graphs.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a9b15b6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9b15b6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2a9b15b6c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9b15b6c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2a9b15b6c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9b15b6c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2a9b15b6c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a9b15b6c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out how to arrange the pentagon below the triangles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2a9b15b6c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a9b15b6c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What are the pros of KNN?</a:t>
            </a:r>
            <a:endParaRPr/>
          </a:p>
          <a:p>
            <a:pPr indent="-317500" lvl="1" marL="914400" rtl="0" algn="l">
              <a:spcBef>
                <a:spcPts val="0"/>
              </a:spcBef>
              <a:spcAft>
                <a:spcPts val="0"/>
              </a:spcAft>
              <a:buSzPts val="1400"/>
              <a:buChar char="○"/>
            </a:pPr>
            <a:r>
              <a:rPr lang="en"/>
              <a:t>Can output a confidence of the prediction</a:t>
            </a:r>
            <a:endParaRPr/>
          </a:p>
          <a:p>
            <a:pPr indent="-317500" lvl="1" marL="914400" rtl="0" algn="l">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2aeff32e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aeff32e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What are the pros of KNN?</a:t>
            </a:r>
            <a:endParaRPr/>
          </a:p>
          <a:p>
            <a:pPr indent="-317500" lvl="1" marL="914400" rtl="0" algn="l">
              <a:spcBef>
                <a:spcPts val="0"/>
              </a:spcBef>
              <a:spcAft>
                <a:spcPts val="0"/>
              </a:spcAft>
              <a:buSzPts val="1400"/>
              <a:buChar char="○"/>
            </a:pPr>
            <a:r>
              <a:rPr lang="en"/>
              <a:t>Can output a confidence of the prediction</a:t>
            </a:r>
            <a:endParaRPr/>
          </a:p>
          <a:p>
            <a:pPr indent="-317500" lvl="1" marL="914400" rtl="0" algn="l">
              <a:spcBef>
                <a:spcPts val="0"/>
              </a:spcBef>
              <a:spcAft>
                <a:spcPts val="0"/>
              </a:spcAft>
              <a:buSzPts val="1400"/>
              <a:buChar char="○"/>
            </a:pPr>
            <a:r>
              <a:rPr lang="en"/>
              <a:t>Can account for non-linear decision boundaries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2aeff32e9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aeff32e9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2b12805c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b12805c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2b1b42ea5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b1b42ea5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2b1b42ea5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b1b42ea5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2b12805c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b12805c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2b12805c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b12805c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2b12805c8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b12805c8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g2b12805c8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b12805c8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You can’t in google slides, just do it how you would code 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2b1b42ea5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b1b42ea5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2b1b42ea5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b1b42ea5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How to do squared and square root notation?  Unicode and control shift plus and alt 0718 don’t work.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g2b1b42ea5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b1b42ea5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a9b15b6c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9b15b6c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2b1b42ea5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b1b42ea5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2b1b42ea5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b1b42ea5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Life and Death are the two classifications…….. What are the two continuous variables?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Blood pressure vs. heart rate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34616e03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34616e03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34616e03e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4616e03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2" name="Shape 982"/>
        <p:cNvGrpSpPr/>
        <p:nvPr/>
      </p:nvGrpSpPr>
      <p:grpSpPr>
        <a:xfrm>
          <a:off x="0" y="0"/>
          <a:ext cx="0" cy="0"/>
          <a:chOff x="0" y="0"/>
          <a:chExt cx="0" cy="0"/>
        </a:xfrm>
      </p:grpSpPr>
      <p:sp>
        <p:nvSpPr>
          <p:cNvPr id="983" name="Google Shape;983;g2cd95824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cd9582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g361220d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61220d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361220d1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61220d1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a9b15b6c7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9b15b6c7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2a9b15b6c7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9b15b6c7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29b91c0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b91c0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2aeff32e9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eff32e9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2aeff32e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eff32e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2a9b15b6c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9b15b6c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Is “feature” the right term? Because data is continuous (i.e. temparature), but the classification/boundary is discrete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South Fayette Pilot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318" name="Google Shape;318;p22"/>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9" name="Google Shape;319;p22"/>
          <p:cNvSpPr txBox="1"/>
          <p:nvPr/>
        </p:nvSpPr>
        <p:spPr>
          <a:xfrm>
            <a:off x="324750" y="376025"/>
            <a:ext cx="8471400" cy="350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2100">
                <a:solidFill>
                  <a:schemeClr val="lt1"/>
                </a:solidFill>
                <a:latin typeface="Lato"/>
                <a:ea typeface="Lato"/>
                <a:cs typeface="Lato"/>
                <a:sym typeface="Lato"/>
              </a:rPr>
              <a:t>A </a:t>
            </a:r>
            <a:r>
              <a:rPr b="1" lang="en" sz="2100">
                <a:solidFill>
                  <a:schemeClr val="lt1"/>
                </a:solidFill>
                <a:latin typeface="Lato"/>
                <a:ea typeface="Lato"/>
                <a:cs typeface="Lato"/>
                <a:sym typeface="Lato"/>
              </a:rPr>
              <a:t>CONTINUOUS </a:t>
            </a:r>
            <a:r>
              <a:rPr lang="en" sz="2100">
                <a:solidFill>
                  <a:schemeClr val="lt1"/>
                </a:solidFill>
                <a:latin typeface="Lato"/>
                <a:ea typeface="Lato"/>
                <a:cs typeface="Lato"/>
                <a:sym typeface="Lato"/>
              </a:rPr>
              <a:t>feature is one that can have an infinite number of values.  </a:t>
            </a:r>
            <a:endParaRPr sz="21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100">
                <a:solidFill>
                  <a:schemeClr val="lt1"/>
                </a:solidFill>
                <a:latin typeface="Lato"/>
                <a:ea typeface="Lato"/>
                <a:cs typeface="Lato"/>
                <a:sym typeface="Lato"/>
              </a:rPr>
              <a:t>Recall that there are an infinite number of Real numbers within a range.  For instance, between (0, 4) there are an infinite number of values that can be taken.  </a:t>
            </a:r>
            <a:endParaRPr sz="21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graphicFrame>
        <p:nvGraphicFramePr>
          <p:cNvPr id="324" name="Google Shape;324;p23"/>
          <p:cNvGraphicFramePr/>
          <p:nvPr/>
        </p:nvGraphicFramePr>
        <p:xfrm>
          <a:off x="535775" y="308775"/>
          <a:ext cx="3000000" cy="3000000"/>
        </p:xfrm>
        <a:graphic>
          <a:graphicData uri="http://schemas.openxmlformats.org/drawingml/2006/table">
            <a:tbl>
              <a:tblPr>
                <a:noFill/>
                <a:tableStyleId>{BC0BA25D-2D93-4A1D-BCB6-AF601F1227E4}</a:tableStyleId>
              </a:tblPr>
              <a:tblGrid>
                <a:gridCol w="1388900"/>
                <a:gridCol w="1933875"/>
                <a:gridCol w="2875175"/>
                <a:gridCol w="1888750"/>
              </a:tblGrid>
              <a:tr h="388325">
                <a:tc>
                  <a:txBody>
                    <a:bodyPr/>
                    <a:lstStyle/>
                    <a:p>
                      <a:pPr indent="0" lvl="0" marL="0" rtl="0" algn="l">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Hotness of star at death </a:t>
                      </a:r>
                      <a:endParaRPr>
                        <a:solidFill>
                          <a:srgbClr val="FFFFFF"/>
                        </a:solidFill>
                      </a:endParaRPr>
                    </a:p>
                    <a:p>
                      <a:pPr indent="0" lvl="0" marL="0" rtl="0" algn="l">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5.31</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105.89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4</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97.46</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9.7</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95.23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4</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4.60123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99.006</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5</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2.3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101.8</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6</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10.67</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93.92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7</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6.32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99.003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8</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4.5</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103.985</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25" name="Google Shape;325;p23"/>
          <p:cNvSpPr txBox="1"/>
          <p:nvPr/>
        </p:nvSpPr>
        <p:spPr>
          <a:xfrm>
            <a:off x="499725" y="4156125"/>
            <a:ext cx="8158800" cy="7842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0000"/>
                </a:solidFill>
              </a:rPr>
              <a:t>Note all numbers are made up!</a:t>
            </a:r>
            <a:endParaRPr sz="2100">
              <a:solidFill>
                <a:srgbClr val="FF0000"/>
              </a:solidFill>
            </a:endParaRPr>
          </a:p>
          <a:p>
            <a:pPr indent="0" lvl="0" marL="0" rtl="0" algn="l">
              <a:spcBef>
                <a:spcPts val="0"/>
              </a:spcBef>
              <a:spcAft>
                <a:spcPts val="0"/>
              </a:spcAft>
              <a:buNone/>
            </a:pPr>
            <a:r>
              <a:rPr lang="en" sz="2100">
                <a:solidFill>
                  <a:srgbClr val="FFFFFF"/>
                </a:solidFill>
              </a:rPr>
              <a:t>Can we make more accurate predictions with this continuous data?</a:t>
            </a:r>
            <a:endParaRPr sz="21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331" name="Google Shape;331;p2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32" name="Google Shape;332;p24"/>
          <p:cNvSpPr txBox="1"/>
          <p:nvPr/>
        </p:nvSpPr>
        <p:spPr>
          <a:xfrm>
            <a:off x="481950" y="256350"/>
            <a:ext cx="5439900" cy="4647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Lato"/>
                <a:ea typeface="Lato"/>
                <a:cs typeface="Lato"/>
                <a:sym typeface="Lato"/>
              </a:rPr>
              <a:t>What happens if your data is continuous as opposed to discrete?  </a:t>
            </a:r>
            <a:endParaRPr sz="24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33" name="Google Shape;333;p24"/>
          <p:cNvSpPr txBox="1"/>
          <p:nvPr/>
        </p:nvSpPr>
        <p:spPr>
          <a:xfrm>
            <a:off x="6251950" y="256350"/>
            <a:ext cx="2358600" cy="4647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lt1"/>
                </a:solidFill>
                <a:latin typeface="Lato"/>
                <a:ea typeface="Lato"/>
                <a:cs typeface="Lato"/>
                <a:sym typeface="Lato"/>
              </a:rPr>
              <a:t>Two Classes</a:t>
            </a:r>
            <a:endParaRPr sz="21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2100">
                <a:solidFill>
                  <a:srgbClr val="FF0000"/>
                </a:solidFill>
                <a:latin typeface="Lato"/>
                <a:ea typeface="Lato"/>
                <a:cs typeface="Lato"/>
                <a:sym typeface="Lato"/>
              </a:rPr>
              <a:t>Red</a:t>
            </a:r>
            <a:endParaRPr sz="2100">
              <a:solidFill>
                <a:srgbClr val="FF0000"/>
              </a:solidFill>
              <a:latin typeface="Lato"/>
              <a:ea typeface="Lato"/>
              <a:cs typeface="Lato"/>
              <a:sym typeface="Lato"/>
            </a:endParaRPr>
          </a:p>
          <a:p>
            <a:pPr indent="0" lvl="0" marL="0" rtl="0" algn="l">
              <a:lnSpc>
                <a:spcPct val="115000"/>
              </a:lnSpc>
              <a:spcBef>
                <a:spcPts val="1600"/>
              </a:spcBef>
              <a:spcAft>
                <a:spcPts val="0"/>
              </a:spcAft>
              <a:buNone/>
            </a:pPr>
            <a:r>
              <a:rPr lang="en" sz="2100">
                <a:solidFill>
                  <a:srgbClr val="0000FF"/>
                </a:solidFill>
                <a:latin typeface="Lato"/>
                <a:ea typeface="Lato"/>
                <a:cs typeface="Lato"/>
                <a:sym typeface="Lato"/>
              </a:rPr>
              <a:t>Blue</a:t>
            </a:r>
            <a:endParaRPr sz="2100">
              <a:solidFill>
                <a:srgbClr val="0000FF"/>
              </a:solidFill>
              <a:latin typeface="Lato"/>
              <a:ea typeface="Lato"/>
              <a:cs typeface="Lato"/>
              <a:sym typeface="Lato"/>
            </a:endParaRPr>
          </a:p>
          <a:p>
            <a:pPr indent="0" lvl="0" marL="0" rtl="0" algn="l">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100">
                <a:solidFill>
                  <a:schemeClr val="lt1"/>
                </a:solidFill>
                <a:latin typeface="Lato"/>
                <a:ea typeface="Lato"/>
                <a:cs typeface="Lato"/>
                <a:sym typeface="Lato"/>
              </a:rPr>
              <a:t>Is the box red or blue?</a:t>
            </a:r>
            <a:endParaRPr sz="2100">
              <a:solidFill>
                <a:schemeClr val="lt1"/>
              </a:solidFill>
              <a:latin typeface="Lato"/>
              <a:ea typeface="Lato"/>
              <a:cs typeface="Lato"/>
              <a:sym typeface="Lato"/>
            </a:endParaRPr>
          </a:p>
        </p:txBody>
      </p:sp>
      <p:sp>
        <p:nvSpPr>
          <p:cNvPr id="334" name="Google Shape;334;p24"/>
          <p:cNvSpPr/>
          <p:nvPr/>
        </p:nvSpPr>
        <p:spPr>
          <a:xfrm>
            <a:off x="1181075" y="1371875"/>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1583075" y="14645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txBox="1"/>
          <p:nvPr/>
        </p:nvSpPr>
        <p:spPr>
          <a:xfrm>
            <a:off x="1253250" y="1464650"/>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337" name="Google Shape;337;p24"/>
          <p:cNvSpPr txBox="1"/>
          <p:nvPr/>
        </p:nvSpPr>
        <p:spPr>
          <a:xfrm>
            <a:off x="1603625" y="4313650"/>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338" name="Google Shape;338;p24"/>
          <p:cNvSpPr/>
          <p:nvPr/>
        </p:nvSpPr>
        <p:spPr>
          <a:xfrm>
            <a:off x="1974775" y="3021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3572450" y="1887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
          <p:cNvSpPr/>
          <p:nvPr/>
        </p:nvSpPr>
        <p:spPr>
          <a:xfrm>
            <a:off x="3039350" y="2773525"/>
            <a:ext cx="224100" cy="247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127175" y="3173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2279575" y="3325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2194900" y="3478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2437575" y="324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2489100" y="35270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2134750" y="2868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3196325" y="2278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3518700" y="25881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3673200" y="3215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3823500" y="241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3417950" y="2897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3196325" y="1887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3726950" y="2897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txBox="1"/>
          <p:nvPr/>
        </p:nvSpPr>
        <p:spPr>
          <a:xfrm>
            <a:off x="3082775" y="2613775"/>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txBox="1"/>
          <p:nvPr/>
        </p:nvSpPr>
        <p:spPr>
          <a:xfrm>
            <a:off x="3004550" y="2725986"/>
            <a:ext cx="2937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56" name="Google Shape;356;p24"/>
          <p:cNvSpPr/>
          <p:nvPr/>
        </p:nvSpPr>
        <p:spPr>
          <a:xfrm>
            <a:off x="2134750" y="3661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62" name="Google Shape;362;p25"/>
          <p:cNvSpPr txBox="1"/>
          <p:nvPr/>
        </p:nvSpPr>
        <p:spPr>
          <a:xfrm>
            <a:off x="281825" y="421600"/>
            <a:ext cx="8472000" cy="44394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FFFFF"/>
                </a:solidFill>
                <a:latin typeface="Lato"/>
                <a:ea typeface="Lato"/>
                <a:cs typeface="Lato"/>
                <a:sym typeface="Lato"/>
              </a:rPr>
              <a:t>How did you figure that out?</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63" name="Google Shape;363;p25"/>
          <p:cNvSpPr/>
          <p:nvPr/>
        </p:nvSpPr>
        <p:spPr>
          <a:xfrm>
            <a:off x="2618700" y="118960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2881500" y="14577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txBox="1"/>
          <p:nvPr/>
        </p:nvSpPr>
        <p:spPr>
          <a:xfrm>
            <a:off x="2690875" y="1282375"/>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366" name="Google Shape;366;p25"/>
          <p:cNvSpPr txBox="1"/>
          <p:nvPr/>
        </p:nvSpPr>
        <p:spPr>
          <a:xfrm>
            <a:off x="2917575" y="427122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367" name="Google Shape;367;p25"/>
          <p:cNvSpPr/>
          <p:nvPr/>
        </p:nvSpPr>
        <p:spPr>
          <a:xfrm>
            <a:off x="3412400" y="2838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5"/>
          <p:cNvSpPr/>
          <p:nvPr/>
        </p:nvSpPr>
        <p:spPr>
          <a:xfrm>
            <a:off x="5010075"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4546575" y="2591250"/>
            <a:ext cx="1545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564800" y="299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3717200" y="3143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3632525" y="3296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875200" y="3058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3926725" y="3344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572375" y="26864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4633950" y="2096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4956325" y="2405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5110825" y="3033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526112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85557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4633950"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516457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txBox="1"/>
          <p:nvPr/>
        </p:nvSpPr>
        <p:spPr>
          <a:xfrm>
            <a:off x="4520400" y="243150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txBox="1"/>
          <p:nvPr/>
        </p:nvSpPr>
        <p:spPr>
          <a:xfrm>
            <a:off x="4476975" y="2488138"/>
            <a:ext cx="2937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385" name="Google Shape;385;p25"/>
          <p:cNvSpPr/>
          <p:nvPr/>
        </p:nvSpPr>
        <p:spPr>
          <a:xfrm>
            <a:off x="3572375" y="3478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91" name="Google Shape;391;p26"/>
          <p:cNvSpPr txBox="1"/>
          <p:nvPr/>
        </p:nvSpPr>
        <p:spPr>
          <a:xfrm>
            <a:off x="364850" y="317925"/>
            <a:ext cx="51972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a:t>
            </a:r>
            <a:r>
              <a:rPr lang="en" sz="2100">
                <a:solidFill>
                  <a:srgbClr val="FFFFFF"/>
                </a:solidFill>
                <a:latin typeface="Lato"/>
                <a:ea typeface="Lato"/>
                <a:cs typeface="Lato"/>
                <a:sym typeface="Lato"/>
              </a:rPr>
              <a:t>  </a:t>
            </a:r>
            <a:endParaRPr b="1" i="1" sz="1800">
              <a:solidFill>
                <a:srgbClr val="FFFFFF"/>
              </a:solidFill>
              <a:latin typeface="Lato"/>
              <a:ea typeface="Lato"/>
              <a:cs typeface="Lato"/>
              <a:sym typeface="Lato"/>
            </a:endParaRPr>
          </a:p>
          <a:p>
            <a:pPr indent="0" lvl="0" marL="0" rtl="0" algn="ctr">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392" name="Google Shape;392;p26"/>
          <p:cNvSpPr txBox="1"/>
          <p:nvPr/>
        </p:nvSpPr>
        <p:spPr>
          <a:xfrm>
            <a:off x="5903200" y="317925"/>
            <a:ext cx="2734500" cy="4443900"/>
          </a:xfrm>
          <a:prstGeom prst="rect">
            <a:avLst/>
          </a:prstGeom>
          <a:noFill/>
          <a:ln cap="flat" cmpd="sng" w="9525">
            <a:solidFill>
              <a:srgbClr val="F3F3F3"/>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100">
                <a:solidFill>
                  <a:schemeClr val="lt1"/>
                </a:solidFill>
                <a:latin typeface="Lato"/>
                <a:ea typeface="Lato"/>
                <a:cs typeface="Lato"/>
                <a:sym typeface="Lato"/>
              </a:rPr>
              <a:t>If you classify the box by looking at the nearest point, would you classify the point as </a:t>
            </a:r>
            <a:r>
              <a:rPr lang="en" sz="2100">
                <a:solidFill>
                  <a:srgbClr val="0000FF"/>
                </a:solidFill>
                <a:latin typeface="Lato"/>
                <a:ea typeface="Lato"/>
                <a:cs typeface="Lato"/>
                <a:sym typeface="Lato"/>
              </a:rPr>
              <a:t>blue</a:t>
            </a:r>
            <a:r>
              <a:rPr lang="en" sz="2100">
                <a:solidFill>
                  <a:schemeClr val="lt1"/>
                </a:solidFill>
                <a:latin typeface="Lato"/>
                <a:ea typeface="Lato"/>
                <a:cs typeface="Lato"/>
                <a:sym typeface="Lato"/>
              </a:rPr>
              <a:t> or </a:t>
            </a:r>
            <a:r>
              <a:rPr lang="en" sz="2100">
                <a:solidFill>
                  <a:srgbClr val="FF0000"/>
                </a:solidFill>
                <a:latin typeface="Lato"/>
                <a:ea typeface="Lato"/>
                <a:cs typeface="Lato"/>
                <a:sym typeface="Lato"/>
              </a:rPr>
              <a:t>red</a:t>
            </a: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393" name="Google Shape;393;p26"/>
          <p:cNvSpPr/>
          <p:nvPr/>
        </p:nvSpPr>
        <p:spPr>
          <a:xfrm>
            <a:off x="1010150" y="118960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1272950" y="145777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txBox="1"/>
          <p:nvPr/>
        </p:nvSpPr>
        <p:spPr>
          <a:xfrm>
            <a:off x="1082325" y="1282375"/>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396" name="Google Shape;396;p26"/>
          <p:cNvSpPr txBox="1"/>
          <p:nvPr/>
        </p:nvSpPr>
        <p:spPr>
          <a:xfrm>
            <a:off x="1309025" y="427122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397" name="Google Shape;397;p26"/>
          <p:cNvSpPr/>
          <p:nvPr/>
        </p:nvSpPr>
        <p:spPr>
          <a:xfrm>
            <a:off x="1608000" y="25663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3401525" y="1705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2938025" y="2591250"/>
            <a:ext cx="1752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1956250" y="2991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2108650" y="3143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2023975" y="3296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2575563" y="30679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2339288" y="39543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1869475" y="22615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3025400" y="2096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3256563" y="2405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2493800" y="17873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365257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324702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1956250" y="16019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3556025" y="27150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txBox="1"/>
          <p:nvPr/>
        </p:nvSpPr>
        <p:spPr>
          <a:xfrm>
            <a:off x="2911850" y="243150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txBox="1"/>
          <p:nvPr/>
        </p:nvSpPr>
        <p:spPr>
          <a:xfrm>
            <a:off x="2874900" y="2502396"/>
            <a:ext cx="2376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5" name="Google Shape;415;p26"/>
          <p:cNvSpPr/>
          <p:nvPr/>
        </p:nvSpPr>
        <p:spPr>
          <a:xfrm>
            <a:off x="1674600" y="34187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3485850" y="3106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3794850" y="29655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3807100" y="332976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3640350" y="3468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3640350" y="38307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3401525" y="41074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3807100" y="18904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3957375" y="2235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3865025" y="26007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4167625" y="3042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4167625" y="355836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2023975" y="2591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1903200" y="39543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1591275" y="389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1648838" y="29925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1520100" y="22615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2419050" y="3418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2881475" y="290821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2707913" y="23695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2635500" y="27187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
          <p:cNvSpPr/>
          <p:nvPr/>
        </p:nvSpPr>
        <p:spPr>
          <a:xfrm>
            <a:off x="2266650" y="3548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2723850" y="35161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2957863" y="3206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3113063" y="3418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2886200" y="3820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1527500" y="32056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2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447" name="Google Shape;447;p27"/>
          <p:cNvSpPr txBox="1"/>
          <p:nvPr/>
        </p:nvSpPr>
        <p:spPr>
          <a:xfrm>
            <a:off x="407875" y="300975"/>
            <a:ext cx="5197200" cy="4460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448" name="Google Shape;448;p27"/>
          <p:cNvSpPr txBox="1"/>
          <p:nvPr/>
        </p:nvSpPr>
        <p:spPr>
          <a:xfrm>
            <a:off x="5930600" y="300975"/>
            <a:ext cx="2734500" cy="4460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lt1"/>
                </a:solidFill>
                <a:latin typeface="Lato"/>
                <a:ea typeface="Lato"/>
                <a:cs typeface="Lato"/>
                <a:sym typeface="Lato"/>
              </a:rPr>
              <a:t>How would you do this mathematically?</a:t>
            </a:r>
            <a:endParaRPr sz="21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449" name="Google Shape;449;p27"/>
          <p:cNvSpPr/>
          <p:nvPr/>
        </p:nvSpPr>
        <p:spPr>
          <a:xfrm>
            <a:off x="1181075" y="1243875"/>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1443875" y="151205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txBox="1"/>
          <p:nvPr/>
        </p:nvSpPr>
        <p:spPr>
          <a:xfrm>
            <a:off x="1253250" y="1336650"/>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452" name="Google Shape;452;p27"/>
          <p:cNvSpPr txBox="1"/>
          <p:nvPr/>
        </p:nvSpPr>
        <p:spPr>
          <a:xfrm>
            <a:off x="1479950" y="4325500"/>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453" name="Google Shape;453;p27"/>
          <p:cNvSpPr/>
          <p:nvPr/>
        </p:nvSpPr>
        <p:spPr>
          <a:xfrm>
            <a:off x="1778925" y="2620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3572450" y="17592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7"/>
          <p:cNvSpPr/>
          <p:nvPr/>
        </p:nvSpPr>
        <p:spPr>
          <a:xfrm>
            <a:off x="3108950" y="2645525"/>
            <a:ext cx="187500" cy="195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
          <p:cNvSpPr/>
          <p:nvPr/>
        </p:nvSpPr>
        <p:spPr>
          <a:xfrm>
            <a:off x="2127175" y="3045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2279575" y="3197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2194900" y="3350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2746488" y="31222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2510213" y="4008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2040400" y="2315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3196325" y="2150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3427488" y="24601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2664725" y="18416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3823500" y="2290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3417950" y="2769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2127175" y="16562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3726950" y="27693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txBox="1"/>
          <p:nvPr/>
        </p:nvSpPr>
        <p:spPr>
          <a:xfrm>
            <a:off x="3082775" y="2485775"/>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txBox="1"/>
          <p:nvPr/>
        </p:nvSpPr>
        <p:spPr>
          <a:xfrm>
            <a:off x="3078800" y="2514134"/>
            <a:ext cx="2937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1" name="Google Shape;471;p27"/>
          <p:cNvSpPr/>
          <p:nvPr/>
        </p:nvSpPr>
        <p:spPr>
          <a:xfrm>
            <a:off x="1845525" y="34730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3656775" y="3160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3965775" y="3019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978025" y="33840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811275" y="3522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3811275" y="3884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72450" y="4161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978025" y="19446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4128300" y="2290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035950" y="26550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4338550" y="30965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4338550" y="361263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2194900" y="26455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2074125" y="4008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1762200" y="3948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1819763" y="3046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1691025" y="23158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2589975" y="3473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3052400" y="296248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2878838" y="2423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2806425" y="2773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2437575" y="3603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2894775" y="35704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
          <p:cNvSpPr/>
          <p:nvPr/>
        </p:nvSpPr>
        <p:spPr>
          <a:xfrm>
            <a:off x="3128788" y="3260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3283988" y="3473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3057125" y="38752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1698425" y="32599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2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03" name="Google Shape;503;p28"/>
          <p:cNvSpPr txBox="1"/>
          <p:nvPr/>
        </p:nvSpPr>
        <p:spPr>
          <a:xfrm>
            <a:off x="364850" y="317925"/>
            <a:ext cx="51972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Lato"/>
                <a:ea typeface="Lato"/>
                <a:cs typeface="Lato"/>
                <a:sym typeface="Lato"/>
              </a:rPr>
              <a:t>What if I gave you something more complicated?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504" name="Google Shape;504;p28"/>
          <p:cNvSpPr txBox="1"/>
          <p:nvPr/>
        </p:nvSpPr>
        <p:spPr>
          <a:xfrm>
            <a:off x="5804375" y="317925"/>
            <a:ext cx="2734500" cy="4443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lt1"/>
                </a:solidFill>
                <a:latin typeface="Lato"/>
                <a:ea typeface="Lato"/>
                <a:cs typeface="Lato"/>
                <a:sym typeface="Lato"/>
              </a:rPr>
              <a:t>You can actually map out a space around the nearest </a:t>
            </a:r>
            <a:r>
              <a:rPr lang="en" sz="2100">
                <a:solidFill>
                  <a:srgbClr val="0000FF"/>
                </a:solidFill>
                <a:latin typeface="Lato"/>
                <a:ea typeface="Lato"/>
                <a:cs typeface="Lato"/>
                <a:sym typeface="Lato"/>
              </a:rPr>
              <a:t>blue triangle</a:t>
            </a:r>
            <a:r>
              <a:rPr lang="en" sz="2100">
                <a:solidFill>
                  <a:schemeClr val="lt1"/>
                </a:solidFill>
                <a:latin typeface="Lato"/>
                <a:ea typeface="Lato"/>
                <a:cs typeface="Lato"/>
                <a:sym typeface="Lato"/>
              </a:rPr>
              <a:t> .  </a:t>
            </a:r>
            <a:endParaRPr sz="21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1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100">
                <a:solidFill>
                  <a:schemeClr val="lt1"/>
                </a:solidFill>
                <a:latin typeface="Lato"/>
                <a:ea typeface="Lato"/>
                <a:cs typeface="Lato"/>
                <a:sym typeface="Lato"/>
              </a:rPr>
              <a:t>  </a:t>
            </a:r>
            <a:endParaRPr sz="2100">
              <a:solidFill>
                <a:schemeClr val="lt1"/>
              </a:solidFill>
              <a:latin typeface="Lato"/>
              <a:ea typeface="Lato"/>
              <a:cs typeface="Lato"/>
              <a:sym typeface="Lato"/>
            </a:endParaRPr>
          </a:p>
        </p:txBody>
      </p:sp>
      <p:sp>
        <p:nvSpPr>
          <p:cNvPr id="505" name="Google Shape;505;p28"/>
          <p:cNvSpPr/>
          <p:nvPr/>
        </p:nvSpPr>
        <p:spPr>
          <a:xfrm>
            <a:off x="1181075" y="13126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1443875" y="158082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txBox="1"/>
          <p:nvPr/>
        </p:nvSpPr>
        <p:spPr>
          <a:xfrm>
            <a:off x="1253250" y="1405425"/>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508" name="Google Shape;508;p28"/>
          <p:cNvSpPr txBox="1"/>
          <p:nvPr/>
        </p:nvSpPr>
        <p:spPr>
          <a:xfrm>
            <a:off x="1479950" y="43942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509" name="Google Shape;509;p28"/>
          <p:cNvSpPr/>
          <p:nvPr/>
        </p:nvSpPr>
        <p:spPr>
          <a:xfrm>
            <a:off x="1778925" y="26894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3572450" y="1828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3108950" y="2714300"/>
            <a:ext cx="154500" cy="13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2127175" y="31142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2279575" y="32666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194900" y="3419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2746488" y="31909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2510213" y="4077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2040400" y="2384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3196325" y="22196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3427488" y="25289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664725" y="19103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3823500" y="23589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3417950" y="2838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2127175" y="17249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3726950" y="2838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txBox="1"/>
          <p:nvPr/>
        </p:nvSpPr>
        <p:spPr>
          <a:xfrm>
            <a:off x="3082775" y="25545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txBox="1"/>
          <p:nvPr/>
        </p:nvSpPr>
        <p:spPr>
          <a:xfrm>
            <a:off x="3074700" y="2466963"/>
            <a:ext cx="2937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27" name="Google Shape;527;p28"/>
          <p:cNvSpPr/>
          <p:nvPr/>
        </p:nvSpPr>
        <p:spPr>
          <a:xfrm>
            <a:off x="1845525" y="35418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3656775" y="3229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3965775" y="30886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3978025" y="34528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3811275" y="3591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3811275" y="39537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3572450" y="42305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3978025" y="20134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4128300" y="23589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4035950" y="272378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4338550" y="31653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4338550" y="36814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2194900" y="2714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074125" y="4077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1762200" y="40177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1819763" y="31156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1691025" y="23846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2589975" y="3541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3052400" y="30312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618350" y="2383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806425" y="28418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437575" y="36720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894775" y="36392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3128788" y="33291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3283988" y="3541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3057125" y="39440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2868075" y="2707863"/>
            <a:ext cx="340200" cy="267900"/>
          </a:xfrm>
          <a:prstGeom prst="pentagon">
            <a:avLst>
              <a:gd fmla="val 105146" name="hf"/>
              <a:gd fmla="val 110557" name="vf"/>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698425" y="33287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560" name="Google Shape;560;p2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1" name="Google Shape;561;p29"/>
          <p:cNvSpPr txBox="1"/>
          <p:nvPr/>
        </p:nvSpPr>
        <p:spPr>
          <a:xfrm>
            <a:off x="324750" y="376025"/>
            <a:ext cx="8374800" cy="331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K-Nearest Neighbors (KNN)</a:t>
            </a:r>
            <a:endParaRPr sz="3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1" sz="2800" u="sng">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Is a machine learning algorithm that does just this.  It classifies points based on points in close proximity.  There is an actual distance measurement that can measure the proximity of points even if they are classified the same.  </a:t>
            </a:r>
            <a:endParaRPr sz="24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567" name="Google Shape;567;p3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68" name="Google Shape;568;p30"/>
          <p:cNvSpPr txBox="1"/>
          <p:nvPr/>
        </p:nvSpPr>
        <p:spPr>
          <a:xfrm>
            <a:off x="324750" y="376025"/>
            <a:ext cx="8374800" cy="388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K-Nearest Neighbors</a:t>
            </a:r>
            <a:r>
              <a:rPr lang="en" sz="3600">
                <a:solidFill>
                  <a:schemeClr val="lt1"/>
                </a:solidFill>
                <a:latin typeface="Lato"/>
                <a:ea typeface="Lato"/>
                <a:cs typeface="Lato"/>
                <a:sym typeface="Lato"/>
              </a:rPr>
              <a:t> (KNN)</a:t>
            </a:r>
            <a:endParaRPr sz="3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4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2400">
                <a:solidFill>
                  <a:schemeClr val="lt1"/>
                </a:solidFill>
                <a:latin typeface="Lato"/>
                <a:ea typeface="Lato"/>
                <a:cs typeface="Lato"/>
                <a:sym typeface="Lato"/>
              </a:rPr>
              <a:t>How does the algorithm work? We get one training “point.”</a:t>
            </a:r>
            <a:endParaRPr sz="24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We simply calculate the total of its distances to the k- nearest neighboring points </a:t>
            </a:r>
            <a:r>
              <a:rPr i="1" lang="en" sz="2400">
                <a:solidFill>
                  <a:schemeClr val="lt1"/>
                </a:solidFill>
                <a:latin typeface="Lato"/>
                <a:ea typeface="Lato"/>
                <a:cs typeface="Lato"/>
                <a:sym typeface="Lato"/>
              </a:rPr>
              <a:t>in the training set</a:t>
            </a:r>
            <a:r>
              <a:rPr lang="en" sz="2400">
                <a:solidFill>
                  <a:schemeClr val="lt1"/>
                </a:solidFill>
                <a:latin typeface="Lato"/>
                <a:ea typeface="Lato"/>
                <a:cs typeface="Lato"/>
                <a:sym typeface="Lato"/>
              </a:rPr>
              <a:t>.  The class with the more points is the class that the new point is assigned to.    </a:t>
            </a:r>
            <a:endParaRPr sz="24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3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574" name="Google Shape;574;p3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575" name="Google Shape;575;p31"/>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576" name="Google Shape;576;p31"/>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716325" y="1700925"/>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txBox="1"/>
          <p:nvPr/>
        </p:nvSpPr>
        <p:spPr>
          <a:xfrm>
            <a:off x="525700" y="1525525"/>
            <a:ext cx="1032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a:t>
            </a:r>
            <a:endParaRPr/>
          </a:p>
        </p:txBody>
      </p:sp>
      <p:sp>
        <p:nvSpPr>
          <p:cNvPr id="579" name="Google Shape;579;p3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1             2               3              4</a:t>
            </a:r>
            <a:endParaRPr/>
          </a:p>
        </p:txBody>
      </p:sp>
      <p:sp>
        <p:nvSpPr>
          <p:cNvPr id="580" name="Google Shape;580;p31"/>
          <p:cNvSpPr/>
          <p:nvPr/>
        </p:nvSpPr>
        <p:spPr>
          <a:xfrm>
            <a:off x="1051375" y="28095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2844900" y="19481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2381400" y="2783100"/>
            <a:ext cx="154500" cy="18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1399625" y="32343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1552025" y="33867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1467350" y="35391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2018938" y="33110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1782663" y="41974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1312850" y="250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2468775" y="2339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2699938" y="26490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1937175" y="20304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3095950" y="2479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2690400" y="295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1399625" y="18450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2999400" y="295817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txBox="1"/>
          <p:nvPr/>
        </p:nvSpPr>
        <p:spPr>
          <a:xfrm>
            <a:off x="2318275" y="2679413"/>
            <a:ext cx="2937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98" name="Google Shape;598;p31"/>
          <p:cNvSpPr/>
          <p:nvPr/>
        </p:nvSpPr>
        <p:spPr>
          <a:xfrm>
            <a:off x="1117975" y="36619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2929225" y="3349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3238225" y="32087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3250475" y="35729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3083725" y="3711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3083725" y="40738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1"/>
          <p:cNvSpPr/>
          <p:nvPr/>
        </p:nvSpPr>
        <p:spPr>
          <a:xfrm>
            <a:off x="2844900" y="435060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3250475" y="21335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3400750" y="2479050"/>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1"/>
          <p:cNvSpPr/>
          <p:nvPr/>
        </p:nvSpPr>
        <p:spPr>
          <a:xfrm>
            <a:off x="3308400" y="2843888"/>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1"/>
          <p:cNvSpPr/>
          <p:nvPr/>
        </p:nvSpPr>
        <p:spPr>
          <a:xfrm>
            <a:off x="3611000" y="3285425"/>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3611000" y="3801513"/>
            <a:ext cx="154500" cy="18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1467350" y="28344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1346575" y="419747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1034650" y="41378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1092213" y="3235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963475" y="25047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1862425" y="3661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2324850" y="3151363"/>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2151288" y="26127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2078875" y="29619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1710025" y="3792125"/>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2167225" y="37593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2401238" y="34492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2556438" y="366195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2329575" y="4064100"/>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970875" y="3448838"/>
            <a:ext cx="154500" cy="1341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For this example we will choose K equals 1.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We will then calculate the distance from the point to be classified to all of the points and see which is the closest point.  </a:t>
            </a:r>
            <a:endParaRPr sz="21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1" name="Google Shape;141;p1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2" name="Google Shape;142;p14"/>
          <p:cNvSpPr txBox="1"/>
          <p:nvPr/>
        </p:nvSpPr>
        <p:spPr>
          <a:xfrm>
            <a:off x="877600" y="557200"/>
            <a:ext cx="51972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FFFFFF"/>
                </a:solidFill>
                <a:latin typeface="Lato"/>
                <a:ea typeface="Lato"/>
                <a:cs typeface="Lato"/>
                <a:sym typeface="Lato"/>
              </a:rPr>
              <a:t>What is Machine Learning Again?</a:t>
            </a:r>
            <a:endParaRPr sz="2100">
              <a:solidFill>
                <a:srgbClr val="FFFFFF"/>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FFFFFF"/>
                </a:solidFill>
                <a:latin typeface="Lato"/>
                <a:ea typeface="Lato"/>
                <a:cs typeface="Lato"/>
                <a:sym typeface="Lato"/>
              </a:rPr>
              <a:t>Three components:</a:t>
            </a:r>
            <a:endParaRPr sz="1800">
              <a:solidFill>
                <a:srgbClr val="FFFFFF"/>
              </a:solidFill>
              <a:latin typeface="Lato"/>
              <a:ea typeface="Lato"/>
              <a:cs typeface="Lato"/>
              <a:sym typeface="Lato"/>
            </a:endParaRPr>
          </a:p>
          <a:p>
            <a:pPr indent="-342900" lvl="0" marL="457200" rtl="0" algn="l">
              <a:lnSpc>
                <a:spcPct val="115000"/>
              </a:lnSpc>
              <a:spcBef>
                <a:spcPts val="160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Task, </a:t>
            </a:r>
            <a:r>
              <a:rPr b="1" i="1" lang="en" sz="1800">
                <a:solidFill>
                  <a:srgbClr val="FFFFFF"/>
                </a:solidFill>
                <a:latin typeface="Lato"/>
                <a:ea typeface="Lato"/>
                <a:cs typeface="Lato"/>
                <a:sym typeface="Lato"/>
              </a:rPr>
              <a:t>T</a:t>
            </a:r>
            <a:endParaRPr b="1" i="1"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Performance measure, </a:t>
            </a:r>
            <a:r>
              <a:rPr b="1" i="1" lang="en" sz="1800">
                <a:solidFill>
                  <a:srgbClr val="FFFFFF"/>
                </a:solidFill>
                <a:latin typeface="Lato"/>
                <a:ea typeface="Lato"/>
                <a:cs typeface="Lato"/>
                <a:sym typeface="Lato"/>
              </a:rPr>
              <a:t>P</a:t>
            </a:r>
            <a:endParaRPr b="1" i="1"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AutoNum type="arabicPeriod"/>
            </a:pPr>
            <a:r>
              <a:rPr lang="en" sz="1800">
                <a:solidFill>
                  <a:srgbClr val="FFFFFF"/>
                </a:solidFill>
                <a:latin typeface="Lato"/>
                <a:ea typeface="Lato"/>
                <a:cs typeface="Lato"/>
                <a:sym typeface="Lato"/>
              </a:rPr>
              <a:t>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FFFFFF"/>
                </a:solidFill>
                <a:latin typeface="Lato"/>
                <a:ea typeface="Lato"/>
                <a:cs typeface="Lato"/>
                <a:sym typeface="Lato"/>
              </a:rPr>
              <a:t>Tom Mitchell’s definition of learning:</a:t>
            </a:r>
            <a:endParaRPr sz="1800">
              <a:solidFill>
                <a:srgbClr val="FFFFFF"/>
              </a:solidFill>
              <a:latin typeface="Lato"/>
              <a:ea typeface="Lato"/>
              <a:cs typeface="Lato"/>
              <a:sym typeface="Lato"/>
            </a:endParaRPr>
          </a:p>
          <a:p>
            <a:pPr indent="0" lvl="0" marL="0" rtl="0" algn="l">
              <a:lnSpc>
                <a:spcPct val="115000"/>
              </a:lnSpc>
              <a:spcBef>
                <a:spcPts val="1600"/>
              </a:spcBef>
              <a:spcAft>
                <a:spcPts val="0"/>
              </a:spcAft>
              <a:buNone/>
            </a:pPr>
            <a:r>
              <a:rPr lang="en" sz="1800">
                <a:solidFill>
                  <a:srgbClr val="FFFFFF"/>
                </a:solidFill>
                <a:latin typeface="Lato"/>
                <a:ea typeface="Lato"/>
                <a:cs typeface="Lato"/>
                <a:sym typeface="Lato"/>
              </a:rPr>
              <a:t>A computer program LEARNS if its performance at tasks </a:t>
            </a:r>
            <a:r>
              <a:rPr b="1" i="1" lang="en" sz="1800">
                <a:solidFill>
                  <a:srgbClr val="FFFFFF"/>
                </a:solidFill>
                <a:latin typeface="Lato"/>
                <a:ea typeface="Lato"/>
                <a:cs typeface="Lato"/>
                <a:sym typeface="Lato"/>
              </a:rPr>
              <a:t>T,</a:t>
            </a:r>
            <a:r>
              <a:rPr lang="en" sz="1800">
                <a:solidFill>
                  <a:srgbClr val="FFFFFF"/>
                </a:solidFill>
                <a:latin typeface="Lato"/>
                <a:ea typeface="Lato"/>
                <a:cs typeface="Lato"/>
                <a:sym typeface="Lato"/>
              </a:rPr>
              <a:t> as measured by </a:t>
            </a:r>
            <a:r>
              <a:rPr b="1" i="1" lang="en" sz="1800">
                <a:solidFill>
                  <a:srgbClr val="FFFFFF"/>
                </a:solidFill>
                <a:latin typeface="Lato"/>
                <a:ea typeface="Lato"/>
                <a:cs typeface="Lato"/>
                <a:sym typeface="Lato"/>
              </a:rPr>
              <a:t>P</a:t>
            </a:r>
            <a:r>
              <a:rPr lang="en" sz="1800">
                <a:solidFill>
                  <a:srgbClr val="FFFFFF"/>
                </a:solidFill>
                <a:latin typeface="Lato"/>
                <a:ea typeface="Lato"/>
                <a:cs typeface="Lato"/>
                <a:sym typeface="Lato"/>
              </a:rPr>
              <a:t>, improves with experience </a:t>
            </a:r>
            <a:r>
              <a:rPr b="1" i="1" lang="en" sz="1800">
                <a:solidFill>
                  <a:srgbClr val="FFFFFF"/>
                </a:solidFill>
                <a:latin typeface="Lato"/>
                <a:ea typeface="Lato"/>
                <a:cs typeface="Lato"/>
                <a:sym typeface="Lato"/>
              </a:rPr>
              <a:t>E</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3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631" name="Google Shape;631;p32"/>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32" name="Google Shape;632;p32"/>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33" name="Google Shape;633;p32"/>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636" name="Google Shape;636;p32"/>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637" name="Google Shape;637;p32"/>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txBox="1"/>
          <p:nvPr/>
        </p:nvSpPr>
        <p:spPr>
          <a:xfrm>
            <a:off x="464867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First let’s magnify the area around the point to be classified.</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en" sz="2100">
                <a:solidFill>
                  <a:schemeClr val="lt1"/>
                </a:solidFill>
              </a:rPr>
              <a:t>Second let’s calculate the distance to all of the closest neighboring points.  </a:t>
            </a:r>
            <a:r>
              <a:rPr lang="en" sz="2100">
                <a:solidFill>
                  <a:srgbClr val="FFFFFF"/>
                </a:solidFill>
              </a:rPr>
              <a:t>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These are the closest four.  </a:t>
            </a:r>
            <a:endParaRPr sz="21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643" name="Google Shape;643;p32"/>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3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649" name="Google Shape;649;p3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50" name="Google Shape;650;p33"/>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51" name="Google Shape;651;p33"/>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654" name="Google Shape;654;p33"/>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655" name="Google Shape;655;p33"/>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txBox="1"/>
          <p:nvPr/>
        </p:nvSpPr>
        <p:spPr>
          <a:xfrm>
            <a:off x="4652550" y="1432750"/>
            <a:ext cx="3906600" cy="32883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Let’s choose this one first. </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661" name="Google Shape;661;p33"/>
          <p:cNvSpPr/>
          <p:nvPr/>
        </p:nvSpPr>
        <p:spPr>
          <a:xfrm>
            <a:off x="1847650" y="20789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3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668" name="Google Shape;668;p34"/>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69" name="Google Shape;669;p34"/>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70" name="Google Shape;670;p34"/>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71632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673" name="Google Shape;673;p34"/>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674" name="Google Shape;674;p34"/>
          <p:cNvSpPr/>
          <p:nvPr/>
        </p:nvSpPr>
        <p:spPr>
          <a:xfrm>
            <a:off x="2608613" y="3179963"/>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1327050" y="2300375"/>
            <a:ext cx="519600" cy="418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txBox="1"/>
          <p:nvPr/>
        </p:nvSpPr>
        <p:spPr>
          <a:xfrm>
            <a:off x="4514875" y="1446750"/>
            <a:ext cx="4284900" cy="33876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Recall the </a:t>
            </a:r>
            <a:r>
              <a:rPr i="1" lang="en" sz="2100">
                <a:solidFill>
                  <a:schemeClr val="lt1"/>
                </a:solidFill>
              </a:rPr>
              <a:t>Pythagorean Theorem</a:t>
            </a:r>
            <a:r>
              <a:rPr lang="en" sz="2100">
                <a:solidFill>
                  <a:schemeClr val="lt1"/>
                </a:solidFill>
              </a:rPr>
              <a:t>:</a:t>
            </a:r>
            <a:endParaRPr sz="2100">
              <a:solidFill>
                <a:schemeClr val="lt1"/>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A**2 + B**2 = C**2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chemeClr val="lt1"/>
                </a:solidFill>
              </a:rPr>
              <a:t>A**2 + B**2 = .2137</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en" sz="2100">
                <a:solidFill>
                  <a:srgbClr val="FFFFFF"/>
                </a:solidFill>
              </a:rPr>
              <a:t>C = sqrt(.</a:t>
            </a:r>
            <a:r>
              <a:rPr lang="en" sz="2100">
                <a:solidFill>
                  <a:schemeClr val="lt1"/>
                </a:solidFill>
              </a:rPr>
              <a:t>2137) =&gt;</a:t>
            </a:r>
            <a:r>
              <a:rPr lang="en" sz="2100">
                <a:solidFill>
                  <a:srgbClr val="FFFFFF"/>
                </a:solidFill>
              </a:rPr>
              <a:t> .462 </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678" name="Google Shape;678;p34"/>
          <p:cNvSpPr/>
          <p:nvPr/>
        </p:nvSpPr>
        <p:spPr>
          <a:xfrm>
            <a:off x="1161900" y="2125775"/>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34"/>
          <p:cNvCxnSpPr/>
          <p:nvPr/>
        </p:nvCxnSpPr>
        <p:spPr>
          <a:xfrm>
            <a:off x="2011025" y="2095050"/>
            <a:ext cx="922500" cy="0"/>
          </a:xfrm>
          <a:prstGeom prst="straightConnector1">
            <a:avLst/>
          </a:prstGeom>
          <a:noFill/>
          <a:ln cap="flat" cmpd="sng" w="9525">
            <a:solidFill>
              <a:srgbClr val="000000"/>
            </a:solidFill>
            <a:prstDash val="solid"/>
            <a:round/>
            <a:headEnd len="med" w="med" type="none"/>
            <a:tailEnd len="med" w="med" type="none"/>
          </a:ln>
        </p:spPr>
      </p:cxnSp>
      <p:cxnSp>
        <p:nvCxnSpPr>
          <p:cNvPr id="681" name="Google Shape;681;p34"/>
          <p:cNvCxnSpPr/>
          <p:nvPr/>
        </p:nvCxnSpPr>
        <p:spPr>
          <a:xfrm>
            <a:off x="2011025" y="1946225"/>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682" name="Google Shape;682;p34"/>
          <p:cNvCxnSpPr/>
          <p:nvPr/>
        </p:nvCxnSpPr>
        <p:spPr>
          <a:xfrm>
            <a:off x="2933525" y="1903163"/>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683" name="Google Shape;683;p34"/>
          <p:cNvCxnSpPr/>
          <p:nvPr/>
        </p:nvCxnSpPr>
        <p:spPr>
          <a:xfrm flipH="1">
            <a:off x="3619875" y="2474525"/>
            <a:ext cx="7200" cy="688500"/>
          </a:xfrm>
          <a:prstGeom prst="straightConnector1">
            <a:avLst/>
          </a:prstGeom>
          <a:noFill/>
          <a:ln cap="flat" cmpd="sng" w="9525">
            <a:solidFill>
              <a:srgbClr val="000000"/>
            </a:solidFill>
            <a:prstDash val="solid"/>
            <a:round/>
            <a:headEnd len="med" w="med" type="none"/>
            <a:tailEnd len="med" w="med" type="none"/>
          </a:ln>
        </p:spPr>
      </p:cxnSp>
      <p:cxnSp>
        <p:nvCxnSpPr>
          <p:cNvPr id="684" name="Google Shape;684;p34"/>
          <p:cNvCxnSpPr/>
          <p:nvPr/>
        </p:nvCxnSpPr>
        <p:spPr>
          <a:xfrm>
            <a:off x="3413325" y="25097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685" name="Google Shape;685;p34"/>
          <p:cNvCxnSpPr/>
          <p:nvPr/>
        </p:nvCxnSpPr>
        <p:spPr>
          <a:xfrm>
            <a:off x="3413325" y="3163025"/>
            <a:ext cx="420300" cy="0"/>
          </a:xfrm>
          <a:prstGeom prst="straightConnector1">
            <a:avLst/>
          </a:prstGeom>
          <a:noFill/>
          <a:ln cap="flat" cmpd="sng" w="9525">
            <a:solidFill>
              <a:srgbClr val="000000"/>
            </a:solidFill>
            <a:prstDash val="solid"/>
            <a:round/>
            <a:headEnd len="med" w="med" type="none"/>
            <a:tailEnd len="med" w="med" type="none"/>
          </a:ln>
        </p:spPr>
      </p:cxnSp>
      <p:sp>
        <p:nvSpPr>
          <p:cNvPr id="686" name="Google Shape;686;p34"/>
          <p:cNvSpPr txBox="1"/>
          <p:nvPr/>
        </p:nvSpPr>
        <p:spPr>
          <a:xfrm>
            <a:off x="2212463" y="2197013"/>
            <a:ext cx="519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.36</a:t>
            </a:r>
            <a:endParaRPr/>
          </a:p>
        </p:txBody>
      </p:sp>
      <p:sp>
        <p:nvSpPr>
          <p:cNvPr id="687" name="Google Shape;687;p34"/>
          <p:cNvSpPr txBox="1"/>
          <p:nvPr/>
        </p:nvSpPr>
        <p:spPr>
          <a:xfrm>
            <a:off x="2845625" y="2700338"/>
            <a:ext cx="5775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.29</a:t>
            </a:r>
            <a:endParaRPr/>
          </a:p>
        </p:txBody>
      </p:sp>
      <p:cxnSp>
        <p:nvCxnSpPr>
          <p:cNvPr id="688" name="Google Shape;688;p34"/>
          <p:cNvCxnSpPr/>
          <p:nvPr/>
        </p:nvCxnSpPr>
        <p:spPr>
          <a:xfrm rot="10800000">
            <a:off x="2932738" y="2449025"/>
            <a:ext cx="2400" cy="739500"/>
          </a:xfrm>
          <a:prstGeom prst="straightConnector1">
            <a:avLst/>
          </a:prstGeom>
          <a:noFill/>
          <a:ln cap="flat" cmpd="sng" w="9525">
            <a:solidFill>
              <a:srgbClr val="000000"/>
            </a:solidFill>
            <a:prstDash val="dot"/>
            <a:round/>
            <a:headEnd len="med" w="med" type="none"/>
            <a:tailEnd len="med" w="med" type="none"/>
          </a:ln>
        </p:spPr>
      </p:cxnSp>
      <p:cxnSp>
        <p:nvCxnSpPr>
          <p:cNvPr id="689" name="Google Shape;689;p34"/>
          <p:cNvCxnSpPr>
            <a:stCxn id="678" idx="6"/>
          </p:cNvCxnSpPr>
          <p:nvPr/>
        </p:nvCxnSpPr>
        <p:spPr>
          <a:xfrm>
            <a:off x="2011800" y="2509775"/>
            <a:ext cx="919500" cy="900"/>
          </a:xfrm>
          <a:prstGeom prst="straightConnector1">
            <a:avLst/>
          </a:prstGeom>
          <a:noFill/>
          <a:ln cap="flat" cmpd="sng" w="9525">
            <a:solidFill>
              <a:srgbClr val="000000"/>
            </a:solidFill>
            <a:prstDash val="dot"/>
            <a:round/>
            <a:headEnd len="med" w="med" type="none"/>
            <a:tailEnd len="med" w="med" type="none"/>
          </a:ln>
        </p:spPr>
      </p:cxnSp>
      <p:cxnSp>
        <p:nvCxnSpPr>
          <p:cNvPr id="690" name="Google Shape;690;p34"/>
          <p:cNvCxnSpPr>
            <a:stCxn id="678" idx="5"/>
            <a:endCxn id="674" idx="1"/>
          </p:cNvCxnSpPr>
          <p:nvPr/>
        </p:nvCxnSpPr>
        <p:spPr>
          <a:xfrm>
            <a:off x="1887335" y="2781304"/>
            <a:ext cx="721200" cy="7326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3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696" name="Google Shape;696;p35"/>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697" name="Google Shape;697;p35"/>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698" name="Google Shape;698;p35"/>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701" name="Google Shape;701;p35"/>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702" name="Google Shape;702;p35"/>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txBox="1"/>
          <p:nvPr/>
        </p:nvSpPr>
        <p:spPr>
          <a:xfrm>
            <a:off x="4638425" y="1432750"/>
            <a:ext cx="3906600" cy="32883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Let’s now look at this one.  </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708" name="Google Shape;708;p35"/>
          <p:cNvSpPr/>
          <p:nvPr/>
        </p:nvSpPr>
        <p:spPr>
          <a:xfrm>
            <a:off x="2804650"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3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715" name="Google Shape;715;p36"/>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16" name="Google Shape;716;p36"/>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17" name="Google Shape;717;p36"/>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6"/>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6"/>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720" name="Google Shape;720;p36"/>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721" name="Google Shape;721;p36"/>
          <p:cNvSpPr/>
          <p:nvPr/>
        </p:nvSpPr>
        <p:spPr>
          <a:xfrm>
            <a:off x="1356725" y="2228550"/>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Similarly… </a:t>
            </a:r>
            <a:endParaRPr sz="2100">
              <a:solidFill>
                <a:schemeClr val="lt1"/>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A**2 + B**2= C**2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C = sqrt(A**2 + B**2) = .375</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Note: .375 &lt; .462 (The distance from the first point)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   </a:t>
            </a:r>
            <a:endParaRPr sz="2100">
              <a:solidFill>
                <a:srgbClr val="FFFFFF"/>
              </a:solidFill>
            </a:endParaRPr>
          </a:p>
        </p:txBody>
      </p:sp>
      <p:sp>
        <p:nvSpPr>
          <p:cNvPr id="724" name="Google Shape;724;p36"/>
          <p:cNvSpPr/>
          <p:nvPr/>
        </p:nvSpPr>
        <p:spPr>
          <a:xfrm>
            <a:off x="2559300" y="3225363"/>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36"/>
          <p:cNvCxnSpPr/>
          <p:nvPr/>
        </p:nvCxnSpPr>
        <p:spPr>
          <a:xfrm rot="10800000">
            <a:off x="1768700" y="3610288"/>
            <a:ext cx="746400" cy="6900"/>
          </a:xfrm>
          <a:prstGeom prst="straightConnector1">
            <a:avLst/>
          </a:prstGeom>
          <a:noFill/>
          <a:ln cap="flat" cmpd="sng" w="9525">
            <a:solidFill>
              <a:srgbClr val="000000"/>
            </a:solidFill>
            <a:prstDash val="dot"/>
            <a:round/>
            <a:headEnd len="med" w="med" type="none"/>
            <a:tailEnd len="med" w="med" type="none"/>
          </a:ln>
        </p:spPr>
      </p:cxnSp>
      <p:cxnSp>
        <p:nvCxnSpPr>
          <p:cNvPr id="726" name="Google Shape;726;p36"/>
          <p:cNvCxnSpPr/>
          <p:nvPr/>
        </p:nvCxnSpPr>
        <p:spPr>
          <a:xfrm>
            <a:off x="1717363" y="2896338"/>
            <a:ext cx="4800" cy="732600"/>
          </a:xfrm>
          <a:prstGeom prst="straightConnector1">
            <a:avLst/>
          </a:prstGeom>
          <a:noFill/>
          <a:ln cap="flat" cmpd="sng" w="9525">
            <a:solidFill>
              <a:srgbClr val="000000"/>
            </a:solidFill>
            <a:prstDash val="dot"/>
            <a:round/>
            <a:headEnd len="med" w="med" type="none"/>
            <a:tailEnd len="med" w="med" type="none"/>
          </a:ln>
        </p:spPr>
      </p:cxnSp>
      <p:cxnSp>
        <p:nvCxnSpPr>
          <p:cNvPr id="727" name="Google Shape;727;p36"/>
          <p:cNvCxnSpPr/>
          <p:nvPr/>
        </p:nvCxnSpPr>
        <p:spPr>
          <a:xfrm>
            <a:off x="2113350" y="2674625"/>
            <a:ext cx="577500" cy="618600"/>
          </a:xfrm>
          <a:prstGeom prst="straightConnector1">
            <a:avLst/>
          </a:prstGeom>
          <a:noFill/>
          <a:ln cap="flat" cmpd="sng" w="9525">
            <a:solidFill>
              <a:srgbClr val="000000"/>
            </a:solidFill>
            <a:prstDash val="dot"/>
            <a:round/>
            <a:headEnd len="med" w="med" type="none"/>
            <a:tailEnd len="med" w="med" type="none"/>
          </a:ln>
        </p:spPr>
      </p:cxnSp>
      <p:sp>
        <p:nvSpPr>
          <p:cNvPr id="728" name="Google Shape;728;p36"/>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729" name="Google Shape;729;p36"/>
          <p:cNvCxnSpPr/>
          <p:nvPr/>
        </p:nvCxnSpPr>
        <p:spPr>
          <a:xfrm flipH="1" rot="10800000">
            <a:off x="1722200" y="4303975"/>
            <a:ext cx="909000" cy="1500"/>
          </a:xfrm>
          <a:prstGeom prst="straightConnector1">
            <a:avLst/>
          </a:prstGeom>
          <a:noFill/>
          <a:ln cap="flat" cmpd="sng" w="9525">
            <a:solidFill>
              <a:srgbClr val="000000"/>
            </a:solidFill>
            <a:prstDash val="solid"/>
            <a:round/>
            <a:headEnd len="med" w="med" type="none"/>
            <a:tailEnd len="med" w="med" type="none"/>
          </a:ln>
        </p:spPr>
      </p:cxnSp>
      <p:cxnSp>
        <p:nvCxnSpPr>
          <p:cNvPr id="730" name="Google Shape;730;p36"/>
          <p:cNvCxnSpPr/>
          <p:nvPr/>
        </p:nvCxnSpPr>
        <p:spPr>
          <a:xfrm>
            <a:off x="1726025" y="4114400"/>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31" name="Google Shape;731;p36"/>
          <p:cNvCxnSpPr/>
          <p:nvPr/>
        </p:nvCxnSpPr>
        <p:spPr>
          <a:xfrm>
            <a:off x="2614950" y="4112638"/>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32" name="Google Shape;732;p36"/>
          <p:cNvCxnSpPr/>
          <p:nvPr/>
        </p:nvCxnSpPr>
        <p:spPr>
          <a:xfrm>
            <a:off x="1086625" y="2921575"/>
            <a:ext cx="10200" cy="717600"/>
          </a:xfrm>
          <a:prstGeom prst="straightConnector1">
            <a:avLst/>
          </a:prstGeom>
          <a:noFill/>
          <a:ln cap="flat" cmpd="sng" w="9525">
            <a:solidFill>
              <a:srgbClr val="000000"/>
            </a:solidFill>
            <a:prstDash val="solid"/>
            <a:round/>
            <a:headEnd len="med" w="med" type="none"/>
            <a:tailEnd len="med" w="med" type="none"/>
          </a:ln>
        </p:spPr>
      </p:cxnSp>
      <p:cxnSp>
        <p:nvCxnSpPr>
          <p:cNvPr id="733" name="Google Shape;733;p36"/>
          <p:cNvCxnSpPr/>
          <p:nvPr/>
        </p:nvCxnSpPr>
        <p:spPr>
          <a:xfrm>
            <a:off x="905900" y="29215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734" name="Google Shape;734;p36"/>
          <p:cNvCxnSpPr/>
          <p:nvPr/>
        </p:nvCxnSpPr>
        <p:spPr>
          <a:xfrm>
            <a:off x="909775" y="3655350"/>
            <a:ext cx="420300" cy="0"/>
          </a:xfrm>
          <a:prstGeom prst="straightConnector1">
            <a:avLst/>
          </a:prstGeom>
          <a:noFill/>
          <a:ln cap="flat" cmpd="sng" w="9525">
            <a:solidFill>
              <a:srgbClr val="000000"/>
            </a:solidFill>
            <a:prstDash val="solid"/>
            <a:round/>
            <a:headEnd len="med" w="med" type="none"/>
            <a:tailEnd len="med" w="med" type="none"/>
          </a:ln>
        </p:spPr>
      </p:cxnSp>
      <p:sp>
        <p:nvSpPr>
          <p:cNvPr id="735" name="Google Shape;735;p36"/>
          <p:cNvSpPr txBox="1"/>
          <p:nvPr/>
        </p:nvSpPr>
        <p:spPr>
          <a:xfrm>
            <a:off x="1086625" y="3012738"/>
            <a:ext cx="519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.26</a:t>
            </a:r>
            <a:endParaRPr/>
          </a:p>
        </p:txBody>
      </p:sp>
      <p:sp>
        <p:nvSpPr>
          <p:cNvPr id="736" name="Google Shape;736;p36"/>
          <p:cNvSpPr txBox="1"/>
          <p:nvPr/>
        </p:nvSpPr>
        <p:spPr>
          <a:xfrm>
            <a:off x="1996075" y="3934238"/>
            <a:ext cx="5775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737" name="Google Shape;737;p36"/>
          <p:cNvSpPr/>
          <p:nvPr/>
        </p:nvSpPr>
        <p:spPr>
          <a:xfrm>
            <a:off x="2695510" y="3352125"/>
            <a:ext cx="577500" cy="51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3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743" name="Google Shape;743;p37"/>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44" name="Google Shape;744;p37"/>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45" name="Google Shape;745;p37"/>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748" name="Google Shape;748;p37"/>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749" name="Google Shape;749;p37"/>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With the distance of the first two points calculated, l</a:t>
            </a:r>
            <a:r>
              <a:rPr lang="en" sz="2100">
                <a:solidFill>
                  <a:srgbClr val="FFFFFF"/>
                </a:solidFill>
              </a:rPr>
              <a:t>et’s now look at this third point.  </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755" name="Google Shape;755;p37"/>
          <p:cNvSpPr/>
          <p:nvPr/>
        </p:nvSpPr>
        <p:spPr>
          <a:xfrm>
            <a:off x="2896925"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6" name="Google Shape;756;p37"/>
          <p:cNvCxnSpPr>
            <a:stCxn id="753" idx="4"/>
            <a:endCxn id="752"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757" name="Google Shape;757;p37"/>
          <p:cNvCxnSpPr>
            <a:stCxn id="749" idx="3"/>
            <a:endCxn id="751"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758" name="Google Shape;758;p37"/>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759" name="Google Shape;759;p37"/>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760" name="Google Shape;760;p37"/>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3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766" name="Google Shape;766;p3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67" name="Google Shape;767;p38"/>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68" name="Google Shape;768;p38"/>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73185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771" name="Google Shape;771;p38"/>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772" name="Google Shape;772;p38"/>
          <p:cNvSpPr/>
          <p:nvPr/>
        </p:nvSpPr>
        <p:spPr>
          <a:xfrm>
            <a:off x="1336225" y="3415625"/>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Similarly… </a:t>
            </a:r>
            <a:endParaRPr sz="2100">
              <a:solidFill>
                <a:schemeClr val="lt1"/>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A**2 + B**2 = C**2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C = sqrt (A**2 + B**2) = .419</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.419 is less than .462 but more than .375. </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775" name="Google Shape;775;p38"/>
          <p:cNvSpPr/>
          <p:nvPr/>
        </p:nvSpPr>
        <p:spPr>
          <a:xfrm>
            <a:off x="2557363" y="2362775"/>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6" name="Google Shape;776;p38"/>
          <p:cNvCxnSpPr/>
          <p:nvPr/>
        </p:nvCxnSpPr>
        <p:spPr>
          <a:xfrm flipH="1">
            <a:off x="2113325" y="3792925"/>
            <a:ext cx="859500" cy="2100"/>
          </a:xfrm>
          <a:prstGeom prst="straightConnector1">
            <a:avLst/>
          </a:prstGeom>
          <a:noFill/>
          <a:ln cap="flat" cmpd="sng" w="9525">
            <a:solidFill>
              <a:srgbClr val="000000"/>
            </a:solidFill>
            <a:prstDash val="dot"/>
            <a:round/>
            <a:headEnd len="med" w="med" type="none"/>
            <a:tailEnd len="med" w="med" type="none"/>
          </a:ln>
        </p:spPr>
      </p:cxnSp>
      <p:cxnSp>
        <p:nvCxnSpPr>
          <p:cNvPr id="777" name="Google Shape;777;p38"/>
          <p:cNvCxnSpPr/>
          <p:nvPr/>
        </p:nvCxnSpPr>
        <p:spPr>
          <a:xfrm>
            <a:off x="2981838" y="3130763"/>
            <a:ext cx="11400" cy="662100"/>
          </a:xfrm>
          <a:prstGeom prst="straightConnector1">
            <a:avLst/>
          </a:prstGeom>
          <a:noFill/>
          <a:ln cap="flat" cmpd="sng" w="9525">
            <a:solidFill>
              <a:srgbClr val="000000"/>
            </a:solidFill>
            <a:prstDash val="dot"/>
            <a:round/>
            <a:headEnd len="med" w="med" type="none"/>
            <a:tailEnd len="med" w="med" type="none"/>
          </a:ln>
        </p:spPr>
      </p:cxnSp>
      <p:sp>
        <p:nvSpPr>
          <p:cNvPr id="778" name="Google Shape;778;p38"/>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779" name="Google Shape;779;p38"/>
          <p:cNvCxnSpPr/>
          <p:nvPr/>
        </p:nvCxnSpPr>
        <p:spPr>
          <a:xfrm flipH="1" rot="10800000">
            <a:off x="2088575" y="4360063"/>
            <a:ext cx="909000" cy="1500"/>
          </a:xfrm>
          <a:prstGeom prst="straightConnector1">
            <a:avLst/>
          </a:prstGeom>
          <a:noFill/>
          <a:ln cap="flat" cmpd="sng" w="9525">
            <a:solidFill>
              <a:srgbClr val="000000"/>
            </a:solidFill>
            <a:prstDash val="solid"/>
            <a:round/>
            <a:headEnd len="med" w="med" type="none"/>
            <a:tailEnd len="med" w="med" type="none"/>
          </a:ln>
        </p:spPr>
      </p:cxnSp>
      <p:cxnSp>
        <p:nvCxnSpPr>
          <p:cNvPr id="780" name="Google Shape;780;p38"/>
          <p:cNvCxnSpPr/>
          <p:nvPr/>
        </p:nvCxnSpPr>
        <p:spPr>
          <a:xfrm>
            <a:off x="2085325" y="4176325"/>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81" name="Google Shape;781;p38"/>
          <p:cNvCxnSpPr/>
          <p:nvPr/>
        </p:nvCxnSpPr>
        <p:spPr>
          <a:xfrm>
            <a:off x="2987550" y="4176313"/>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782" name="Google Shape;782;p38"/>
          <p:cNvCxnSpPr/>
          <p:nvPr/>
        </p:nvCxnSpPr>
        <p:spPr>
          <a:xfrm>
            <a:off x="3485375" y="3116350"/>
            <a:ext cx="0" cy="666300"/>
          </a:xfrm>
          <a:prstGeom prst="straightConnector1">
            <a:avLst/>
          </a:prstGeom>
          <a:noFill/>
          <a:ln cap="flat" cmpd="sng" w="9525">
            <a:solidFill>
              <a:srgbClr val="000000"/>
            </a:solidFill>
            <a:prstDash val="solid"/>
            <a:round/>
            <a:headEnd len="med" w="med" type="none"/>
            <a:tailEnd len="med" w="med" type="none"/>
          </a:ln>
        </p:spPr>
      </p:cxnSp>
      <p:cxnSp>
        <p:nvCxnSpPr>
          <p:cNvPr id="783" name="Google Shape;783;p38"/>
          <p:cNvCxnSpPr/>
          <p:nvPr/>
        </p:nvCxnSpPr>
        <p:spPr>
          <a:xfrm>
            <a:off x="3275225" y="3130775"/>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784" name="Google Shape;784;p38"/>
          <p:cNvCxnSpPr/>
          <p:nvPr/>
        </p:nvCxnSpPr>
        <p:spPr>
          <a:xfrm>
            <a:off x="3270075" y="3793975"/>
            <a:ext cx="420300" cy="0"/>
          </a:xfrm>
          <a:prstGeom prst="straightConnector1">
            <a:avLst/>
          </a:prstGeom>
          <a:noFill/>
          <a:ln cap="flat" cmpd="sng" w="9525">
            <a:solidFill>
              <a:srgbClr val="000000"/>
            </a:solidFill>
            <a:prstDash val="solid"/>
            <a:round/>
            <a:headEnd len="med" w="med" type="none"/>
            <a:tailEnd len="med" w="med" type="none"/>
          </a:ln>
        </p:spPr>
      </p:cxnSp>
      <p:sp>
        <p:nvSpPr>
          <p:cNvPr id="785" name="Google Shape;785;p38"/>
          <p:cNvSpPr txBox="1"/>
          <p:nvPr/>
        </p:nvSpPr>
        <p:spPr>
          <a:xfrm>
            <a:off x="3407275" y="3252413"/>
            <a:ext cx="519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.27</a:t>
            </a:r>
            <a:endParaRPr/>
          </a:p>
        </p:txBody>
      </p:sp>
      <p:sp>
        <p:nvSpPr>
          <p:cNvPr id="786" name="Google Shape;786;p38"/>
          <p:cNvSpPr txBox="1"/>
          <p:nvPr/>
        </p:nvSpPr>
        <p:spPr>
          <a:xfrm>
            <a:off x="2247688" y="4018188"/>
            <a:ext cx="5775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.32</a:t>
            </a:r>
            <a:endParaRPr/>
          </a:p>
        </p:txBody>
      </p:sp>
      <p:sp>
        <p:nvSpPr>
          <p:cNvPr id="787" name="Google Shape;787;p38"/>
          <p:cNvSpPr/>
          <p:nvPr/>
        </p:nvSpPr>
        <p:spPr>
          <a:xfrm>
            <a:off x="2693573" y="2498250"/>
            <a:ext cx="577500" cy="514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8" name="Google Shape;788;p38"/>
          <p:cNvCxnSpPr>
            <a:stCxn id="772" idx="0"/>
            <a:endCxn id="775" idx="3"/>
          </p:cNvCxnSpPr>
          <p:nvPr/>
        </p:nvCxnSpPr>
        <p:spPr>
          <a:xfrm flipH="1" rot="10800000">
            <a:off x="1705525" y="3018425"/>
            <a:ext cx="976200" cy="3972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3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794" name="Google Shape;794;p3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795" name="Google Shape;795;p39"/>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796" name="Google Shape;796;p39"/>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799" name="Google Shape;799;p39"/>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800" name="Google Shape;800;p39"/>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Finally, let’s look at the last of the four.</a:t>
            </a:r>
            <a:r>
              <a:rPr lang="en" sz="2100">
                <a:solidFill>
                  <a:srgbClr val="FFFFFF"/>
                </a:solidFill>
              </a:rPr>
              <a:t> </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806" name="Google Shape;806;p39"/>
          <p:cNvSpPr/>
          <p:nvPr/>
        </p:nvSpPr>
        <p:spPr>
          <a:xfrm>
            <a:off x="1719775"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39"/>
          <p:cNvCxnSpPr>
            <a:stCxn id="804" idx="4"/>
            <a:endCxn id="803"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08" name="Google Shape;808;p39"/>
          <p:cNvCxnSpPr>
            <a:stCxn id="800" idx="3"/>
            <a:endCxn id="802"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09" name="Google Shape;809;p39"/>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810" name="Google Shape;810;p39"/>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811" name="Google Shape;811;p39"/>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2" name="Google Shape;812;p39"/>
          <p:cNvCxnSpPr>
            <a:stCxn id="800" idx="3"/>
            <a:endCxn id="801" idx="2"/>
          </p:cNvCxnSpPr>
          <p:nvPr/>
        </p:nvCxnSpPr>
        <p:spPr>
          <a:xfrm flipH="1" rot="10800000">
            <a:off x="26742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13" name="Google Shape;813;p39"/>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4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819" name="Google Shape;819;p4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20" name="Google Shape;820;p40"/>
          <p:cNvSpPr txBox="1"/>
          <p:nvPr/>
        </p:nvSpPr>
        <p:spPr>
          <a:xfrm>
            <a:off x="324750" y="376025"/>
            <a:ext cx="8374800" cy="76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21" name="Google Shape;821;p40"/>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824" name="Google Shape;824;p40"/>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825" name="Google Shape;825;p40"/>
          <p:cNvSpPr/>
          <p:nvPr/>
        </p:nvSpPr>
        <p:spPr>
          <a:xfrm>
            <a:off x="2600813" y="2237838"/>
            <a:ext cx="738600" cy="66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1345288" y="3293225"/>
            <a:ext cx="519600" cy="4188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Again… </a:t>
            </a:r>
            <a:endParaRPr sz="2100">
              <a:solidFill>
                <a:schemeClr val="lt1"/>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A**2 + B**2 = C**2</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C = sqrt(A**2 + B**2) = .449</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sp>
        <p:nvSpPr>
          <p:cNvPr id="829" name="Google Shape;829;p40"/>
          <p:cNvSpPr/>
          <p:nvPr/>
        </p:nvSpPr>
        <p:spPr>
          <a:xfrm>
            <a:off x="1180138" y="3162650"/>
            <a:ext cx="849900" cy="7680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0" name="Google Shape;830;p40"/>
          <p:cNvCxnSpPr/>
          <p:nvPr/>
        </p:nvCxnSpPr>
        <p:spPr>
          <a:xfrm>
            <a:off x="2977925" y="2931225"/>
            <a:ext cx="0" cy="619200"/>
          </a:xfrm>
          <a:prstGeom prst="straightConnector1">
            <a:avLst/>
          </a:prstGeom>
          <a:noFill/>
          <a:ln cap="flat" cmpd="sng" w="9525">
            <a:solidFill>
              <a:srgbClr val="000000"/>
            </a:solidFill>
            <a:prstDash val="dot"/>
            <a:round/>
            <a:headEnd len="med" w="med" type="none"/>
            <a:tailEnd len="med" w="med" type="none"/>
          </a:ln>
        </p:spPr>
      </p:cxnSp>
      <p:cxnSp>
        <p:nvCxnSpPr>
          <p:cNvPr id="831" name="Google Shape;831;p40"/>
          <p:cNvCxnSpPr>
            <a:stCxn id="825" idx="1"/>
            <a:endCxn id="829" idx="7"/>
          </p:cNvCxnSpPr>
          <p:nvPr/>
        </p:nvCxnSpPr>
        <p:spPr>
          <a:xfrm flipH="1">
            <a:off x="1905713" y="2571738"/>
            <a:ext cx="695100" cy="703500"/>
          </a:xfrm>
          <a:prstGeom prst="straightConnector1">
            <a:avLst/>
          </a:prstGeom>
          <a:noFill/>
          <a:ln cap="flat" cmpd="sng" w="9525">
            <a:solidFill>
              <a:srgbClr val="000000"/>
            </a:solidFill>
            <a:prstDash val="dot"/>
            <a:round/>
            <a:headEnd len="med" w="med" type="none"/>
            <a:tailEnd len="med" w="med" type="none"/>
          </a:ln>
        </p:spPr>
      </p:cxnSp>
      <p:sp>
        <p:nvSpPr>
          <p:cNvPr id="832" name="Google Shape;832;p40"/>
          <p:cNvSpPr txBox="1"/>
          <p:nvPr/>
        </p:nvSpPr>
        <p:spPr>
          <a:xfrm>
            <a:off x="2080975" y="3782675"/>
            <a:ext cx="8700" cy="1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833" name="Google Shape;833;p40"/>
          <p:cNvCxnSpPr/>
          <p:nvPr/>
        </p:nvCxnSpPr>
        <p:spPr>
          <a:xfrm>
            <a:off x="2090400" y="4157425"/>
            <a:ext cx="922500" cy="0"/>
          </a:xfrm>
          <a:prstGeom prst="straightConnector1">
            <a:avLst/>
          </a:prstGeom>
          <a:noFill/>
          <a:ln cap="flat" cmpd="sng" w="9525">
            <a:solidFill>
              <a:srgbClr val="000000"/>
            </a:solidFill>
            <a:prstDash val="solid"/>
            <a:round/>
            <a:headEnd len="med" w="med" type="none"/>
            <a:tailEnd len="med" w="med" type="none"/>
          </a:ln>
        </p:spPr>
      </p:cxnSp>
      <p:cxnSp>
        <p:nvCxnSpPr>
          <p:cNvPr id="834" name="Google Shape;834;p40"/>
          <p:cNvCxnSpPr/>
          <p:nvPr/>
        </p:nvCxnSpPr>
        <p:spPr>
          <a:xfrm>
            <a:off x="2085325" y="3953900"/>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835" name="Google Shape;835;p40"/>
          <p:cNvCxnSpPr/>
          <p:nvPr/>
        </p:nvCxnSpPr>
        <p:spPr>
          <a:xfrm>
            <a:off x="2977925" y="3953888"/>
            <a:ext cx="0" cy="369000"/>
          </a:xfrm>
          <a:prstGeom prst="straightConnector1">
            <a:avLst/>
          </a:prstGeom>
          <a:noFill/>
          <a:ln cap="flat" cmpd="sng" w="9525">
            <a:solidFill>
              <a:srgbClr val="000000"/>
            </a:solidFill>
            <a:prstDash val="solid"/>
            <a:round/>
            <a:headEnd len="med" w="med" type="none"/>
            <a:tailEnd len="med" w="med" type="none"/>
          </a:ln>
        </p:spPr>
      </p:cxnSp>
      <p:cxnSp>
        <p:nvCxnSpPr>
          <p:cNvPr id="836" name="Google Shape;836;p40"/>
          <p:cNvCxnSpPr/>
          <p:nvPr/>
        </p:nvCxnSpPr>
        <p:spPr>
          <a:xfrm flipH="1">
            <a:off x="3624700" y="2872825"/>
            <a:ext cx="7200" cy="688500"/>
          </a:xfrm>
          <a:prstGeom prst="straightConnector1">
            <a:avLst/>
          </a:prstGeom>
          <a:noFill/>
          <a:ln cap="flat" cmpd="sng" w="9525">
            <a:solidFill>
              <a:srgbClr val="000000"/>
            </a:solidFill>
            <a:prstDash val="solid"/>
            <a:round/>
            <a:headEnd len="med" w="med" type="none"/>
            <a:tailEnd len="med" w="med" type="none"/>
          </a:ln>
        </p:spPr>
      </p:cxnSp>
      <p:cxnSp>
        <p:nvCxnSpPr>
          <p:cNvPr id="837" name="Google Shape;837;p40"/>
          <p:cNvCxnSpPr/>
          <p:nvPr/>
        </p:nvCxnSpPr>
        <p:spPr>
          <a:xfrm>
            <a:off x="3409475" y="2870700"/>
            <a:ext cx="420300" cy="0"/>
          </a:xfrm>
          <a:prstGeom prst="straightConnector1">
            <a:avLst/>
          </a:prstGeom>
          <a:noFill/>
          <a:ln cap="flat" cmpd="sng" w="9525">
            <a:solidFill>
              <a:srgbClr val="000000"/>
            </a:solidFill>
            <a:prstDash val="solid"/>
            <a:round/>
            <a:headEnd len="med" w="med" type="none"/>
            <a:tailEnd len="med" w="med" type="none"/>
          </a:ln>
        </p:spPr>
      </p:cxnSp>
      <p:cxnSp>
        <p:nvCxnSpPr>
          <p:cNvPr id="838" name="Google Shape;838;p40"/>
          <p:cNvCxnSpPr/>
          <p:nvPr/>
        </p:nvCxnSpPr>
        <p:spPr>
          <a:xfrm>
            <a:off x="3418150" y="3548450"/>
            <a:ext cx="420300" cy="0"/>
          </a:xfrm>
          <a:prstGeom prst="straightConnector1">
            <a:avLst/>
          </a:prstGeom>
          <a:noFill/>
          <a:ln cap="flat" cmpd="sng" w="9525">
            <a:solidFill>
              <a:srgbClr val="000000"/>
            </a:solidFill>
            <a:prstDash val="solid"/>
            <a:round/>
            <a:headEnd len="med" w="med" type="none"/>
            <a:tailEnd len="med" w="med" type="none"/>
          </a:ln>
        </p:spPr>
      </p:cxnSp>
      <p:sp>
        <p:nvSpPr>
          <p:cNvPr id="839" name="Google Shape;839;p40"/>
          <p:cNvSpPr txBox="1"/>
          <p:nvPr/>
        </p:nvSpPr>
        <p:spPr>
          <a:xfrm>
            <a:off x="2991863" y="3017638"/>
            <a:ext cx="519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.24</a:t>
            </a:r>
            <a:endParaRPr/>
          </a:p>
        </p:txBody>
      </p:sp>
      <p:sp>
        <p:nvSpPr>
          <p:cNvPr id="840" name="Google Shape;840;p40"/>
          <p:cNvSpPr txBox="1"/>
          <p:nvPr/>
        </p:nvSpPr>
        <p:spPr>
          <a:xfrm>
            <a:off x="2245050" y="3734238"/>
            <a:ext cx="5775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.38</a:t>
            </a:r>
            <a:endParaRPr/>
          </a:p>
        </p:txBody>
      </p:sp>
      <p:cxnSp>
        <p:nvCxnSpPr>
          <p:cNvPr id="841" name="Google Shape;841;p40"/>
          <p:cNvCxnSpPr>
            <a:stCxn id="829" idx="6"/>
          </p:cNvCxnSpPr>
          <p:nvPr/>
        </p:nvCxnSpPr>
        <p:spPr>
          <a:xfrm>
            <a:off x="2030038" y="3546650"/>
            <a:ext cx="936300" cy="36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4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847" name="Google Shape;847;p4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48" name="Google Shape;848;p41"/>
          <p:cNvSpPr txBox="1"/>
          <p:nvPr/>
        </p:nvSpPr>
        <p:spPr>
          <a:xfrm>
            <a:off x="324750" y="376025"/>
            <a:ext cx="8374800" cy="13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49" name="Google Shape;849;p41"/>
          <p:cNvSpPr/>
          <p:nvPr/>
        </p:nvSpPr>
        <p:spPr>
          <a:xfrm>
            <a:off x="4535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7116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1"/>
          <p:cNvSpPr txBox="1"/>
          <p:nvPr/>
        </p:nvSpPr>
        <p:spPr>
          <a:xfrm>
            <a:off x="5257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852" name="Google Shape;852;p41"/>
          <p:cNvSpPr txBox="1"/>
          <p:nvPr/>
        </p:nvSpPr>
        <p:spPr>
          <a:xfrm>
            <a:off x="7524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853" name="Google Shape;853;p41"/>
          <p:cNvSpPr/>
          <p:nvPr/>
        </p:nvSpPr>
        <p:spPr>
          <a:xfrm>
            <a:off x="23814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1"/>
          <p:cNvSpPr/>
          <p:nvPr/>
        </p:nvSpPr>
        <p:spPr>
          <a:xfrm>
            <a:off x="29879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1"/>
          <p:cNvSpPr/>
          <p:nvPr/>
        </p:nvSpPr>
        <p:spPr>
          <a:xfrm>
            <a:off x="28957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txBox="1"/>
          <p:nvPr/>
        </p:nvSpPr>
        <p:spPr>
          <a:xfrm>
            <a:off x="23552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19387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1"/>
          <p:cNvSpPr txBox="1"/>
          <p:nvPr/>
        </p:nvSpPr>
        <p:spPr>
          <a:xfrm>
            <a:off x="4638425" y="1432750"/>
            <a:ext cx="3906600" cy="34017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These are the distances of the four closest points.  </a:t>
            </a:r>
            <a:endParaRPr sz="21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cxnSp>
        <p:nvCxnSpPr>
          <p:cNvPr id="859" name="Google Shape;859;p41"/>
          <p:cNvCxnSpPr>
            <a:stCxn id="857" idx="4"/>
            <a:endCxn id="856" idx="0"/>
          </p:cNvCxnSpPr>
          <p:nvPr/>
        </p:nvCxnSpPr>
        <p:spPr>
          <a:xfrm>
            <a:off x="22315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60" name="Google Shape;860;p41"/>
          <p:cNvCxnSpPr>
            <a:stCxn id="853" idx="3"/>
            <a:endCxn id="855" idx="1"/>
          </p:cNvCxnSpPr>
          <p:nvPr/>
        </p:nvCxnSpPr>
        <p:spPr>
          <a:xfrm>
            <a:off x="26742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61" name="Google Shape;861;p41"/>
          <p:cNvSpPr txBox="1"/>
          <p:nvPr/>
        </p:nvSpPr>
        <p:spPr>
          <a:xfrm>
            <a:off x="242456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862" name="Google Shape;862;p41"/>
          <p:cNvSpPr txBox="1"/>
          <p:nvPr/>
        </p:nvSpPr>
        <p:spPr>
          <a:xfrm>
            <a:off x="185062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863" name="Google Shape;863;p41"/>
          <p:cNvSpPr/>
          <p:nvPr/>
        </p:nvSpPr>
        <p:spPr>
          <a:xfrm>
            <a:off x="18108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4" name="Google Shape;864;p41"/>
          <p:cNvCxnSpPr>
            <a:stCxn id="853" idx="3"/>
            <a:endCxn id="854" idx="2"/>
          </p:cNvCxnSpPr>
          <p:nvPr/>
        </p:nvCxnSpPr>
        <p:spPr>
          <a:xfrm flipH="1" rot="10800000">
            <a:off x="26742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65" name="Google Shape;865;p41"/>
          <p:cNvSpPr txBox="1"/>
          <p:nvPr/>
        </p:nvSpPr>
        <p:spPr>
          <a:xfrm>
            <a:off x="2527200"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
        <p:nvSpPr>
          <p:cNvPr id="866" name="Google Shape;866;p41"/>
          <p:cNvSpPr txBox="1"/>
          <p:nvPr/>
        </p:nvSpPr>
        <p:spPr>
          <a:xfrm>
            <a:off x="2015188" y="2869163"/>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.449</a:t>
            </a:r>
            <a:endParaRPr sz="1200"/>
          </a:p>
        </p:txBody>
      </p:sp>
      <p:cxnSp>
        <p:nvCxnSpPr>
          <p:cNvPr id="867" name="Google Shape;867;p41"/>
          <p:cNvCxnSpPr>
            <a:stCxn id="866" idx="1"/>
            <a:endCxn id="866" idx="0"/>
          </p:cNvCxnSpPr>
          <p:nvPr/>
        </p:nvCxnSpPr>
        <p:spPr>
          <a:xfrm flipH="1" rot="10800000">
            <a:off x="2015188" y="2869163"/>
            <a:ext cx="303900" cy="128100"/>
          </a:xfrm>
          <a:prstGeom prst="straightConnector1">
            <a:avLst/>
          </a:prstGeom>
          <a:noFill/>
          <a:ln cap="flat" cmpd="sng" w="9525">
            <a:solidFill>
              <a:srgbClr val="000000"/>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148" name="Google Shape;148;p15"/>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149" name="Google Shape;149;p15"/>
          <p:cNvSpPr txBox="1"/>
          <p:nvPr/>
        </p:nvSpPr>
        <p:spPr>
          <a:xfrm>
            <a:off x="488391" y="204849"/>
            <a:ext cx="5830800" cy="33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FFFFFF"/>
                </a:solidFill>
                <a:latin typeface="Lato"/>
                <a:ea typeface="Lato"/>
                <a:cs typeface="Lato"/>
                <a:sym typeface="Lato"/>
              </a:rPr>
              <a:t>Recall Decision Trees:</a:t>
            </a:r>
            <a:endParaRPr sz="21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150" name="Google Shape;150;p15"/>
          <p:cNvSpPr/>
          <p:nvPr/>
        </p:nvSpPr>
        <p:spPr>
          <a:xfrm>
            <a:off x="1839735"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5811430"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 name="Google Shape;153;p15"/>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15"/>
          <p:cNvCxnSpPr>
            <a:endCxn id="155" idx="0"/>
          </p:cNvCxnSpPr>
          <p:nvPr/>
        </p:nvCxnSpPr>
        <p:spPr>
          <a:xfrm flipH="1">
            <a:off x="2080538" y="194940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156" name="Google Shape;156;p15"/>
          <p:cNvCxnSpPr>
            <a:endCxn id="157" idx="0"/>
          </p:cNvCxnSpPr>
          <p:nvPr/>
        </p:nvCxnSpPr>
        <p:spPr>
          <a:xfrm>
            <a:off x="3164095" y="1962574"/>
            <a:ext cx="239700" cy="343200"/>
          </a:xfrm>
          <a:prstGeom prst="straightConnector1">
            <a:avLst/>
          </a:prstGeom>
          <a:noFill/>
          <a:ln cap="flat" cmpd="sng" w="9525">
            <a:solidFill>
              <a:srgbClr val="D9D9D9"/>
            </a:solidFill>
            <a:prstDash val="solid"/>
            <a:round/>
            <a:headEnd len="med" w="med" type="none"/>
            <a:tailEnd len="med" w="med" type="none"/>
          </a:ln>
        </p:spPr>
      </p:cxnSp>
      <p:cxnSp>
        <p:nvCxnSpPr>
          <p:cNvPr id="158" name="Google Shape;158;p15"/>
          <p:cNvCxnSpPr>
            <a:stCxn id="155" idx="3"/>
            <a:endCxn id="159" idx="0"/>
          </p:cNvCxnSpPr>
          <p:nvPr/>
        </p:nvCxnSpPr>
        <p:spPr>
          <a:xfrm flipH="1">
            <a:off x="1569035" y="2557579"/>
            <a:ext cx="214200" cy="315600"/>
          </a:xfrm>
          <a:prstGeom prst="straightConnector1">
            <a:avLst/>
          </a:prstGeom>
          <a:noFill/>
          <a:ln cap="flat" cmpd="sng" w="9525">
            <a:solidFill>
              <a:srgbClr val="D9D9D9"/>
            </a:solidFill>
            <a:prstDash val="solid"/>
            <a:round/>
            <a:headEnd len="med" w="med" type="none"/>
            <a:tailEnd len="med" w="med" type="none"/>
          </a:ln>
        </p:spPr>
      </p:cxnSp>
      <p:cxnSp>
        <p:nvCxnSpPr>
          <p:cNvPr id="160" name="Google Shape;160;p15"/>
          <p:cNvCxnSpPr>
            <a:stCxn id="159" idx="5"/>
          </p:cNvCxnSpPr>
          <p:nvPr/>
        </p:nvCxnSpPr>
        <p:spPr>
          <a:xfrm>
            <a:off x="1866373" y="3248974"/>
            <a:ext cx="378300" cy="794400"/>
          </a:xfrm>
          <a:prstGeom prst="straightConnector1">
            <a:avLst/>
          </a:prstGeom>
          <a:noFill/>
          <a:ln cap="flat" cmpd="sng" w="9525">
            <a:solidFill>
              <a:srgbClr val="D9D9D9"/>
            </a:solidFill>
            <a:prstDash val="solid"/>
            <a:round/>
            <a:headEnd len="med" w="med" type="none"/>
            <a:tailEnd len="med" w="med" type="none"/>
          </a:ln>
        </p:spPr>
      </p:cxnSp>
      <p:sp>
        <p:nvSpPr>
          <p:cNvPr id="161" name="Google Shape;161;p15"/>
          <p:cNvSpPr/>
          <p:nvPr/>
        </p:nvSpPr>
        <p:spPr>
          <a:xfrm>
            <a:off x="4980728"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2" name="Google Shape;162;p15"/>
          <p:cNvSpPr/>
          <p:nvPr/>
        </p:nvSpPr>
        <p:spPr>
          <a:xfrm>
            <a:off x="7786167" y="3877529"/>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516925" y="3832376"/>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839735" y="383238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sp>
        <p:nvSpPr>
          <p:cNvPr id="166" name="Google Shape;166;p15"/>
          <p:cNvSpPr txBox="1"/>
          <p:nvPr/>
        </p:nvSpPr>
        <p:spPr>
          <a:xfrm>
            <a:off x="2983345" y="1161570"/>
            <a:ext cx="40866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FFFFFF"/>
              </a:solidFill>
            </a:endParaRPr>
          </a:p>
        </p:txBody>
      </p:sp>
      <p:sp>
        <p:nvSpPr>
          <p:cNvPr id="167" name="Google Shape;167;p15"/>
          <p:cNvSpPr/>
          <p:nvPr/>
        </p:nvSpPr>
        <p:spPr>
          <a:xfrm>
            <a:off x="2735402" y="3877521"/>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4111139" y="391329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cxnSp>
        <p:nvCxnSpPr>
          <p:cNvPr id="170" name="Google Shape;170;p15"/>
          <p:cNvCxnSpPr>
            <a:stCxn id="151" idx="3"/>
            <a:endCxn id="171" idx="0"/>
          </p:cNvCxnSpPr>
          <p:nvPr/>
        </p:nvCxnSpPr>
        <p:spPr>
          <a:xfrm flipH="1">
            <a:off x="5645883" y="189223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172" name="Google Shape;172;p15"/>
          <p:cNvCxnSpPr>
            <a:endCxn id="173" idx="0"/>
          </p:cNvCxnSpPr>
          <p:nvPr/>
        </p:nvCxnSpPr>
        <p:spPr>
          <a:xfrm>
            <a:off x="7398968" y="187958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171" name="Google Shape;171;p15"/>
          <p:cNvSpPr/>
          <p:nvPr/>
        </p:nvSpPr>
        <p:spPr>
          <a:xfrm>
            <a:off x="5178238" y="227618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7238618" y="227618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5"/>
          <p:cNvCxnSpPr>
            <a:stCxn id="175" idx="4"/>
          </p:cNvCxnSpPr>
          <p:nvPr/>
        </p:nvCxnSpPr>
        <p:spPr>
          <a:xfrm flipH="1">
            <a:off x="5532009" y="3199386"/>
            <a:ext cx="126300" cy="675300"/>
          </a:xfrm>
          <a:prstGeom prst="straightConnector1">
            <a:avLst/>
          </a:prstGeom>
          <a:noFill/>
          <a:ln cap="flat" cmpd="sng" w="9525">
            <a:solidFill>
              <a:srgbClr val="D9D9D9"/>
            </a:solidFill>
            <a:prstDash val="solid"/>
            <a:round/>
            <a:headEnd len="med" w="med" type="none"/>
            <a:tailEnd len="med" w="med" type="none"/>
          </a:ln>
        </p:spPr>
      </p:cxnSp>
      <p:cxnSp>
        <p:nvCxnSpPr>
          <p:cNvPr id="176" name="Google Shape;176;p15"/>
          <p:cNvCxnSpPr>
            <a:stCxn id="171" idx="4"/>
            <a:endCxn id="175" idx="0"/>
          </p:cNvCxnSpPr>
          <p:nvPr/>
        </p:nvCxnSpPr>
        <p:spPr>
          <a:xfrm>
            <a:off x="5645788" y="2564487"/>
            <a:ext cx="12600" cy="194400"/>
          </a:xfrm>
          <a:prstGeom prst="straightConnector1">
            <a:avLst/>
          </a:prstGeom>
          <a:noFill/>
          <a:ln cap="flat" cmpd="sng" w="9525">
            <a:solidFill>
              <a:srgbClr val="D9D9D9"/>
            </a:solidFill>
            <a:prstDash val="solid"/>
            <a:round/>
            <a:headEnd len="med" w="med" type="none"/>
            <a:tailEnd len="med" w="med" type="none"/>
          </a:ln>
        </p:spPr>
      </p:cxnSp>
      <p:sp>
        <p:nvSpPr>
          <p:cNvPr id="177" name="Google Shape;177;p15"/>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cxnSp>
        <p:nvCxnSpPr>
          <p:cNvPr id="178" name="Google Shape;178;p15"/>
          <p:cNvCxnSpPr>
            <a:endCxn id="179" idx="0"/>
          </p:cNvCxnSpPr>
          <p:nvPr/>
        </p:nvCxnSpPr>
        <p:spPr>
          <a:xfrm flipH="1">
            <a:off x="7238687" y="3164104"/>
            <a:ext cx="303300" cy="693000"/>
          </a:xfrm>
          <a:prstGeom prst="straightConnector1">
            <a:avLst/>
          </a:prstGeom>
          <a:noFill/>
          <a:ln cap="flat" cmpd="sng" w="9525">
            <a:solidFill>
              <a:srgbClr val="D9D9D9"/>
            </a:solidFill>
            <a:prstDash val="solid"/>
            <a:round/>
            <a:headEnd len="med" w="med" type="none"/>
            <a:tailEnd len="med" w="med" type="none"/>
          </a:ln>
        </p:spPr>
      </p:cxnSp>
      <p:cxnSp>
        <p:nvCxnSpPr>
          <p:cNvPr id="180" name="Google Shape;180;p15"/>
          <p:cNvCxnSpPr>
            <a:stCxn id="181" idx="5"/>
            <a:endCxn id="162" idx="0"/>
          </p:cNvCxnSpPr>
          <p:nvPr/>
        </p:nvCxnSpPr>
        <p:spPr>
          <a:xfrm>
            <a:off x="8150952" y="3181950"/>
            <a:ext cx="55800" cy="695700"/>
          </a:xfrm>
          <a:prstGeom prst="straightConnector1">
            <a:avLst/>
          </a:prstGeom>
          <a:noFill/>
          <a:ln cap="flat" cmpd="sng" w="9525">
            <a:solidFill>
              <a:srgbClr val="D9D9D9"/>
            </a:solidFill>
            <a:prstDash val="solid"/>
            <a:round/>
            <a:headEnd len="med" w="med" type="none"/>
            <a:tailEnd len="med" w="med" type="none"/>
          </a:ln>
        </p:spPr>
      </p:cxnSp>
      <p:sp>
        <p:nvSpPr>
          <p:cNvPr id="179" name="Google Shape;179;p15"/>
          <p:cNvSpPr/>
          <p:nvPr/>
        </p:nvSpPr>
        <p:spPr>
          <a:xfrm>
            <a:off x="6818237"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5" name="Google Shape;155;p15"/>
          <p:cNvSpPr/>
          <p:nvPr/>
        </p:nvSpPr>
        <p:spPr>
          <a:xfrm>
            <a:off x="1660088" y="231150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2" name="Google Shape;182;p15"/>
          <p:cNvSpPr/>
          <p:nvPr/>
        </p:nvSpPr>
        <p:spPr>
          <a:xfrm>
            <a:off x="5850329"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2983345" y="230577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15"/>
          <p:cNvCxnSpPr>
            <a:stCxn id="157" idx="5"/>
            <a:endCxn id="184" idx="0"/>
          </p:cNvCxnSpPr>
          <p:nvPr/>
        </p:nvCxnSpPr>
        <p:spPr>
          <a:xfrm>
            <a:off x="3701098" y="2551853"/>
            <a:ext cx="114900" cy="249900"/>
          </a:xfrm>
          <a:prstGeom prst="straightConnector1">
            <a:avLst/>
          </a:prstGeom>
          <a:noFill/>
          <a:ln cap="flat" cmpd="sng" w="9525">
            <a:solidFill>
              <a:srgbClr val="D9D9D9"/>
            </a:solidFill>
            <a:prstDash val="solid"/>
            <a:round/>
            <a:headEnd len="med" w="med" type="none"/>
            <a:tailEnd len="med" w="med" type="none"/>
          </a:ln>
        </p:spPr>
      </p:cxnSp>
      <p:cxnSp>
        <p:nvCxnSpPr>
          <p:cNvPr id="185" name="Google Shape;185;p15"/>
          <p:cNvCxnSpPr>
            <a:stCxn id="184" idx="3"/>
            <a:endCxn id="167" idx="0"/>
          </p:cNvCxnSpPr>
          <p:nvPr/>
        </p:nvCxnSpPr>
        <p:spPr>
          <a:xfrm flipH="1">
            <a:off x="3202836" y="3177746"/>
            <a:ext cx="315900" cy="699900"/>
          </a:xfrm>
          <a:prstGeom prst="straightConnector1">
            <a:avLst/>
          </a:prstGeom>
          <a:noFill/>
          <a:ln cap="flat" cmpd="sng" w="9525">
            <a:solidFill>
              <a:srgbClr val="D9D9D9"/>
            </a:solidFill>
            <a:prstDash val="solid"/>
            <a:round/>
            <a:headEnd len="med" w="med" type="none"/>
            <a:tailEnd len="med" w="med" type="none"/>
          </a:ln>
        </p:spPr>
      </p:cxnSp>
      <p:sp>
        <p:nvSpPr>
          <p:cNvPr id="159" name="Google Shape;159;p15"/>
          <p:cNvSpPr/>
          <p:nvPr/>
        </p:nvSpPr>
        <p:spPr>
          <a:xfrm>
            <a:off x="1148620" y="2873069"/>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395589" y="2801841"/>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5237859" y="2758986"/>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7433199" y="2806045"/>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5"/>
          <p:cNvCxnSpPr>
            <a:stCxn id="175" idx="5"/>
            <a:endCxn id="182" idx="0"/>
          </p:cNvCxnSpPr>
          <p:nvPr/>
        </p:nvCxnSpPr>
        <p:spPr>
          <a:xfrm>
            <a:off x="5955612" y="3134891"/>
            <a:ext cx="315300" cy="722100"/>
          </a:xfrm>
          <a:prstGeom prst="straightConnector1">
            <a:avLst/>
          </a:prstGeom>
          <a:noFill/>
          <a:ln cap="flat" cmpd="sng" w="9525">
            <a:solidFill>
              <a:srgbClr val="D9D9D9"/>
            </a:solidFill>
            <a:prstDash val="solid"/>
            <a:round/>
            <a:headEnd len="med" w="med" type="none"/>
            <a:tailEnd len="med" w="med" type="none"/>
          </a:ln>
        </p:spPr>
      </p:cxnSp>
      <p:cxnSp>
        <p:nvCxnSpPr>
          <p:cNvPr id="187" name="Google Shape;187;p15"/>
          <p:cNvCxnSpPr>
            <a:stCxn id="184" idx="5"/>
            <a:endCxn id="168" idx="0"/>
          </p:cNvCxnSpPr>
          <p:nvPr/>
        </p:nvCxnSpPr>
        <p:spPr>
          <a:xfrm>
            <a:off x="4113342" y="3177746"/>
            <a:ext cx="418200" cy="735600"/>
          </a:xfrm>
          <a:prstGeom prst="straightConnector1">
            <a:avLst/>
          </a:prstGeom>
          <a:noFill/>
          <a:ln cap="flat" cmpd="sng" w="9525">
            <a:solidFill>
              <a:srgbClr val="D9D9D9"/>
            </a:solidFill>
            <a:prstDash val="solid"/>
            <a:round/>
            <a:headEnd len="med" w="med" type="none"/>
            <a:tailEnd len="med" w="med" type="none"/>
          </a:ln>
        </p:spPr>
      </p:cxnSp>
      <p:cxnSp>
        <p:nvCxnSpPr>
          <p:cNvPr id="188" name="Google Shape;188;p15"/>
          <p:cNvCxnSpPr>
            <a:endCxn id="181" idx="0"/>
          </p:cNvCxnSpPr>
          <p:nvPr/>
        </p:nvCxnSpPr>
        <p:spPr>
          <a:xfrm>
            <a:off x="7797849" y="2570845"/>
            <a:ext cx="55800" cy="235200"/>
          </a:xfrm>
          <a:prstGeom prst="straightConnector1">
            <a:avLst/>
          </a:prstGeom>
          <a:noFill/>
          <a:ln cap="flat" cmpd="sng" w="9525">
            <a:solidFill>
              <a:srgbClr val="D9D9D9"/>
            </a:solidFill>
            <a:prstDash val="solid"/>
            <a:round/>
            <a:headEnd len="med" w="med" type="none"/>
            <a:tailEnd len="med" w="med" type="none"/>
          </a:ln>
        </p:spPr>
      </p:cxnSp>
      <p:cxnSp>
        <p:nvCxnSpPr>
          <p:cNvPr id="189" name="Google Shape;189;p15"/>
          <p:cNvCxnSpPr>
            <a:stCxn id="159" idx="3"/>
            <a:endCxn id="163" idx="0"/>
          </p:cNvCxnSpPr>
          <p:nvPr/>
        </p:nvCxnSpPr>
        <p:spPr>
          <a:xfrm flipH="1">
            <a:off x="984367" y="3248974"/>
            <a:ext cx="287400" cy="583500"/>
          </a:xfrm>
          <a:prstGeom prst="straightConnector1">
            <a:avLst/>
          </a:prstGeom>
          <a:noFill/>
          <a:ln cap="flat" cmpd="sng" w="9525">
            <a:solidFill>
              <a:srgbClr val="D9D9D9"/>
            </a:solidFill>
            <a:prstDash val="solid"/>
            <a:round/>
            <a:headEnd len="med" w="med" type="none"/>
            <a:tailEnd len="med" w="med" type="none"/>
          </a:ln>
        </p:spPr>
      </p:cxnSp>
      <p:sp>
        <p:nvSpPr>
          <p:cNvPr id="190" name="Google Shape;190;p15"/>
          <p:cNvSpPr/>
          <p:nvPr/>
        </p:nvSpPr>
        <p:spPr>
          <a:xfrm>
            <a:off x="6160745" y="227619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15"/>
          <p:cNvCxnSpPr>
            <a:endCxn id="190" idx="0"/>
          </p:cNvCxnSpPr>
          <p:nvPr/>
        </p:nvCxnSpPr>
        <p:spPr>
          <a:xfrm flipH="1">
            <a:off x="6678845" y="1959095"/>
            <a:ext cx="12000" cy="317100"/>
          </a:xfrm>
          <a:prstGeom prst="straightConnector1">
            <a:avLst/>
          </a:prstGeom>
          <a:noFill/>
          <a:ln cap="flat" cmpd="sng" w="9525">
            <a:solidFill>
              <a:srgbClr val="D9D9D9"/>
            </a:solidFill>
            <a:prstDash val="solid"/>
            <a:round/>
            <a:headEnd len="med" w="med" type="none"/>
            <a:tailEnd len="med" w="med" type="none"/>
          </a:ln>
        </p:spPr>
      </p:cxnSp>
      <p:sp>
        <p:nvSpPr>
          <p:cNvPr id="192" name="Google Shape;192;p15"/>
          <p:cNvSpPr/>
          <p:nvPr/>
        </p:nvSpPr>
        <p:spPr>
          <a:xfrm>
            <a:off x="1050838" y="3586709"/>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299014" y="359026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15"/>
          <p:cNvCxnSpPr>
            <a:stCxn id="159" idx="4"/>
            <a:endCxn id="192" idx="0"/>
          </p:cNvCxnSpPr>
          <p:nvPr/>
        </p:nvCxnSpPr>
        <p:spPr>
          <a:xfrm>
            <a:off x="1569070" y="3313469"/>
            <a:ext cx="0" cy="273300"/>
          </a:xfrm>
          <a:prstGeom prst="straightConnector1">
            <a:avLst/>
          </a:prstGeom>
          <a:noFill/>
          <a:ln cap="flat" cmpd="sng" w="9525">
            <a:solidFill>
              <a:srgbClr val="D9D9D9"/>
            </a:solidFill>
            <a:prstDash val="solid"/>
            <a:round/>
            <a:headEnd len="med" w="med" type="none"/>
            <a:tailEnd len="med" w="med" type="none"/>
          </a:ln>
        </p:spPr>
      </p:cxnSp>
      <p:cxnSp>
        <p:nvCxnSpPr>
          <p:cNvPr id="195" name="Google Shape;195;p15"/>
          <p:cNvCxnSpPr>
            <a:endCxn id="193" idx="0"/>
          </p:cNvCxnSpPr>
          <p:nvPr/>
        </p:nvCxnSpPr>
        <p:spPr>
          <a:xfrm>
            <a:off x="3791314" y="3243165"/>
            <a:ext cx="25800" cy="3471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4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873" name="Google Shape;873;p42"/>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874" name="Google Shape;874;p42"/>
          <p:cNvSpPr txBox="1"/>
          <p:nvPr/>
        </p:nvSpPr>
        <p:spPr>
          <a:xfrm>
            <a:off x="255700" y="163975"/>
            <a:ext cx="8374800" cy="6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875" name="Google Shape;875;p42"/>
          <p:cNvSpPr/>
          <p:nvPr/>
        </p:nvSpPr>
        <p:spPr>
          <a:xfrm>
            <a:off x="255700"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47350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txBox="1"/>
          <p:nvPr/>
        </p:nvSpPr>
        <p:spPr>
          <a:xfrm>
            <a:off x="327875"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878" name="Google Shape;878;p42"/>
          <p:cNvSpPr txBox="1"/>
          <p:nvPr/>
        </p:nvSpPr>
        <p:spPr>
          <a:xfrm>
            <a:off x="554575"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879" name="Google Shape;879;p42"/>
          <p:cNvSpPr/>
          <p:nvPr/>
        </p:nvSpPr>
        <p:spPr>
          <a:xfrm>
            <a:off x="2183575"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2790139"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2697875"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txBox="1"/>
          <p:nvPr/>
        </p:nvSpPr>
        <p:spPr>
          <a:xfrm>
            <a:off x="2157400"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1740875"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cxnSp>
        <p:nvCxnSpPr>
          <p:cNvPr id="885" name="Google Shape;885;p42"/>
          <p:cNvCxnSpPr>
            <a:stCxn id="883" idx="4"/>
            <a:endCxn id="882" idx="0"/>
          </p:cNvCxnSpPr>
          <p:nvPr/>
        </p:nvCxnSpPr>
        <p:spPr>
          <a:xfrm>
            <a:off x="2033675"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886" name="Google Shape;886;p42"/>
          <p:cNvCxnSpPr>
            <a:stCxn id="879" idx="3"/>
            <a:endCxn id="881" idx="1"/>
          </p:cNvCxnSpPr>
          <p:nvPr/>
        </p:nvCxnSpPr>
        <p:spPr>
          <a:xfrm>
            <a:off x="2476375"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887" name="Google Shape;887;p42"/>
          <p:cNvSpPr txBox="1"/>
          <p:nvPr/>
        </p:nvSpPr>
        <p:spPr>
          <a:xfrm>
            <a:off x="2226738"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888" name="Google Shape;888;p42"/>
          <p:cNvSpPr txBox="1"/>
          <p:nvPr/>
        </p:nvSpPr>
        <p:spPr>
          <a:xfrm>
            <a:off x="1652800"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889" name="Google Shape;889;p42"/>
          <p:cNvSpPr/>
          <p:nvPr/>
        </p:nvSpPr>
        <p:spPr>
          <a:xfrm>
            <a:off x="1613000"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42"/>
          <p:cNvCxnSpPr>
            <a:stCxn id="879" idx="3"/>
            <a:endCxn id="880" idx="2"/>
          </p:cNvCxnSpPr>
          <p:nvPr/>
        </p:nvCxnSpPr>
        <p:spPr>
          <a:xfrm flipH="1" rot="10800000">
            <a:off x="2476375"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891" name="Google Shape;891;p42"/>
          <p:cNvSpPr txBox="1"/>
          <p:nvPr/>
        </p:nvSpPr>
        <p:spPr>
          <a:xfrm>
            <a:off x="2329375"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
        <p:nvSpPr>
          <p:cNvPr id="892" name="Google Shape;892;p42"/>
          <p:cNvSpPr txBox="1"/>
          <p:nvPr/>
        </p:nvSpPr>
        <p:spPr>
          <a:xfrm>
            <a:off x="1817363" y="2869163"/>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.449</a:t>
            </a:r>
            <a:endParaRPr sz="1200"/>
          </a:p>
        </p:txBody>
      </p:sp>
      <p:cxnSp>
        <p:nvCxnSpPr>
          <p:cNvPr id="893" name="Google Shape;893;p42"/>
          <p:cNvCxnSpPr>
            <a:stCxn id="892" idx="1"/>
            <a:endCxn id="892" idx="0"/>
          </p:cNvCxnSpPr>
          <p:nvPr/>
        </p:nvCxnSpPr>
        <p:spPr>
          <a:xfrm flipH="1" rot="10800000">
            <a:off x="1817363"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894" name="Google Shape;894;p42"/>
          <p:cNvSpPr txBox="1"/>
          <p:nvPr>
            <p:ph idx="4294967295" type="title"/>
          </p:nvPr>
        </p:nvSpPr>
        <p:spPr>
          <a:xfrm>
            <a:off x="4962450" y="3606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895" name="Google Shape;895;p42"/>
          <p:cNvSpPr/>
          <p:nvPr/>
        </p:nvSpPr>
        <p:spPr>
          <a:xfrm>
            <a:off x="497247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523527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898" name="Google Shape;898;p42"/>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899" name="Google Shape;899;p42"/>
          <p:cNvSpPr/>
          <p:nvPr/>
        </p:nvSpPr>
        <p:spPr>
          <a:xfrm>
            <a:off x="750691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741465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3" name="Google Shape;903;p42"/>
          <p:cNvCxnSpPr>
            <a:stCxn id="902" idx="4"/>
            <a:endCxn id="904" idx="1"/>
          </p:cNvCxnSpPr>
          <p:nvPr/>
        </p:nvCxnSpPr>
        <p:spPr>
          <a:xfrm>
            <a:off x="6750450" y="2424900"/>
            <a:ext cx="146100" cy="292800"/>
          </a:xfrm>
          <a:prstGeom prst="straightConnector1">
            <a:avLst/>
          </a:prstGeom>
          <a:noFill/>
          <a:ln cap="flat" cmpd="sng" w="9525">
            <a:solidFill>
              <a:srgbClr val="000000"/>
            </a:solidFill>
            <a:prstDash val="dot"/>
            <a:round/>
            <a:headEnd len="med" w="med" type="none"/>
            <a:tailEnd len="med" w="med" type="none"/>
          </a:ln>
        </p:spPr>
      </p:cxnSp>
      <p:cxnSp>
        <p:nvCxnSpPr>
          <p:cNvPr id="905" name="Google Shape;905;p42"/>
          <p:cNvCxnSpPr>
            <a:stCxn id="906" idx="3"/>
            <a:endCxn id="900" idx="1"/>
          </p:cNvCxnSpPr>
          <p:nvPr/>
        </p:nvCxnSpPr>
        <p:spPr>
          <a:xfrm>
            <a:off x="7162030" y="2821436"/>
            <a:ext cx="295500" cy="255000"/>
          </a:xfrm>
          <a:prstGeom prst="straightConnector1">
            <a:avLst/>
          </a:prstGeom>
          <a:noFill/>
          <a:ln cap="flat" cmpd="sng" w="9525">
            <a:solidFill>
              <a:srgbClr val="000000"/>
            </a:solidFill>
            <a:prstDash val="dot"/>
            <a:round/>
            <a:headEnd len="med" w="med" type="none"/>
            <a:tailEnd len="med" w="med" type="none"/>
          </a:ln>
        </p:spPr>
      </p:cxnSp>
      <p:sp>
        <p:nvSpPr>
          <p:cNvPr id="907" name="Google Shape;907;p42"/>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908" name="Google Shape;908;p42"/>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909" name="Google Shape;909;p42"/>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0" name="Google Shape;910;p42"/>
          <p:cNvCxnSpPr>
            <a:stCxn id="906" idx="3"/>
            <a:endCxn id="899" idx="2"/>
          </p:cNvCxnSpPr>
          <p:nvPr/>
        </p:nvCxnSpPr>
        <p:spPr>
          <a:xfrm flipH="1" rot="10800000">
            <a:off x="7161914" y="2571750"/>
            <a:ext cx="345000" cy="249600"/>
          </a:xfrm>
          <a:prstGeom prst="straightConnector1">
            <a:avLst/>
          </a:prstGeom>
          <a:noFill/>
          <a:ln cap="flat" cmpd="sng" w="9525">
            <a:solidFill>
              <a:srgbClr val="000000"/>
            </a:solidFill>
            <a:prstDash val="dot"/>
            <a:round/>
            <a:headEnd len="med" w="med" type="none"/>
            <a:tailEnd len="med" w="med" type="none"/>
          </a:ln>
        </p:spPr>
      </p:cxnSp>
      <p:sp>
        <p:nvSpPr>
          <p:cNvPr id="911" name="Google Shape;911;p42"/>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
        <p:nvSpPr>
          <p:cNvPr id="912" name="Google Shape;912;p42"/>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.449</a:t>
            </a:r>
            <a:endParaRPr sz="1200"/>
          </a:p>
        </p:txBody>
      </p:sp>
      <p:cxnSp>
        <p:nvCxnSpPr>
          <p:cNvPr id="913" name="Google Shape;913;p42"/>
          <p:cNvCxnSpPr>
            <a:stCxn id="912" idx="1"/>
            <a:endCxn id="912" idx="0"/>
          </p:cNvCxnSpPr>
          <p:nvPr/>
        </p:nvCxnSpPr>
        <p:spPr>
          <a:xfrm flipH="1" rot="10800000">
            <a:off x="653413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04" name="Google Shape;904;p42"/>
          <p:cNvSpPr/>
          <p:nvPr/>
        </p:nvSpPr>
        <p:spPr>
          <a:xfrm>
            <a:off x="6853625" y="267465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txBox="1"/>
          <p:nvPr/>
        </p:nvSpPr>
        <p:spPr>
          <a:xfrm>
            <a:off x="255700" y="944050"/>
            <a:ext cx="8623500" cy="4359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If k =3, you classify the point as the class of the majority of the k(3) nearest points.  </a:t>
            </a:r>
            <a:endParaRPr/>
          </a:p>
        </p:txBody>
      </p:sp>
      <p:sp>
        <p:nvSpPr>
          <p:cNvPr id="915" name="Google Shape;915;p42"/>
          <p:cNvSpPr/>
          <p:nvPr/>
        </p:nvSpPr>
        <p:spPr>
          <a:xfrm>
            <a:off x="2606825"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7349725"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6748700" y="258210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2699100"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1521950"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a:off x="7443600" y="23323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6238725" y="28114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4329925" y="2802075"/>
            <a:ext cx="4749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4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928" name="Google Shape;928;p43"/>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929" name="Google Shape;929;p43"/>
          <p:cNvSpPr txBox="1"/>
          <p:nvPr/>
        </p:nvSpPr>
        <p:spPr>
          <a:xfrm>
            <a:off x="287125" y="154075"/>
            <a:ext cx="83748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KNN Example:</a:t>
            </a:r>
            <a:endParaRPr sz="36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2400">
                <a:solidFill>
                  <a:schemeClr val="lt1"/>
                </a:solidFill>
                <a:latin typeface="Lato"/>
                <a:ea typeface="Lato"/>
                <a:cs typeface="Lato"/>
                <a:sym typeface="Lato"/>
              </a:rPr>
              <a:t>   </a:t>
            </a:r>
            <a:endParaRPr sz="2400">
              <a:solidFill>
                <a:schemeClr val="lt1"/>
              </a:solidFill>
              <a:latin typeface="Lato"/>
              <a:ea typeface="Lato"/>
              <a:cs typeface="Lato"/>
              <a:sym typeface="Lato"/>
            </a:endParaRPr>
          </a:p>
        </p:txBody>
      </p:sp>
      <p:sp>
        <p:nvSpPr>
          <p:cNvPr id="930" name="Google Shape;930;p43"/>
          <p:cNvSpPr/>
          <p:nvPr/>
        </p:nvSpPr>
        <p:spPr>
          <a:xfrm>
            <a:off x="28712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3"/>
          <p:cNvSpPr/>
          <p:nvPr/>
        </p:nvSpPr>
        <p:spPr>
          <a:xfrm>
            <a:off x="504925"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3"/>
          <p:cNvSpPr txBox="1"/>
          <p:nvPr/>
        </p:nvSpPr>
        <p:spPr>
          <a:xfrm>
            <a:off x="35930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933" name="Google Shape;933;p43"/>
          <p:cNvSpPr txBox="1"/>
          <p:nvPr/>
        </p:nvSpPr>
        <p:spPr>
          <a:xfrm>
            <a:off x="58600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934" name="Google Shape;934;p43"/>
          <p:cNvSpPr/>
          <p:nvPr/>
        </p:nvSpPr>
        <p:spPr>
          <a:xfrm>
            <a:off x="2215000" y="2674650"/>
            <a:ext cx="292800" cy="293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3"/>
          <p:cNvSpPr/>
          <p:nvPr/>
        </p:nvSpPr>
        <p:spPr>
          <a:xfrm>
            <a:off x="282156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3"/>
          <p:cNvSpPr/>
          <p:nvPr/>
        </p:nvSpPr>
        <p:spPr>
          <a:xfrm>
            <a:off x="272930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3"/>
          <p:cNvSpPr txBox="1"/>
          <p:nvPr/>
        </p:nvSpPr>
        <p:spPr>
          <a:xfrm>
            <a:off x="2188825" y="267465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
          <p:cNvSpPr/>
          <p:nvPr/>
        </p:nvSpPr>
        <p:spPr>
          <a:xfrm>
            <a:off x="177230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3"/>
          <p:cNvSpPr txBox="1"/>
          <p:nvPr/>
        </p:nvSpPr>
        <p:spPr>
          <a:xfrm>
            <a:off x="4638425" y="1020450"/>
            <a:ext cx="3906600" cy="3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cxnSp>
        <p:nvCxnSpPr>
          <p:cNvPr id="940" name="Google Shape;940;p43"/>
          <p:cNvCxnSpPr>
            <a:stCxn id="938" idx="4"/>
            <a:endCxn id="937" idx="0"/>
          </p:cNvCxnSpPr>
          <p:nvPr/>
        </p:nvCxnSpPr>
        <p:spPr>
          <a:xfrm>
            <a:off x="2065100" y="2424900"/>
            <a:ext cx="175200" cy="249900"/>
          </a:xfrm>
          <a:prstGeom prst="straightConnector1">
            <a:avLst/>
          </a:prstGeom>
          <a:noFill/>
          <a:ln cap="flat" cmpd="sng" w="9525">
            <a:solidFill>
              <a:srgbClr val="000000"/>
            </a:solidFill>
            <a:prstDash val="dot"/>
            <a:round/>
            <a:headEnd len="med" w="med" type="none"/>
            <a:tailEnd len="med" w="med" type="none"/>
          </a:ln>
        </p:spPr>
      </p:cxnSp>
      <p:cxnSp>
        <p:nvCxnSpPr>
          <p:cNvPr id="941" name="Google Shape;941;p43"/>
          <p:cNvCxnSpPr>
            <a:stCxn id="934" idx="3"/>
            <a:endCxn id="936" idx="1"/>
          </p:cNvCxnSpPr>
          <p:nvPr/>
        </p:nvCxnSpPr>
        <p:spPr>
          <a:xfrm>
            <a:off x="2507800" y="2821500"/>
            <a:ext cx="264300" cy="255000"/>
          </a:xfrm>
          <a:prstGeom prst="straightConnector1">
            <a:avLst/>
          </a:prstGeom>
          <a:noFill/>
          <a:ln cap="flat" cmpd="sng" w="9525">
            <a:solidFill>
              <a:srgbClr val="000000"/>
            </a:solidFill>
            <a:prstDash val="dot"/>
            <a:round/>
            <a:headEnd len="med" w="med" type="none"/>
            <a:tailEnd len="med" w="med" type="none"/>
          </a:ln>
        </p:spPr>
      </p:cxnSp>
      <p:sp>
        <p:nvSpPr>
          <p:cNvPr id="942" name="Google Shape;942;p43"/>
          <p:cNvSpPr txBox="1"/>
          <p:nvPr/>
        </p:nvSpPr>
        <p:spPr>
          <a:xfrm>
            <a:off x="225816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943" name="Google Shape;943;p43"/>
          <p:cNvSpPr txBox="1"/>
          <p:nvPr/>
        </p:nvSpPr>
        <p:spPr>
          <a:xfrm>
            <a:off x="168422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944" name="Google Shape;944;p43"/>
          <p:cNvSpPr/>
          <p:nvPr/>
        </p:nvSpPr>
        <p:spPr>
          <a:xfrm>
            <a:off x="164442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5" name="Google Shape;945;p43"/>
          <p:cNvCxnSpPr>
            <a:stCxn id="934" idx="3"/>
            <a:endCxn id="935" idx="2"/>
          </p:cNvCxnSpPr>
          <p:nvPr/>
        </p:nvCxnSpPr>
        <p:spPr>
          <a:xfrm flipH="1" rot="10800000">
            <a:off x="2507800" y="2571900"/>
            <a:ext cx="313800" cy="249600"/>
          </a:xfrm>
          <a:prstGeom prst="straightConnector1">
            <a:avLst/>
          </a:prstGeom>
          <a:noFill/>
          <a:ln cap="flat" cmpd="sng" w="9525">
            <a:solidFill>
              <a:srgbClr val="000000"/>
            </a:solidFill>
            <a:prstDash val="dot"/>
            <a:round/>
            <a:headEnd len="med" w="med" type="none"/>
            <a:tailEnd len="med" w="med" type="none"/>
          </a:ln>
        </p:spPr>
      </p:cxnSp>
      <p:sp>
        <p:nvSpPr>
          <p:cNvPr id="946" name="Google Shape;946;p43"/>
          <p:cNvSpPr txBox="1"/>
          <p:nvPr/>
        </p:nvSpPr>
        <p:spPr>
          <a:xfrm>
            <a:off x="2360800"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
        <p:nvSpPr>
          <p:cNvPr id="947" name="Google Shape;947;p43"/>
          <p:cNvSpPr txBox="1"/>
          <p:nvPr/>
        </p:nvSpPr>
        <p:spPr>
          <a:xfrm>
            <a:off x="1848788" y="2869163"/>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.449</a:t>
            </a:r>
            <a:endParaRPr sz="1200"/>
          </a:p>
        </p:txBody>
      </p:sp>
      <p:cxnSp>
        <p:nvCxnSpPr>
          <p:cNvPr id="948" name="Google Shape;948;p43"/>
          <p:cNvCxnSpPr>
            <a:stCxn id="947" idx="1"/>
            <a:endCxn id="947" idx="0"/>
          </p:cNvCxnSpPr>
          <p:nvPr/>
        </p:nvCxnSpPr>
        <p:spPr>
          <a:xfrm flipH="1" rot="10800000">
            <a:off x="184878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49" name="Google Shape;949;p43"/>
          <p:cNvSpPr txBox="1"/>
          <p:nvPr>
            <p:ph idx="4294967295" type="title"/>
          </p:nvPr>
        </p:nvSpPr>
        <p:spPr>
          <a:xfrm>
            <a:off x="505472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950" name="Google Shape;950;p43"/>
          <p:cNvSpPr/>
          <p:nvPr/>
        </p:nvSpPr>
        <p:spPr>
          <a:xfrm>
            <a:off x="4972475" y="1432750"/>
            <a:ext cx="3906600" cy="3401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3"/>
          <p:cNvSpPr/>
          <p:nvPr/>
        </p:nvSpPr>
        <p:spPr>
          <a:xfrm>
            <a:off x="5230550" y="1685500"/>
            <a:ext cx="3381000" cy="2896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txBox="1"/>
          <p:nvPr/>
        </p:nvSpPr>
        <p:spPr>
          <a:xfrm>
            <a:off x="5044650" y="1525525"/>
            <a:ext cx="2928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endParaRPr/>
          </a:p>
        </p:txBody>
      </p:sp>
      <p:sp>
        <p:nvSpPr>
          <p:cNvPr id="953" name="Google Shape;953;p43"/>
          <p:cNvSpPr txBox="1"/>
          <p:nvPr/>
        </p:nvSpPr>
        <p:spPr>
          <a:xfrm>
            <a:off x="5271350" y="4514375"/>
            <a:ext cx="33399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2        2.25           2.5          2.75          3</a:t>
            </a:r>
            <a:endParaRPr/>
          </a:p>
        </p:txBody>
      </p:sp>
      <p:sp>
        <p:nvSpPr>
          <p:cNvPr id="954" name="Google Shape;954;p43"/>
          <p:cNvSpPr/>
          <p:nvPr/>
        </p:nvSpPr>
        <p:spPr>
          <a:xfrm>
            <a:off x="7506914" y="242490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3"/>
          <p:cNvSpPr/>
          <p:nvPr/>
        </p:nvSpPr>
        <p:spPr>
          <a:xfrm>
            <a:off x="7414650" y="3033425"/>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3"/>
          <p:cNvSpPr txBox="1"/>
          <p:nvPr/>
        </p:nvSpPr>
        <p:spPr>
          <a:xfrm>
            <a:off x="6786450" y="2571600"/>
            <a:ext cx="103200" cy="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6457650" y="218550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8" name="Google Shape;958;p43"/>
          <p:cNvCxnSpPr>
            <a:stCxn id="957" idx="4"/>
            <a:endCxn id="959" idx="1"/>
          </p:cNvCxnSpPr>
          <p:nvPr/>
        </p:nvCxnSpPr>
        <p:spPr>
          <a:xfrm>
            <a:off x="6750450" y="2424900"/>
            <a:ext cx="146100" cy="292800"/>
          </a:xfrm>
          <a:prstGeom prst="straightConnector1">
            <a:avLst/>
          </a:prstGeom>
          <a:noFill/>
          <a:ln cap="flat" cmpd="sng" w="9525">
            <a:solidFill>
              <a:srgbClr val="000000"/>
            </a:solidFill>
            <a:prstDash val="dot"/>
            <a:round/>
            <a:headEnd len="med" w="med" type="none"/>
            <a:tailEnd len="med" w="med" type="none"/>
          </a:ln>
        </p:spPr>
      </p:cxnSp>
      <p:cxnSp>
        <p:nvCxnSpPr>
          <p:cNvPr id="960" name="Google Shape;960;p43"/>
          <p:cNvCxnSpPr>
            <a:stCxn id="961" idx="3"/>
            <a:endCxn id="955" idx="1"/>
          </p:cNvCxnSpPr>
          <p:nvPr/>
        </p:nvCxnSpPr>
        <p:spPr>
          <a:xfrm>
            <a:off x="7162030" y="2821436"/>
            <a:ext cx="295500" cy="255000"/>
          </a:xfrm>
          <a:prstGeom prst="straightConnector1">
            <a:avLst/>
          </a:prstGeom>
          <a:noFill/>
          <a:ln cap="flat" cmpd="sng" w="9525">
            <a:solidFill>
              <a:srgbClr val="000000"/>
            </a:solidFill>
            <a:prstDash val="dot"/>
            <a:round/>
            <a:headEnd len="med" w="med" type="none"/>
            <a:tailEnd len="med" w="med" type="none"/>
          </a:ln>
        </p:spPr>
      </p:cxnSp>
      <p:sp>
        <p:nvSpPr>
          <p:cNvPr id="962" name="Google Shape;962;p43"/>
          <p:cNvSpPr txBox="1"/>
          <p:nvPr/>
        </p:nvSpPr>
        <p:spPr>
          <a:xfrm>
            <a:off x="6943513" y="29922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.375</a:t>
            </a:r>
            <a:endParaRPr sz="1200"/>
          </a:p>
        </p:txBody>
      </p:sp>
      <p:sp>
        <p:nvSpPr>
          <p:cNvPr id="963" name="Google Shape;963;p43"/>
          <p:cNvSpPr txBox="1"/>
          <p:nvPr/>
        </p:nvSpPr>
        <p:spPr>
          <a:xfrm>
            <a:off x="6369575" y="2332350"/>
            <a:ext cx="607800" cy="1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.462</a:t>
            </a:r>
            <a:endParaRPr sz="1200"/>
          </a:p>
        </p:txBody>
      </p:sp>
      <p:sp>
        <p:nvSpPr>
          <p:cNvPr id="964" name="Google Shape;964;p43"/>
          <p:cNvSpPr/>
          <p:nvPr/>
        </p:nvSpPr>
        <p:spPr>
          <a:xfrm>
            <a:off x="6329775" y="2877550"/>
            <a:ext cx="292800" cy="239400"/>
          </a:xfrm>
          <a:prstGeom prst="triangle">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5" name="Google Shape;965;p43"/>
          <p:cNvCxnSpPr>
            <a:stCxn id="961" idx="3"/>
            <a:endCxn id="954" idx="2"/>
          </p:cNvCxnSpPr>
          <p:nvPr/>
        </p:nvCxnSpPr>
        <p:spPr>
          <a:xfrm flipH="1" rot="10800000">
            <a:off x="7161914" y="2571750"/>
            <a:ext cx="345000" cy="249900"/>
          </a:xfrm>
          <a:prstGeom prst="straightConnector1">
            <a:avLst/>
          </a:prstGeom>
          <a:noFill/>
          <a:ln cap="flat" cmpd="sng" w="9525">
            <a:solidFill>
              <a:srgbClr val="000000"/>
            </a:solidFill>
            <a:prstDash val="dot"/>
            <a:round/>
            <a:headEnd len="med" w="med" type="none"/>
            <a:tailEnd len="med" w="med" type="none"/>
          </a:ln>
        </p:spPr>
      </p:cxnSp>
      <p:sp>
        <p:nvSpPr>
          <p:cNvPr id="966" name="Google Shape;966;p43"/>
          <p:cNvSpPr txBox="1"/>
          <p:nvPr/>
        </p:nvSpPr>
        <p:spPr>
          <a:xfrm>
            <a:off x="7046150" y="2394550"/>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.419</a:t>
            </a:r>
            <a:endParaRPr sz="1200"/>
          </a:p>
        </p:txBody>
      </p:sp>
      <p:sp>
        <p:nvSpPr>
          <p:cNvPr id="967" name="Google Shape;967;p43"/>
          <p:cNvSpPr txBox="1"/>
          <p:nvPr/>
        </p:nvSpPr>
        <p:spPr>
          <a:xfrm>
            <a:off x="6534138" y="2869163"/>
            <a:ext cx="607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.449</a:t>
            </a:r>
            <a:endParaRPr sz="1200"/>
          </a:p>
        </p:txBody>
      </p:sp>
      <p:cxnSp>
        <p:nvCxnSpPr>
          <p:cNvPr id="968" name="Google Shape;968;p43"/>
          <p:cNvCxnSpPr>
            <a:stCxn id="967" idx="1"/>
            <a:endCxn id="967" idx="0"/>
          </p:cNvCxnSpPr>
          <p:nvPr/>
        </p:nvCxnSpPr>
        <p:spPr>
          <a:xfrm flipH="1" rot="10800000">
            <a:off x="6534138" y="2869163"/>
            <a:ext cx="303900" cy="128100"/>
          </a:xfrm>
          <a:prstGeom prst="straightConnector1">
            <a:avLst/>
          </a:prstGeom>
          <a:noFill/>
          <a:ln cap="flat" cmpd="sng" w="9525">
            <a:solidFill>
              <a:srgbClr val="000000"/>
            </a:solidFill>
            <a:prstDash val="dot"/>
            <a:round/>
            <a:headEnd len="med" w="med" type="none"/>
            <a:tailEnd len="med" w="med" type="none"/>
          </a:ln>
        </p:spPr>
      </p:cxnSp>
      <p:sp>
        <p:nvSpPr>
          <p:cNvPr id="959" name="Google Shape;959;p43"/>
          <p:cNvSpPr/>
          <p:nvPr/>
        </p:nvSpPr>
        <p:spPr>
          <a:xfrm>
            <a:off x="6853625" y="2674650"/>
            <a:ext cx="292800" cy="293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txBox="1"/>
          <p:nvPr/>
        </p:nvSpPr>
        <p:spPr>
          <a:xfrm>
            <a:off x="287125" y="902925"/>
            <a:ext cx="8592000" cy="4788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If k = 2, you simplify classify the point as the class of the 2 nearest points.  </a:t>
            </a:r>
            <a:endParaRPr/>
          </a:p>
        </p:txBody>
      </p:sp>
      <p:sp>
        <p:nvSpPr>
          <p:cNvPr id="970" name="Google Shape;970;p43"/>
          <p:cNvSpPr/>
          <p:nvPr/>
        </p:nvSpPr>
        <p:spPr>
          <a:xfrm>
            <a:off x="2638250" y="2940875"/>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2730525" y="2399250"/>
            <a:ext cx="474900" cy="478800"/>
          </a:xfrm>
          <a:prstGeom prst="flowChartConnec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4345650" y="2802150"/>
            <a:ext cx="474900" cy="29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44"/>
          <p:cNvSpPr txBox="1"/>
          <p:nvPr/>
        </p:nvSpPr>
        <p:spPr>
          <a:xfrm>
            <a:off x="3105125" y="2128100"/>
            <a:ext cx="3052200" cy="15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Any Questions?</a:t>
            </a:r>
            <a:endParaRPr sz="30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5" name="Shape 985"/>
        <p:cNvGrpSpPr/>
        <p:nvPr/>
      </p:nvGrpSpPr>
      <p:grpSpPr>
        <a:xfrm>
          <a:off x="0" y="0"/>
          <a:ext cx="0" cy="0"/>
          <a:chOff x="0" y="0"/>
          <a:chExt cx="0" cy="0"/>
        </a:xfrm>
      </p:grpSpPr>
      <p:sp>
        <p:nvSpPr>
          <p:cNvPr id="986" name="Google Shape;986;p46"/>
          <p:cNvSpPr txBox="1"/>
          <p:nvPr/>
        </p:nvSpPr>
        <p:spPr>
          <a:xfrm>
            <a:off x="1625400" y="730950"/>
            <a:ext cx="5893200" cy="36816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Now, let’s move onto the activity where we will be writing a </a:t>
            </a:r>
            <a:r>
              <a:rPr i="1" lang="en" sz="3600" u="sng">
                <a:solidFill>
                  <a:srgbClr val="FFFFFF"/>
                </a:solidFill>
              </a:rPr>
              <a:t>KNN algorithm</a:t>
            </a:r>
            <a:r>
              <a:rPr lang="en" sz="3600">
                <a:solidFill>
                  <a:srgbClr val="FFFFFF"/>
                </a:solidFill>
              </a:rPr>
              <a:t> to figure out  whether a new star will supernova or not!</a:t>
            </a:r>
            <a:endParaRPr sz="3600">
              <a:solidFill>
                <a:srgbClr val="FFFFFF"/>
              </a:solidFill>
            </a:endParaRPr>
          </a:p>
          <a:p>
            <a:pPr indent="0" lvl="0" marL="0" rtl="0" algn="ctr">
              <a:spcBef>
                <a:spcPts val="0"/>
              </a:spcBef>
              <a:spcAft>
                <a:spcPts val="0"/>
              </a:spcAft>
              <a:buNone/>
            </a:pPr>
            <a:r>
              <a:rPr lang="en" sz="3600">
                <a:solidFill>
                  <a:srgbClr val="FFFFFF"/>
                </a:solidFill>
              </a:rPr>
              <a:t>(Groups of 2 this week)</a:t>
            </a:r>
            <a:endParaRPr sz="36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47"/>
          <p:cNvSpPr txBox="1"/>
          <p:nvPr/>
        </p:nvSpPr>
        <p:spPr>
          <a:xfrm>
            <a:off x="480525" y="417125"/>
            <a:ext cx="7848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FEFEF"/>
                </a:solidFill>
              </a:rPr>
              <a:t>Let’s look at a subset of the data we’re working with.</a:t>
            </a:r>
            <a:endParaRPr sz="3000">
              <a:solidFill>
                <a:srgbClr val="EFEFEF"/>
              </a:solidFill>
            </a:endParaRPr>
          </a:p>
          <a:p>
            <a:pPr indent="0" lvl="0" marL="0" rtl="0" algn="l">
              <a:lnSpc>
                <a:spcPct val="115000"/>
              </a:lnSpc>
              <a:spcBef>
                <a:spcPts val="0"/>
              </a:spcBef>
              <a:spcAft>
                <a:spcPts val="0"/>
              </a:spcAft>
              <a:buNone/>
            </a:pPr>
            <a:r>
              <a:t/>
            </a:r>
            <a:endParaRPr sz="1200">
              <a:solidFill>
                <a:srgbClr val="EFEFEF"/>
              </a:solidFill>
            </a:endParaRPr>
          </a:p>
          <a:p>
            <a:pPr indent="0" lvl="0" marL="0" rtl="0" algn="l">
              <a:lnSpc>
                <a:spcPct val="115000"/>
              </a:lnSpc>
              <a:spcBef>
                <a:spcPts val="0"/>
              </a:spcBef>
              <a:spcAft>
                <a:spcPts val="0"/>
              </a:spcAft>
              <a:buNone/>
            </a:pPr>
            <a:r>
              <a:rPr lang="en" sz="1200">
                <a:solidFill>
                  <a:srgbClr val="EFEFEF"/>
                </a:solidFill>
              </a:rPr>
              <a:t>The </a:t>
            </a:r>
            <a:r>
              <a:rPr b="1" lang="en" sz="1200">
                <a:solidFill>
                  <a:srgbClr val="EFEFEF"/>
                </a:solidFill>
              </a:rPr>
              <a:t>first</a:t>
            </a:r>
            <a:r>
              <a:rPr lang="en" sz="1200">
                <a:solidFill>
                  <a:srgbClr val="EFEFEF"/>
                </a:solidFill>
              </a:rPr>
              <a:t> number correlates to the age of the star at its death.</a:t>
            </a:r>
            <a:endParaRPr sz="1200">
              <a:solidFill>
                <a:srgbClr val="EFEFEF"/>
              </a:solidFill>
            </a:endParaRPr>
          </a:p>
          <a:p>
            <a:pPr indent="0" lvl="0" marL="0" rtl="0" algn="l">
              <a:lnSpc>
                <a:spcPct val="115000"/>
              </a:lnSpc>
              <a:spcBef>
                <a:spcPts val="0"/>
              </a:spcBef>
              <a:spcAft>
                <a:spcPts val="0"/>
              </a:spcAft>
              <a:buNone/>
            </a:pPr>
            <a:r>
              <a:rPr lang="en" sz="1200">
                <a:solidFill>
                  <a:srgbClr val="EFEFEF"/>
                </a:solidFill>
              </a:rPr>
              <a:t>The </a:t>
            </a:r>
            <a:r>
              <a:rPr b="1" lang="en" sz="1200">
                <a:solidFill>
                  <a:srgbClr val="EFEFEF"/>
                </a:solidFill>
              </a:rPr>
              <a:t>second</a:t>
            </a:r>
            <a:r>
              <a:rPr lang="en" sz="1200">
                <a:solidFill>
                  <a:srgbClr val="EFEFEF"/>
                </a:solidFill>
              </a:rPr>
              <a:t> number correlates to the temperature of the star at its death.</a:t>
            </a:r>
            <a:endParaRPr sz="1200">
              <a:solidFill>
                <a:srgbClr val="EFEFEF"/>
              </a:solidFill>
            </a:endParaRPr>
          </a:p>
          <a:p>
            <a:pPr indent="0" lvl="0" marL="0" rtl="0" algn="l">
              <a:lnSpc>
                <a:spcPct val="115000"/>
              </a:lnSpc>
              <a:spcBef>
                <a:spcPts val="0"/>
              </a:spcBef>
              <a:spcAft>
                <a:spcPts val="0"/>
              </a:spcAft>
              <a:buNone/>
            </a:pPr>
            <a:r>
              <a:rPr lang="en" sz="1200">
                <a:solidFill>
                  <a:srgbClr val="EFEFEF"/>
                </a:solidFill>
              </a:rPr>
              <a:t>The True/False refers to whether or not the star hit Supernova. (True means it did)</a:t>
            </a:r>
            <a:endParaRPr sz="1200">
              <a:solidFill>
                <a:srgbClr val="EFEFEF"/>
              </a:solidFill>
            </a:endParaRPr>
          </a:p>
          <a:p>
            <a:pPr indent="0" lvl="0" marL="0" rtl="0" algn="l">
              <a:lnSpc>
                <a:spcPct val="115000"/>
              </a:lnSpc>
              <a:spcBef>
                <a:spcPts val="0"/>
              </a:spcBef>
              <a:spcAft>
                <a:spcPts val="0"/>
              </a:spcAft>
              <a:buNone/>
            </a:pPr>
            <a:r>
              <a:t/>
            </a:r>
            <a:endParaRPr sz="1200">
              <a:solidFill>
                <a:srgbClr val="EFEFEF"/>
              </a:solidFill>
            </a:endParaRPr>
          </a:p>
          <a:p>
            <a:pPr indent="0" lvl="0" marL="0" rtl="0" algn="l">
              <a:lnSpc>
                <a:spcPct val="115000"/>
              </a:lnSpc>
              <a:spcBef>
                <a:spcPts val="0"/>
              </a:spcBef>
              <a:spcAft>
                <a:spcPts val="0"/>
              </a:spcAft>
              <a:buNone/>
            </a:pPr>
            <a:r>
              <a:rPr lang="en">
                <a:solidFill>
                  <a:srgbClr val="EFEFEF"/>
                </a:solidFill>
                <a:latin typeface="Consolas"/>
                <a:ea typeface="Consolas"/>
                <a:cs typeface="Consolas"/>
                <a:sym typeface="Consolas"/>
              </a:rPr>
              <a:t>[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[5.290224332009728, 105.01630249070735, False],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[7.39568745662327, 91.20614517529071, False],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[3.0747743514096837, 105.01883055135922, True]</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EFEFEF"/>
                </a:solidFill>
                <a:latin typeface="Consolas"/>
                <a:ea typeface="Consolas"/>
                <a:cs typeface="Consolas"/>
                <a:sym typeface="Consolas"/>
              </a:rPr>
              <a:t>]</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EFEFEF"/>
                </a:solidFill>
              </a:rPr>
              <a:t>The KNN functions we will write will be able to take all of our data, and determine how accurate our training set is at determining whether a star will Supernova.</a:t>
            </a:r>
            <a:endParaRPr sz="1200">
              <a:solidFill>
                <a:srgbClr val="EFEFEF"/>
              </a:solidFill>
            </a:endParaRPr>
          </a:p>
          <a:p>
            <a:pPr indent="0" lvl="0" marL="0" rtl="0" algn="l">
              <a:lnSpc>
                <a:spcPct val="115000"/>
              </a:lnSpc>
              <a:spcBef>
                <a:spcPts val="0"/>
              </a:spcBef>
              <a:spcAft>
                <a:spcPts val="0"/>
              </a:spcAft>
              <a:buNone/>
            </a:pPr>
            <a:r>
              <a:t/>
            </a:r>
            <a:endParaRPr>
              <a:solidFill>
                <a:srgbClr val="EFEFE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Google Shape;996;p48"/>
          <p:cNvSpPr txBox="1"/>
          <p:nvPr/>
        </p:nvSpPr>
        <p:spPr>
          <a:xfrm>
            <a:off x="480525" y="693000"/>
            <a:ext cx="7848600" cy="345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EFEFEF"/>
                </a:solidFill>
                <a:latin typeface="Consolas"/>
                <a:ea typeface="Consolas"/>
                <a:cs typeface="Consolas"/>
                <a:sym typeface="Consolas"/>
              </a:rPr>
              <a:t>[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[5.290224332009728, 105.01630249070735, False],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[7.39568745662327, 91.20614517529071, False], </a:t>
            </a:r>
            <a:endParaRPr>
              <a:solidFill>
                <a:srgbClr val="EFEFEF"/>
              </a:solidFill>
              <a:latin typeface="Consolas"/>
              <a:ea typeface="Consolas"/>
              <a:cs typeface="Consolas"/>
              <a:sym typeface="Consolas"/>
            </a:endParaRPr>
          </a:p>
          <a:p>
            <a:pPr indent="457200" lvl="0" marL="0" rtl="0" algn="l">
              <a:lnSpc>
                <a:spcPct val="115000"/>
              </a:lnSpc>
              <a:spcBef>
                <a:spcPts val="0"/>
              </a:spcBef>
              <a:spcAft>
                <a:spcPts val="0"/>
              </a:spcAft>
              <a:buNone/>
            </a:pPr>
            <a:r>
              <a:rPr lang="en">
                <a:solidFill>
                  <a:srgbClr val="EFEFEF"/>
                </a:solidFill>
                <a:latin typeface="Consolas"/>
                <a:ea typeface="Consolas"/>
                <a:cs typeface="Consolas"/>
                <a:sym typeface="Consolas"/>
              </a:rPr>
              <a:t>[3.0747743514096837, 105.01883055135922, True]</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EFEFEF"/>
                </a:solidFill>
                <a:latin typeface="Consolas"/>
                <a:ea typeface="Consolas"/>
                <a:cs typeface="Consolas"/>
                <a:sym typeface="Consolas"/>
              </a:rPr>
              <a:t>]</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rgbClr val="EFEFEF"/>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400">
              <a:solidFill>
                <a:srgbClr val="EFEFEF"/>
              </a:solidFill>
            </a:endParaRPr>
          </a:p>
          <a:p>
            <a:pPr indent="0" lvl="0" marL="0" rtl="0" algn="l">
              <a:lnSpc>
                <a:spcPct val="115000"/>
              </a:lnSpc>
              <a:spcBef>
                <a:spcPts val="0"/>
              </a:spcBef>
              <a:spcAft>
                <a:spcPts val="0"/>
              </a:spcAft>
              <a:buNone/>
            </a:pPr>
            <a:r>
              <a:rPr lang="en" sz="2400">
                <a:solidFill>
                  <a:srgbClr val="EFEFEF"/>
                </a:solidFill>
              </a:rPr>
              <a:t>The KNN functions we will write will be able to take all of our data and determine how accurate our training set is at determining whether a star will Supernova.</a:t>
            </a:r>
            <a:endParaRPr sz="2400">
              <a:solidFill>
                <a:srgbClr val="EFEFEF"/>
              </a:solidFill>
            </a:endParaRPr>
          </a:p>
          <a:p>
            <a:pPr indent="0" lvl="0" marL="0" rtl="0" algn="l">
              <a:lnSpc>
                <a:spcPct val="115000"/>
              </a:lnSpc>
              <a:spcBef>
                <a:spcPts val="0"/>
              </a:spcBef>
              <a:spcAft>
                <a:spcPts val="0"/>
              </a:spcAft>
              <a:buNone/>
            </a:pPr>
            <a:r>
              <a:t/>
            </a:r>
            <a:endParaRPr sz="2400">
              <a:solidFill>
                <a:srgbClr val="EFEFEF"/>
              </a:solidFill>
              <a:latin typeface="Consolas"/>
              <a:ea typeface="Consolas"/>
              <a:cs typeface="Consolas"/>
              <a:sym typeface="Consolas"/>
            </a:endParaRPr>
          </a:p>
        </p:txBody>
      </p:sp>
      <p:sp>
        <p:nvSpPr>
          <p:cNvPr id="997" name="Google Shape;997;p48"/>
          <p:cNvSpPr/>
          <p:nvPr/>
        </p:nvSpPr>
        <p:spPr>
          <a:xfrm>
            <a:off x="396550" y="605125"/>
            <a:ext cx="5811000" cy="1708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6"/>
          <p:cNvSpPr txBox="1"/>
          <p:nvPr>
            <p:ph idx="4294967295" type="title"/>
          </p:nvPr>
        </p:nvSpPr>
        <p:spPr>
          <a:xfrm>
            <a:off x="1089294" y="408559"/>
            <a:ext cx="5830800" cy="83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01" name="Google Shape;201;p16"/>
          <p:cNvSpPr txBox="1"/>
          <p:nvPr/>
        </p:nvSpPr>
        <p:spPr>
          <a:xfrm>
            <a:off x="1027100" y="4387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02" name="Google Shape;202;p16"/>
          <p:cNvSpPr txBox="1"/>
          <p:nvPr/>
        </p:nvSpPr>
        <p:spPr>
          <a:xfrm>
            <a:off x="488404" y="204850"/>
            <a:ext cx="8399100" cy="33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FFFF"/>
                </a:solidFill>
                <a:latin typeface="Lato"/>
                <a:ea typeface="Lato"/>
                <a:cs typeface="Lato"/>
                <a:sym typeface="Lato"/>
              </a:rPr>
              <a:t>Recall that at the bottom, the leaf shows a classification.  Note: there is no information about how far each point is from each other.  In other words, at the end there is no information if one flu classification is closer in path to another flu case</a:t>
            </a:r>
            <a:r>
              <a:rPr lang="en" sz="2000">
                <a:solidFill>
                  <a:srgbClr val="FFFFFF"/>
                </a:solidFill>
                <a:latin typeface="Lato"/>
                <a:ea typeface="Lato"/>
                <a:cs typeface="Lato"/>
                <a:sym typeface="Lato"/>
              </a:rPr>
              <a:t>.</a:t>
            </a:r>
            <a:endParaRPr b="1" i="1" sz="17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03" name="Google Shape;203;p16"/>
          <p:cNvSpPr/>
          <p:nvPr/>
        </p:nvSpPr>
        <p:spPr>
          <a:xfrm>
            <a:off x="1839735"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5811430" y="149636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txBox="1"/>
          <p:nvPr/>
        </p:nvSpPr>
        <p:spPr>
          <a:xfrm>
            <a:off x="2087142" y="1609674"/>
            <a:ext cx="11157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6" name="Google Shape;206;p16"/>
          <p:cNvSpPr txBox="1"/>
          <p:nvPr/>
        </p:nvSpPr>
        <p:spPr>
          <a:xfrm>
            <a:off x="6362914" y="1619981"/>
            <a:ext cx="11157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16"/>
          <p:cNvCxnSpPr>
            <a:endCxn id="208" idx="0"/>
          </p:cNvCxnSpPr>
          <p:nvPr/>
        </p:nvCxnSpPr>
        <p:spPr>
          <a:xfrm flipH="1">
            <a:off x="2080538" y="194940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209" name="Google Shape;209;p16"/>
          <p:cNvCxnSpPr>
            <a:endCxn id="210" idx="0"/>
          </p:cNvCxnSpPr>
          <p:nvPr/>
        </p:nvCxnSpPr>
        <p:spPr>
          <a:xfrm>
            <a:off x="3164095" y="1962574"/>
            <a:ext cx="239700" cy="343200"/>
          </a:xfrm>
          <a:prstGeom prst="straightConnector1">
            <a:avLst/>
          </a:prstGeom>
          <a:noFill/>
          <a:ln cap="flat" cmpd="sng" w="9525">
            <a:solidFill>
              <a:srgbClr val="D9D9D9"/>
            </a:solidFill>
            <a:prstDash val="solid"/>
            <a:round/>
            <a:headEnd len="med" w="med" type="none"/>
            <a:tailEnd len="med" w="med" type="none"/>
          </a:ln>
        </p:spPr>
      </p:cxnSp>
      <p:cxnSp>
        <p:nvCxnSpPr>
          <p:cNvPr id="211" name="Google Shape;211;p16"/>
          <p:cNvCxnSpPr>
            <a:stCxn id="208" idx="3"/>
            <a:endCxn id="212" idx="0"/>
          </p:cNvCxnSpPr>
          <p:nvPr/>
        </p:nvCxnSpPr>
        <p:spPr>
          <a:xfrm flipH="1">
            <a:off x="1569035" y="2557579"/>
            <a:ext cx="214200" cy="315600"/>
          </a:xfrm>
          <a:prstGeom prst="straightConnector1">
            <a:avLst/>
          </a:prstGeom>
          <a:noFill/>
          <a:ln cap="flat" cmpd="sng" w="9525">
            <a:solidFill>
              <a:srgbClr val="D9D9D9"/>
            </a:solidFill>
            <a:prstDash val="solid"/>
            <a:round/>
            <a:headEnd len="med" w="med" type="none"/>
            <a:tailEnd len="med" w="med" type="none"/>
          </a:ln>
        </p:spPr>
      </p:cxnSp>
      <p:cxnSp>
        <p:nvCxnSpPr>
          <p:cNvPr id="213" name="Google Shape;213;p16"/>
          <p:cNvCxnSpPr>
            <a:stCxn id="212" idx="5"/>
          </p:cNvCxnSpPr>
          <p:nvPr/>
        </p:nvCxnSpPr>
        <p:spPr>
          <a:xfrm>
            <a:off x="1866373" y="3248974"/>
            <a:ext cx="378300" cy="794400"/>
          </a:xfrm>
          <a:prstGeom prst="straightConnector1">
            <a:avLst/>
          </a:prstGeom>
          <a:noFill/>
          <a:ln cap="flat" cmpd="sng" w="9525">
            <a:solidFill>
              <a:srgbClr val="D9D9D9"/>
            </a:solidFill>
            <a:prstDash val="solid"/>
            <a:round/>
            <a:headEnd len="med" w="med" type="none"/>
            <a:tailEnd len="med" w="med" type="none"/>
          </a:ln>
        </p:spPr>
      </p:cxnSp>
      <p:sp>
        <p:nvSpPr>
          <p:cNvPr id="214" name="Google Shape;214;p16"/>
          <p:cNvSpPr/>
          <p:nvPr/>
        </p:nvSpPr>
        <p:spPr>
          <a:xfrm>
            <a:off x="4980728"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5" name="Google Shape;215;p16"/>
          <p:cNvSpPr/>
          <p:nvPr/>
        </p:nvSpPr>
        <p:spPr>
          <a:xfrm>
            <a:off x="7786167" y="3877529"/>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516925" y="3832376"/>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1839735" y="383238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txBox="1"/>
          <p:nvPr/>
        </p:nvSpPr>
        <p:spPr>
          <a:xfrm>
            <a:off x="1671422" y="3449978"/>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sp>
        <p:nvSpPr>
          <p:cNvPr id="219" name="Google Shape;219;p16"/>
          <p:cNvSpPr/>
          <p:nvPr/>
        </p:nvSpPr>
        <p:spPr>
          <a:xfrm>
            <a:off x="2735402" y="3877521"/>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4111139" y="391329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txBox="1"/>
          <p:nvPr/>
        </p:nvSpPr>
        <p:spPr>
          <a:xfrm>
            <a:off x="2983345" y="3488674"/>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cxnSp>
        <p:nvCxnSpPr>
          <p:cNvPr id="222" name="Google Shape;222;p16"/>
          <p:cNvCxnSpPr>
            <a:stCxn id="204" idx="3"/>
            <a:endCxn id="223" idx="0"/>
          </p:cNvCxnSpPr>
          <p:nvPr/>
        </p:nvCxnSpPr>
        <p:spPr>
          <a:xfrm flipH="1">
            <a:off x="5645883" y="189223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224" name="Google Shape;224;p16"/>
          <p:cNvCxnSpPr>
            <a:endCxn id="225" idx="0"/>
          </p:cNvCxnSpPr>
          <p:nvPr/>
        </p:nvCxnSpPr>
        <p:spPr>
          <a:xfrm>
            <a:off x="7398968" y="187958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223" name="Google Shape;223;p16"/>
          <p:cNvSpPr/>
          <p:nvPr/>
        </p:nvSpPr>
        <p:spPr>
          <a:xfrm>
            <a:off x="5178238" y="227618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7238618" y="227618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 name="Google Shape;226;p16"/>
          <p:cNvCxnSpPr>
            <a:stCxn id="227" idx="4"/>
          </p:cNvCxnSpPr>
          <p:nvPr/>
        </p:nvCxnSpPr>
        <p:spPr>
          <a:xfrm flipH="1">
            <a:off x="5532009" y="3199386"/>
            <a:ext cx="126300" cy="675300"/>
          </a:xfrm>
          <a:prstGeom prst="straightConnector1">
            <a:avLst/>
          </a:prstGeom>
          <a:noFill/>
          <a:ln cap="flat" cmpd="sng" w="9525">
            <a:solidFill>
              <a:srgbClr val="D9D9D9"/>
            </a:solidFill>
            <a:prstDash val="solid"/>
            <a:round/>
            <a:headEnd len="med" w="med" type="none"/>
            <a:tailEnd len="med" w="med" type="none"/>
          </a:ln>
        </p:spPr>
      </p:cxnSp>
      <p:cxnSp>
        <p:nvCxnSpPr>
          <p:cNvPr id="228" name="Google Shape;228;p16"/>
          <p:cNvCxnSpPr>
            <a:stCxn id="223" idx="4"/>
            <a:endCxn id="227" idx="0"/>
          </p:cNvCxnSpPr>
          <p:nvPr/>
        </p:nvCxnSpPr>
        <p:spPr>
          <a:xfrm>
            <a:off x="5645788" y="2564487"/>
            <a:ext cx="12600" cy="194400"/>
          </a:xfrm>
          <a:prstGeom prst="straightConnector1">
            <a:avLst/>
          </a:prstGeom>
          <a:noFill/>
          <a:ln cap="flat" cmpd="sng" w="9525">
            <a:solidFill>
              <a:srgbClr val="D9D9D9"/>
            </a:solidFill>
            <a:prstDash val="solid"/>
            <a:round/>
            <a:headEnd len="med" w="med" type="none"/>
            <a:tailEnd len="med" w="med" type="none"/>
          </a:ln>
        </p:spPr>
      </p:cxnSp>
      <p:sp>
        <p:nvSpPr>
          <p:cNvPr id="229" name="Google Shape;229;p16"/>
          <p:cNvSpPr txBox="1"/>
          <p:nvPr/>
        </p:nvSpPr>
        <p:spPr>
          <a:xfrm>
            <a:off x="4655592" y="3505648"/>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cxnSp>
        <p:nvCxnSpPr>
          <p:cNvPr id="230" name="Google Shape;230;p16"/>
          <p:cNvCxnSpPr>
            <a:endCxn id="231" idx="0"/>
          </p:cNvCxnSpPr>
          <p:nvPr/>
        </p:nvCxnSpPr>
        <p:spPr>
          <a:xfrm flipH="1">
            <a:off x="7238687" y="3164104"/>
            <a:ext cx="303300" cy="693000"/>
          </a:xfrm>
          <a:prstGeom prst="straightConnector1">
            <a:avLst/>
          </a:prstGeom>
          <a:noFill/>
          <a:ln cap="flat" cmpd="sng" w="9525">
            <a:solidFill>
              <a:srgbClr val="D9D9D9"/>
            </a:solidFill>
            <a:prstDash val="solid"/>
            <a:round/>
            <a:headEnd len="med" w="med" type="none"/>
            <a:tailEnd len="med" w="med" type="none"/>
          </a:ln>
        </p:spPr>
      </p:cxnSp>
      <p:cxnSp>
        <p:nvCxnSpPr>
          <p:cNvPr id="232" name="Google Shape;232;p16"/>
          <p:cNvCxnSpPr>
            <a:stCxn id="233" idx="5"/>
            <a:endCxn id="215" idx="0"/>
          </p:cNvCxnSpPr>
          <p:nvPr/>
        </p:nvCxnSpPr>
        <p:spPr>
          <a:xfrm>
            <a:off x="8150952" y="3181950"/>
            <a:ext cx="55800" cy="695700"/>
          </a:xfrm>
          <a:prstGeom prst="straightConnector1">
            <a:avLst/>
          </a:prstGeom>
          <a:noFill/>
          <a:ln cap="flat" cmpd="sng" w="9525">
            <a:solidFill>
              <a:srgbClr val="D9D9D9"/>
            </a:solidFill>
            <a:prstDash val="solid"/>
            <a:round/>
            <a:headEnd len="med" w="med" type="none"/>
            <a:tailEnd len="med" w="med" type="none"/>
          </a:ln>
        </p:spPr>
      </p:cxnSp>
      <p:sp>
        <p:nvSpPr>
          <p:cNvPr id="231" name="Google Shape;231;p16"/>
          <p:cNvSpPr/>
          <p:nvPr/>
        </p:nvSpPr>
        <p:spPr>
          <a:xfrm>
            <a:off x="6818237"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 name="Google Shape;208;p16"/>
          <p:cNvSpPr/>
          <p:nvPr/>
        </p:nvSpPr>
        <p:spPr>
          <a:xfrm>
            <a:off x="1660088" y="231150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 name="Google Shape;234;p16"/>
          <p:cNvSpPr/>
          <p:nvPr/>
        </p:nvSpPr>
        <p:spPr>
          <a:xfrm>
            <a:off x="5850329" y="385710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2983345" y="230577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16"/>
          <p:cNvCxnSpPr>
            <a:stCxn id="210" idx="5"/>
            <a:endCxn id="236" idx="0"/>
          </p:cNvCxnSpPr>
          <p:nvPr/>
        </p:nvCxnSpPr>
        <p:spPr>
          <a:xfrm>
            <a:off x="3701098" y="2551853"/>
            <a:ext cx="114900" cy="249900"/>
          </a:xfrm>
          <a:prstGeom prst="straightConnector1">
            <a:avLst/>
          </a:prstGeom>
          <a:noFill/>
          <a:ln cap="flat" cmpd="sng" w="9525">
            <a:solidFill>
              <a:srgbClr val="D9D9D9"/>
            </a:solidFill>
            <a:prstDash val="solid"/>
            <a:round/>
            <a:headEnd len="med" w="med" type="none"/>
            <a:tailEnd len="med" w="med" type="none"/>
          </a:ln>
        </p:spPr>
      </p:cxnSp>
      <p:cxnSp>
        <p:nvCxnSpPr>
          <p:cNvPr id="237" name="Google Shape;237;p16"/>
          <p:cNvCxnSpPr>
            <a:stCxn id="236" idx="3"/>
            <a:endCxn id="219" idx="0"/>
          </p:cNvCxnSpPr>
          <p:nvPr/>
        </p:nvCxnSpPr>
        <p:spPr>
          <a:xfrm flipH="1">
            <a:off x="3202836" y="3177746"/>
            <a:ext cx="315900" cy="699900"/>
          </a:xfrm>
          <a:prstGeom prst="straightConnector1">
            <a:avLst/>
          </a:prstGeom>
          <a:noFill/>
          <a:ln cap="flat" cmpd="sng" w="9525">
            <a:solidFill>
              <a:srgbClr val="D9D9D9"/>
            </a:solidFill>
            <a:prstDash val="solid"/>
            <a:round/>
            <a:headEnd len="med" w="med" type="none"/>
            <a:tailEnd len="med" w="med" type="none"/>
          </a:ln>
        </p:spPr>
      </p:cxnSp>
      <p:sp>
        <p:nvSpPr>
          <p:cNvPr id="212" name="Google Shape;212;p16"/>
          <p:cNvSpPr/>
          <p:nvPr/>
        </p:nvSpPr>
        <p:spPr>
          <a:xfrm>
            <a:off x="1148620" y="2873069"/>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395589" y="2801841"/>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5237859" y="2758986"/>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7433199" y="2806045"/>
            <a:ext cx="840900" cy="4404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16"/>
          <p:cNvCxnSpPr>
            <a:stCxn id="227" idx="5"/>
            <a:endCxn id="234" idx="0"/>
          </p:cNvCxnSpPr>
          <p:nvPr/>
        </p:nvCxnSpPr>
        <p:spPr>
          <a:xfrm>
            <a:off x="5955612" y="3134891"/>
            <a:ext cx="315300" cy="722100"/>
          </a:xfrm>
          <a:prstGeom prst="straightConnector1">
            <a:avLst/>
          </a:prstGeom>
          <a:noFill/>
          <a:ln cap="flat" cmpd="sng" w="9525">
            <a:solidFill>
              <a:srgbClr val="D9D9D9"/>
            </a:solidFill>
            <a:prstDash val="solid"/>
            <a:round/>
            <a:headEnd len="med" w="med" type="none"/>
            <a:tailEnd len="med" w="med" type="none"/>
          </a:ln>
        </p:spPr>
      </p:cxnSp>
      <p:cxnSp>
        <p:nvCxnSpPr>
          <p:cNvPr id="239" name="Google Shape;239;p16"/>
          <p:cNvCxnSpPr>
            <a:stCxn id="236" idx="5"/>
            <a:endCxn id="220" idx="0"/>
          </p:cNvCxnSpPr>
          <p:nvPr/>
        </p:nvCxnSpPr>
        <p:spPr>
          <a:xfrm>
            <a:off x="4113342" y="3177746"/>
            <a:ext cx="418200" cy="735600"/>
          </a:xfrm>
          <a:prstGeom prst="straightConnector1">
            <a:avLst/>
          </a:prstGeom>
          <a:noFill/>
          <a:ln cap="flat" cmpd="sng" w="9525">
            <a:solidFill>
              <a:srgbClr val="D9D9D9"/>
            </a:solidFill>
            <a:prstDash val="solid"/>
            <a:round/>
            <a:headEnd len="med" w="med" type="none"/>
            <a:tailEnd len="med" w="med" type="none"/>
          </a:ln>
        </p:spPr>
      </p:cxnSp>
      <p:cxnSp>
        <p:nvCxnSpPr>
          <p:cNvPr id="240" name="Google Shape;240;p16"/>
          <p:cNvCxnSpPr>
            <a:endCxn id="233" idx="0"/>
          </p:cNvCxnSpPr>
          <p:nvPr/>
        </p:nvCxnSpPr>
        <p:spPr>
          <a:xfrm>
            <a:off x="7797849" y="2570845"/>
            <a:ext cx="55800" cy="235200"/>
          </a:xfrm>
          <a:prstGeom prst="straightConnector1">
            <a:avLst/>
          </a:prstGeom>
          <a:noFill/>
          <a:ln cap="flat" cmpd="sng" w="9525">
            <a:solidFill>
              <a:srgbClr val="D9D9D9"/>
            </a:solidFill>
            <a:prstDash val="solid"/>
            <a:round/>
            <a:headEnd len="med" w="med" type="none"/>
            <a:tailEnd len="med" w="med" type="none"/>
          </a:ln>
        </p:spPr>
      </p:cxnSp>
      <p:cxnSp>
        <p:nvCxnSpPr>
          <p:cNvPr id="241" name="Google Shape;241;p16"/>
          <p:cNvCxnSpPr>
            <a:stCxn id="212" idx="3"/>
            <a:endCxn id="216" idx="0"/>
          </p:cNvCxnSpPr>
          <p:nvPr/>
        </p:nvCxnSpPr>
        <p:spPr>
          <a:xfrm flipH="1">
            <a:off x="984367" y="3248974"/>
            <a:ext cx="287400" cy="583500"/>
          </a:xfrm>
          <a:prstGeom prst="straightConnector1">
            <a:avLst/>
          </a:prstGeom>
          <a:noFill/>
          <a:ln cap="flat" cmpd="sng" w="9525">
            <a:solidFill>
              <a:srgbClr val="D9D9D9"/>
            </a:solidFill>
            <a:prstDash val="solid"/>
            <a:round/>
            <a:headEnd len="med" w="med" type="none"/>
            <a:tailEnd len="med" w="med" type="none"/>
          </a:ln>
        </p:spPr>
      </p:cxnSp>
      <p:sp>
        <p:nvSpPr>
          <p:cNvPr id="242" name="Google Shape;242;p16"/>
          <p:cNvSpPr/>
          <p:nvPr/>
        </p:nvSpPr>
        <p:spPr>
          <a:xfrm>
            <a:off x="6160745" y="227619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16"/>
          <p:cNvCxnSpPr>
            <a:endCxn id="242" idx="0"/>
          </p:cNvCxnSpPr>
          <p:nvPr/>
        </p:nvCxnSpPr>
        <p:spPr>
          <a:xfrm flipH="1">
            <a:off x="6678845" y="1959095"/>
            <a:ext cx="12000" cy="317100"/>
          </a:xfrm>
          <a:prstGeom prst="straightConnector1">
            <a:avLst/>
          </a:prstGeom>
          <a:noFill/>
          <a:ln cap="flat" cmpd="sng" w="9525">
            <a:solidFill>
              <a:srgbClr val="D9D9D9"/>
            </a:solidFill>
            <a:prstDash val="solid"/>
            <a:round/>
            <a:headEnd len="med" w="med" type="none"/>
            <a:tailEnd len="med" w="med" type="none"/>
          </a:ln>
        </p:spPr>
      </p:cxnSp>
      <p:sp>
        <p:nvSpPr>
          <p:cNvPr id="244" name="Google Shape;244;p16"/>
          <p:cNvSpPr/>
          <p:nvPr/>
        </p:nvSpPr>
        <p:spPr>
          <a:xfrm>
            <a:off x="1050838" y="3586709"/>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6"/>
          <p:cNvSpPr/>
          <p:nvPr/>
        </p:nvSpPr>
        <p:spPr>
          <a:xfrm>
            <a:off x="3299014" y="359026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16"/>
          <p:cNvCxnSpPr>
            <a:stCxn id="212" idx="4"/>
            <a:endCxn id="244" idx="0"/>
          </p:cNvCxnSpPr>
          <p:nvPr/>
        </p:nvCxnSpPr>
        <p:spPr>
          <a:xfrm>
            <a:off x="1569070" y="3313469"/>
            <a:ext cx="0" cy="273300"/>
          </a:xfrm>
          <a:prstGeom prst="straightConnector1">
            <a:avLst/>
          </a:prstGeom>
          <a:noFill/>
          <a:ln cap="flat" cmpd="sng" w="9525">
            <a:solidFill>
              <a:srgbClr val="D9D9D9"/>
            </a:solidFill>
            <a:prstDash val="solid"/>
            <a:round/>
            <a:headEnd len="med" w="med" type="none"/>
            <a:tailEnd len="med" w="med" type="none"/>
          </a:ln>
        </p:spPr>
      </p:cxnSp>
      <p:cxnSp>
        <p:nvCxnSpPr>
          <p:cNvPr id="247" name="Google Shape;247;p16"/>
          <p:cNvCxnSpPr>
            <a:endCxn id="245" idx="0"/>
          </p:cNvCxnSpPr>
          <p:nvPr/>
        </p:nvCxnSpPr>
        <p:spPr>
          <a:xfrm>
            <a:off x="3791314" y="3243165"/>
            <a:ext cx="25800" cy="347100"/>
          </a:xfrm>
          <a:prstGeom prst="straightConnector1">
            <a:avLst/>
          </a:prstGeom>
          <a:noFill/>
          <a:ln cap="flat" cmpd="sng" w="9525">
            <a:solidFill>
              <a:srgbClr val="D9D9D9"/>
            </a:solidFill>
            <a:prstDash val="solid"/>
            <a:round/>
            <a:headEnd len="med" w="med" type="none"/>
            <a:tailEnd len="med" w="med" type="none"/>
          </a:ln>
        </p:spPr>
      </p:cxnSp>
      <p:sp>
        <p:nvSpPr>
          <p:cNvPr id="248" name="Google Shape;248;p16"/>
          <p:cNvSpPr txBox="1"/>
          <p:nvPr/>
        </p:nvSpPr>
        <p:spPr>
          <a:xfrm>
            <a:off x="393100" y="4324175"/>
            <a:ext cx="82341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00"/>
                </a:solidFill>
              </a:rPr>
              <a:t>      Flu</a:t>
            </a:r>
            <a:r>
              <a:rPr lang="en">
                <a:solidFill>
                  <a:srgbClr val="00FF00"/>
                </a:solidFill>
              </a:rPr>
              <a:t>        </a:t>
            </a:r>
            <a:r>
              <a:rPr lang="en">
                <a:solidFill>
                  <a:srgbClr val="FF0000"/>
                </a:solidFill>
              </a:rPr>
              <a:t>Cold</a:t>
            </a:r>
            <a:r>
              <a:rPr lang="en">
                <a:solidFill>
                  <a:srgbClr val="00FF00"/>
                </a:solidFill>
              </a:rPr>
              <a:t>          </a:t>
            </a:r>
            <a:r>
              <a:rPr lang="en">
                <a:solidFill>
                  <a:srgbClr val="FF0000"/>
                </a:solidFill>
              </a:rPr>
              <a:t>Cold</a:t>
            </a:r>
            <a:r>
              <a:rPr lang="en">
                <a:solidFill>
                  <a:srgbClr val="00FF00"/>
                </a:solidFill>
              </a:rPr>
              <a:t>          Flu     Flu          </a:t>
            </a:r>
            <a:r>
              <a:rPr lang="en">
                <a:solidFill>
                  <a:srgbClr val="FF0000"/>
                </a:solidFill>
              </a:rPr>
              <a:t>Cold</a:t>
            </a:r>
            <a:r>
              <a:rPr lang="en">
                <a:solidFill>
                  <a:srgbClr val="00FF00"/>
                </a:solidFill>
              </a:rPr>
              <a:t>             Flu           </a:t>
            </a:r>
            <a:r>
              <a:rPr lang="en">
                <a:solidFill>
                  <a:srgbClr val="FF0000"/>
                </a:solidFill>
              </a:rPr>
              <a:t>Cold</a:t>
            </a:r>
            <a:r>
              <a:rPr lang="en">
                <a:solidFill>
                  <a:srgbClr val="00FF00"/>
                </a:solidFill>
              </a:rPr>
              <a:t>               Flu             Flu</a:t>
            </a:r>
            <a:endParaRPr>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7"/>
          <p:cNvSpPr txBox="1"/>
          <p:nvPr>
            <p:ph idx="4294967295" type="title"/>
          </p:nvPr>
        </p:nvSpPr>
        <p:spPr>
          <a:xfrm>
            <a:off x="1089294" y="904209"/>
            <a:ext cx="5830800" cy="83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54" name="Google Shape;254;p17"/>
          <p:cNvSpPr txBox="1"/>
          <p:nvPr/>
        </p:nvSpPr>
        <p:spPr>
          <a:xfrm>
            <a:off x="1027100" y="93435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55" name="Google Shape;255;p17"/>
          <p:cNvSpPr txBox="1"/>
          <p:nvPr/>
        </p:nvSpPr>
        <p:spPr>
          <a:xfrm>
            <a:off x="488400" y="341825"/>
            <a:ext cx="8262600" cy="41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FFFFFF"/>
                </a:solidFill>
                <a:latin typeface="Lato"/>
                <a:ea typeface="Lato"/>
                <a:cs typeface="Lato"/>
                <a:sym typeface="Lato"/>
              </a:rPr>
              <a:t>Is there more information about how close the classifications are a level up though?  </a:t>
            </a:r>
            <a:endParaRPr sz="2100">
              <a:solidFill>
                <a:srgbClr val="FFFFFF"/>
              </a:solidFill>
              <a:latin typeface="Lato"/>
              <a:ea typeface="Lato"/>
              <a:cs typeface="Lato"/>
              <a:sym typeface="Lato"/>
            </a:endParaRPr>
          </a:p>
          <a:p>
            <a:pPr indent="0" lvl="0" marL="0" rtl="0" algn="l">
              <a:lnSpc>
                <a:spcPct val="115000"/>
              </a:lnSpc>
              <a:spcBef>
                <a:spcPts val="1600"/>
              </a:spcBef>
              <a:spcAft>
                <a:spcPts val="0"/>
              </a:spcAft>
              <a:buNone/>
            </a:pPr>
            <a:r>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sp>
        <p:nvSpPr>
          <p:cNvPr id="256" name="Google Shape;256;p17"/>
          <p:cNvSpPr/>
          <p:nvPr/>
        </p:nvSpPr>
        <p:spPr>
          <a:xfrm>
            <a:off x="1839735" y="199201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5811430" y="1992010"/>
            <a:ext cx="1758000" cy="463800"/>
          </a:xfrm>
          <a:prstGeom prst="ellipse">
            <a:avLst/>
          </a:prstGeom>
          <a:solidFill>
            <a:srgbClr val="00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txBox="1"/>
          <p:nvPr/>
        </p:nvSpPr>
        <p:spPr>
          <a:xfrm>
            <a:off x="2087142" y="2105324"/>
            <a:ext cx="11157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 name="Google Shape;259;p17"/>
          <p:cNvSpPr txBox="1"/>
          <p:nvPr/>
        </p:nvSpPr>
        <p:spPr>
          <a:xfrm>
            <a:off x="6362914" y="2115631"/>
            <a:ext cx="11157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17"/>
          <p:cNvCxnSpPr>
            <a:endCxn id="261" idx="0"/>
          </p:cNvCxnSpPr>
          <p:nvPr/>
        </p:nvCxnSpPr>
        <p:spPr>
          <a:xfrm flipH="1">
            <a:off x="2080538" y="2445050"/>
            <a:ext cx="291600" cy="362100"/>
          </a:xfrm>
          <a:prstGeom prst="straightConnector1">
            <a:avLst/>
          </a:prstGeom>
          <a:noFill/>
          <a:ln cap="flat" cmpd="sng" w="9525">
            <a:solidFill>
              <a:srgbClr val="D9D9D9"/>
            </a:solidFill>
            <a:prstDash val="solid"/>
            <a:round/>
            <a:headEnd len="med" w="med" type="none"/>
            <a:tailEnd len="med" w="med" type="none"/>
          </a:ln>
        </p:spPr>
      </p:cxnSp>
      <p:cxnSp>
        <p:nvCxnSpPr>
          <p:cNvPr id="262" name="Google Shape;262;p17"/>
          <p:cNvCxnSpPr>
            <a:endCxn id="263" idx="0"/>
          </p:cNvCxnSpPr>
          <p:nvPr/>
        </p:nvCxnSpPr>
        <p:spPr>
          <a:xfrm>
            <a:off x="3164095" y="2458224"/>
            <a:ext cx="239700" cy="343200"/>
          </a:xfrm>
          <a:prstGeom prst="straightConnector1">
            <a:avLst/>
          </a:prstGeom>
          <a:noFill/>
          <a:ln cap="flat" cmpd="sng" w="9525">
            <a:solidFill>
              <a:srgbClr val="D9D9D9"/>
            </a:solidFill>
            <a:prstDash val="solid"/>
            <a:round/>
            <a:headEnd len="med" w="med" type="none"/>
            <a:tailEnd len="med" w="med" type="none"/>
          </a:ln>
        </p:spPr>
      </p:cxnSp>
      <p:sp>
        <p:nvSpPr>
          <p:cNvPr id="264" name="Google Shape;264;p17"/>
          <p:cNvSpPr txBox="1"/>
          <p:nvPr/>
        </p:nvSpPr>
        <p:spPr>
          <a:xfrm>
            <a:off x="2983345" y="3984324"/>
            <a:ext cx="27777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a:t>
            </a:r>
            <a:endParaRPr>
              <a:solidFill>
                <a:srgbClr val="FF0000"/>
              </a:solidFill>
            </a:endParaRPr>
          </a:p>
        </p:txBody>
      </p:sp>
      <p:cxnSp>
        <p:nvCxnSpPr>
          <p:cNvPr id="265" name="Google Shape;265;p17"/>
          <p:cNvCxnSpPr>
            <a:stCxn id="257" idx="3"/>
            <a:endCxn id="266" idx="0"/>
          </p:cNvCxnSpPr>
          <p:nvPr/>
        </p:nvCxnSpPr>
        <p:spPr>
          <a:xfrm flipH="1">
            <a:off x="5645883" y="2387888"/>
            <a:ext cx="423000" cy="384000"/>
          </a:xfrm>
          <a:prstGeom prst="straightConnector1">
            <a:avLst/>
          </a:prstGeom>
          <a:noFill/>
          <a:ln cap="flat" cmpd="sng" w="9525">
            <a:solidFill>
              <a:srgbClr val="D9D9D9"/>
            </a:solidFill>
            <a:prstDash val="solid"/>
            <a:round/>
            <a:headEnd len="med" w="med" type="none"/>
            <a:tailEnd len="med" w="med" type="none"/>
          </a:ln>
        </p:spPr>
      </p:cxnSp>
      <p:cxnSp>
        <p:nvCxnSpPr>
          <p:cNvPr id="267" name="Google Shape;267;p17"/>
          <p:cNvCxnSpPr>
            <a:endCxn id="268" idx="0"/>
          </p:cNvCxnSpPr>
          <p:nvPr/>
        </p:nvCxnSpPr>
        <p:spPr>
          <a:xfrm>
            <a:off x="7398968" y="2375230"/>
            <a:ext cx="260100" cy="396600"/>
          </a:xfrm>
          <a:prstGeom prst="straightConnector1">
            <a:avLst/>
          </a:prstGeom>
          <a:noFill/>
          <a:ln cap="flat" cmpd="sng" w="9525">
            <a:solidFill>
              <a:srgbClr val="D9D9D9"/>
            </a:solidFill>
            <a:prstDash val="solid"/>
            <a:round/>
            <a:headEnd len="med" w="med" type="none"/>
            <a:tailEnd len="med" w="med" type="none"/>
          </a:ln>
        </p:spPr>
      </p:cxnSp>
      <p:sp>
        <p:nvSpPr>
          <p:cNvPr id="266" name="Google Shape;266;p17"/>
          <p:cNvSpPr/>
          <p:nvPr/>
        </p:nvSpPr>
        <p:spPr>
          <a:xfrm>
            <a:off x="5178238" y="2771837"/>
            <a:ext cx="9351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7238618" y="277183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1660088" y="2807150"/>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3" name="Google Shape;263;p17"/>
          <p:cNvSpPr/>
          <p:nvPr/>
        </p:nvSpPr>
        <p:spPr>
          <a:xfrm>
            <a:off x="2983345" y="2801424"/>
            <a:ext cx="8409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6160745" y="2771845"/>
            <a:ext cx="1036200" cy="288300"/>
          </a:xfrm>
          <a:prstGeom prst="ellipse">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17"/>
          <p:cNvCxnSpPr>
            <a:endCxn id="269" idx="0"/>
          </p:cNvCxnSpPr>
          <p:nvPr/>
        </p:nvCxnSpPr>
        <p:spPr>
          <a:xfrm flipH="1">
            <a:off x="6678845" y="2454745"/>
            <a:ext cx="12000" cy="317100"/>
          </a:xfrm>
          <a:prstGeom prst="straightConnector1">
            <a:avLst/>
          </a:prstGeom>
          <a:noFill/>
          <a:ln cap="flat" cmpd="sng" w="9525">
            <a:solidFill>
              <a:srgbClr val="D9D9D9"/>
            </a:solidFill>
            <a:prstDash val="solid"/>
            <a:round/>
            <a:headEnd len="med" w="med" type="none"/>
            <a:tailEnd len="med" w="med" type="none"/>
          </a:ln>
        </p:spPr>
      </p:cxnSp>
      <p:sp>
        <p:nvSpPr>
          <p:cNvPr id="271" name="Google Shape;271;p17"/>
          <p:cNvSpPr txBox="1"/>
          <p:nvPr/>
        </p:nvSpPr>
        <p:spPr>
          <a:xfrm>
            <a:off x="444375" y="3640500"/>
            <a:ext cx="8340600" cy="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Let’s look at the data now...</a:t>
            </a:r>
            <a:endParaRPr sz="21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77" name="Google Shape;277;p18"/>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graphicFrame>
        <p:nvGraphicFramePr>
          <p:cNvPr id="278" name="Google Shape;278;p18"/>
          <p:cNvGraphicFramePr/>
          <p:nvPr/>
        </p:nvGraphicFramePr>
        <p:xfrm>
          <a:off x="528650" y="421600"/>
          <a:ext cx="3000000" cy="3000000"/>
        </p:xfrm>
        <a:graphic>
          <a:graphicData uri="http://schemas.openxmlformats.org/drawingml/2006/table">
            <a:tbl>
              <a:tblPr>
                <a:noFill/>
                <a:tableStyleId>{BC0BA25D-2D93-4A1D-BCB6-AF601F1227E4}</a:tableStyleId>
              </a:tblPr>
              <a:tblGrid>
                <a:gridCol w="1388900"/>
                <a:gridCol w="1933875"/>
                <a:gridCol w="2875175"/>
                <a:gridCol w="1888750"/>
              </a:tblGrid>
              <a:tr h="388325">
                <a:tc>
                  <a:txBody>
                    <a:bodyPr/>
                    <a:lstStyle/>
                    <a:p>
                      <a:pPr indent="0" lvl="0" marL="0" rtl="0" algn="l">
                        <a:spcBef>
                          <a:spcPts val="0"/>
                        </a:spcBef>
                        <a:spcAft>
                          <a:spcPts val="0"/>
                        </a:spcAft>
                        <a:buNone/>
                      </a:pPr>
                      <a:r>
                        <a:rPr lang="en">
                          <a:solidFill>
                            <a:srgbClr val="FFFFFF"/>
                          </a:solidFill>
                        </a:rPr>
                        <a:t>Stars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Age of star at death (in millions of years)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Hotness of star at death </a:t>
                      </a:r>
                      <a:endParaRPr>
                        <a:solidFill>
                          <a:srgbClr val="FFFFFF"/>
                        </a:solidFill>
                      </a:endParaRPr>
                    </a:p>
                    <a:p>
                      <a:pPr indent="0" lvl="0" marL="0" rtl="0" algn="l">
                        <a:spcBef>
                          <a:spcPts val="0"/>
                        </a:spcBef>
                        <a:spcAft>
                          <a:spcPts val="0"/>
                        </a:spcAft>
                        <a:buNone/>
                      </a:pPr>
                      <a:r>
                        <a:rPr lang="en">
                          <a:solidFill>
                            <a:srgbClr val="FFFFFF"/>
                          </a:solidFill>
                        </a:rPr>
                        <a:t>(in millions of degrees)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Supernova?</a:t>
                      </a:r>
                      <a:endParaRPr>
                        <a:solidFill>
                          <a:srgbClr val="FFFFFF"/>
                        </a:solidFill>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3</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4</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5</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6</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7</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tc>
              </a:tr>
              <a:tr h="388325">
                <a:tc>
                  <a:txBody>
                    <a:bodyPr/>
                    <a:lstStyle/>
                    <a:p>
                      <a:pPr indent="0" lvl="0" marL="0" rtl="0" algn="l">
                        <a:spcBef>
                          <a:spcPts val="0"/>
                        </a:spcBef>
                        <a:spcAft>
                          <a:spcPts val="0"/>
                        </a:spcAft>
                        <a:buNone/>
                      </a:pPr>
                      <a:r>
                        <a:rPr lang="en">
                          <a:solidFill>
                            <a:srgbClr val="FFFFFF"/>
                          </a:solidFill>
                        </a:rPr>
                        <a:t>8</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279" name="Google Shape;279;p18"/>
          <p:cNvSpPr/>
          <p:nvPr/>
        </p:nvSpPr>
        <p:spPr>
          <a:xfrm>
            <a:off x="7694050" y="10235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txBox="1"/>
          <p:nvPr/>
        </p:nvSpPr>
        <p:spPr>
          <a:xfrm>
            <a:off x="528600" y="4203825"/>
            <a:ext cx="8086800" cy="768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Notice the stars 1, 4, and 8. All of them are classified as a Supernova, but how similar are they?</a:t>
            </a:r>
            <a:endParaRPr sz="2100">
              <a:solidFill>
                <a:srgbClr val="FFFFFF"/>
              </a:solidFill>
            </a:endParaRPr>
          </a:p>
        </p:txBody>
      </p:sp>
      <p:sp>
        <p:nvSpPr>
          <p:cNvPr id="281" name="Google Shape;281;p18"/>
          <p:cNvSpPr/>
          <p:nvPr/>
        </p:nvSpPr>
        <p:spPr>
          <a:xfrm>
            <a:off x="7694050" y="22007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7694050" y="3823750"/>
            <a:ext cx="678300" cy="339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288" name="Google Shape;288;p19"/>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289" name="Google Shape;289;p19"/>
          <p:cNvSpPr txBox="1"/>
          <p:nvPr/>
        </p:nvSpPr>
        <p:spPr>
          <a:xfrm>
            <a:off x="877600" y="557200"/>
            <a:ext cx="7736700" cy="306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i="1" sz="18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sz="1800">
              <a:solidFill>
                <a:srgbClr val="FFFFFF"/>
              </a:solidFill>
              <a:latin typeface="Lato"/>
              <a:ea typeface="Lato"/>
              <a:cs typeface="Lato"/>
              <a:sym typeface="Lato"/>
            </a:endParaRPr>
          </a:p>
        </p:txBody>
      </p:sp>
      <p:graphicFrame>
        <p:nvGraphicFramePr>
          <p:cNvPr id="290" name="Google Shape;290;p19"/>
          <p:cNvGraphicFramePr/>
          <p:nvPr/>
        </p:nvGraphicFramePr>
        <p:xfrm>
          <a:off x="457225" y="154825"/>
          <a:ext cx="3000000" cy="3000000"/>
        </p:xfrm>
        <a:graphic>
          <a:graphicData uri="http://schemas.openxmlformats.org/drawingml/2006/table">
            <a:tbl>
              <a:tblPr>
                <a:noFill/>
                <a:tableStyleId>{BC0BA25D-2D93-4A1D-BCB6-AF601F1227E4}</a:tableStyleId>
              </a:tblPr>
              <a:tblGrid>
                <a:gridCol w="745375"/>
                <a:gridCol w="1874050"/>
                <a:gridCol w="2809825"/>
                <a:gridCol w="1809750"/>
              </a:tblGrid>
              <a:tr h="381000">
                <a:tc>
                  <a:txBody>
                    <a:bodyPr/>
                    <a:lstStyle/>
                    <a:p>
                      <a:pPr indent="0" lvl="0" marL="0" rtl="0" algn="l">
                        <a:spcBef>
                          <a:spcPts val="0"/>
                        </a:spcBef>
                        <a:spcAft>
                          <a:spcPts val="0"/>
                        </a:spcAft>
                        <a:buNone/>
                      </a:pPr>
                      <a:r>
                        <a:rPr lang="en">
                          <a:solidFill>
                            <a:srgbClr val="FFFFFF"/>
                          </a:solidFill>
                        </a:rPr>
                        <a:t>Stars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Age of star at death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Hotness of star at death </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Supernova?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&lt;=2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1" name="Google Shape;291;p19"/>
          <p:cNvSpPr/>
          <p:nvPr/>
        </p:nvSpPr>
        <p:spPr>
          <a:xfrm>
            <a:off x="7923150" y="872775"/>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7923150" y="2005450"/>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7923150" y="3566750"/>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txBox="1"/>
          <p:nvPr/>
        </p:nvSpPr>
        <p:spPr>
          <a:xfrm>
            <a:off x="457225" y="4041325"/>
            <a:ext cx="7272300" cy="7680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Stars 1 and 8 are similar, but decision trees treat them </a:t>
            </a:r>
            <a:r>
              <a:rPr i="1" lang="en" sz="2100">
                <a:solidFill>
                  <a:srgbClr val="FFFFFF"/>
                </a:solidFill>
              </a:rPr>
              <a:t>all</a:t>
            </a:r>
            <a:r>
              <a:rPr lang="en" sz="2100">
                <a:solidFill>
                  <a:srgbClr val="FFFFFF"/>
                </a:solidFill>
              </a:rPr>
              <a:t> the same!</a:t>
            </a:r>
            <a:endParaRPr sz="2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300" name="Google Shape;300;p20"/>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01" name="Google Shape;301;p20"/>
          <p:cNvSpPr txBox="1"/>
          <p:nvPr/>
        </p:nvSpPr>
        <p:spPr>
          <a:xfrm>
            <a:off x="535825" y="2246750"/>
            <a:ext cx="7795500" cy="2710500"/>
          </a:xfrm>
          <a:prstGeom prst="rect">
            <a:avLst/>
          </a:prstGeom>
          <a:no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Does star 1, star 4, or star 8 have a temperature greater than 99 million degrees?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Does this algorithm show that star 1 and star 8 have a Supernova classification more similar than star 1 and star 4?</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lang="en" sz="2100">
                <a:solidFill>
                  <a:srgbClr val="FFFFFF"/>
                </a:solidFill>
              </a:rPr>
              <a:t>Does this algorithm show you how much greater the temperature than 99 million degrees star 1 and star 8 have?  </a:t>
            </a:r>
            <a:endParaRPr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p:txBody>
      </p:sp>
      <p:graphicFrame>
        <p:nvGraphicFramePr>
          <p:cNvPr id="302" name="Google Shape;302;p20"/>
          <p:cNvGraphicFramePr/>
          <p:nvPr/>
        </p:nvGraphicFramePr>
        <p:xfrm>
          <a:off x="535775" y="311350"/>
          <a:ext cx="3000000" cy="3000000"/>
        </p:xfrm>
        <a:graphic>
          <a:graphicData uri="http://schemas.openxmlformats.org/drawingml/2006/table">
            <a:tbl>
              <a:tblPr>
                <a:noFill/>
                <a:tableStyleId>{BC0BA25D-2D93-4A1D-BCB6-AF601F1227E4}</a:tableStyleId>
              </a:tblPr>
              <a:tblGrid>
                <a:gridCol w="1809750"/>
                <a:gridCol w="1798800"/>
                <a:gridCol w="1820700"/>
                <a:gridCol w="1809750"/>
              </a:tblGrid>
              <a:tr h="381000">
                <a:tc>
                  <a:txBody>
                    <a:bodyPr/>
                    <a:lstStyle/>
                    <a:p>
                      <a:pPr indent="0" lvl="0" marL="0" rtl="0" algn="l">
                        <a:spcBef>
                          <a:spcPts val="0"/>
                        </a:spcBef>
                        <a:spcAft>
                          <a:spcPts val="0"/>
                        </a:spcAft>
                        <a:buNone/>
                      </a:pPr>
                      <a:r>
                        <a:rPr lang="en">
                          <a:solidFill>
                            <a:srgbClr val="FFFFFF"/>
                          </a:solidFill>
                        </a:rPr>
                        <a:t>Star</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Age of star at death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Hotness of star at death </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Supernova?</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4</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8</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&gt;2</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&gt;99</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p>
                  </a:txBody>
                  <a:tcPr marT="91425" marB="91425" marR="91425" marL="91425"/>
                </a:tc>
              </a:tr>
            </a:tbl>
          </a:graphicData>
        </a:graphic>
      </p:graphicFrame>
      <p:sp>
        <p:nvSpPr>
          <p:cNvPr id="303" name="Google Shape;303;p20"/>
          <p:cNvSpPr/>
          <p:nvPr/>
        </p:nvSpPr>
        <p:spPr>
          <a:xfrm>
            <a:off x="7887025" y="825888"/>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7887025" y="1605163"/>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7887025" y="1215525"/>
            <a:ext cx="444300" cy="171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Selling your idea</a:t>
            </a:r>
            <a:endParaRPr sz="2400"/>
          </a:p>
        </p:txBody>
      </p:sp>
      <p:sp>
        <p:nvSpPr>
          <p:cNvPr id="311" name="Google Shape;311;p21"/>
          <p:cNvSpPr txBox="1"/>
          <p:nvPr/>
        </p:nvSpPr>
        <p:spPr>
          <a:xfrm>
            <a:off x="535775" y="421600"/>
            <a:ext cx="51972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1B212C"/>
                </a:solidFill>
                <a:latin typeface="Montserrat"/>
                <a:ea typeface="Montserrat"/>
                <a:cs typeface="Montserrat"/>
                <a:sym typeface="Montserrat"/>
              </a:rPr>
              <a:t>Selling your idea</a:t>
            </a:r>
            <a:endParaRPr sz="2400">
              <a:solidFill>
                <a:srgbClr val="FFFFFF"/>
              </a:solidFill>
              <a:latin typeface="Montserrat"/>
              <a:ea typeface="Montserrat"/>
              <a:cs typeface="Montserrat"/>
              <a:sym typeface="Montserrat"/>
            </a:endParaRPr>
          </a:p>
        </p:txBody>
      </p:sp>
      <p:sp>
        <p:nvSpPr>
          <p:cNvPr id="312" name="Google Shape;312;p21"/>
          <p:cNvSpPr txBox="1"/>
          <p:nvPr/>
        </p:nvSpPr>
        <p:spPr>
          <a:xfrm>
            <a:off x="324750" y="376025"/>
            <a:ext cx="8374800" cy="45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chemeClr val="lt1"/>
                </a:solidFill>
                <a:latin typeface="Lato"/>
                <a:ea typeface="Lato"/>
                <a:cs typeface="Lato"/>
                <a:sym typeface="Lato"/>
              </a:rPr>
              <a:t>Continuous vs. Discrete Variables</a:t>
            </a:r>
            <a:endParaRPr sz="3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lt1"/>
                </a:solidFill>
                <a:latin typeface="Lato"/>
                <a:ea typeface="Lato"/>
                <a:cs typeface="Lato"/>
                <a:sym typeface="Lato"/>
              </a:rPr>
              <a:t>Recall that a feature is an attribute that describes the datapoint to be classified.</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lt1"/>
                </a:solidFill>
                <a:latin typeface="Lato"/>
                <a:ea typeface="Lato"/>
                <a:cs typeface="Lato"/>
                <a:sym typeface="Lato"/>
              </a:rPr>
              <a:t>What were the features for our decision tree example?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rPr lang="en" sz="1800">
                <a:solidFill>
                  <a:schemeClr val="lt1"/>
                </a:solidFill>
                <a:latin typeface="Lato"/>
                <a:ea typeface="Lato"/>
                <a:cs typeface="Lato"/>
                <a:sym typeface="Lato"/>
              </a:rPr>
              <a:t>In decision trees, the values that the feature could take were all discrete.</a:t>
            </a:r>
            <a:endParaRPr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 sz="1800">
                <a:solidFill>
                  <a:schemeClr val="lt1"/>
                </a:solidFill>
                <a:latin typeface="Lato"/>
                <a:ea typeface="Lato"/>
                <a:cs typeface="Lato"/>
                <a:sym typeface="Lato"/>
              </a:rPr>
              <a:t>A DISCRETE variable is a variable that can only take a finite number of values.   In other words, “Temperature” can only take the values “&lt; 99”, “99” and “&gt;99”.</a:t>
            </a:r>
            <a:endParaRPr sz="18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