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notesMaster" Target="notesMasters/notesMaster1.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DESIGN ELEMENTS:</a:t>
            </a:r>
          </a:p>
          <a:p/>
          <a:p>
            <a:r>
              <a:t>- **Background**: Clean white background to create visual impact</a:t>
            </a:r>
          </a:p>
          <a:p>
            <a:r>
              <a:t>- **Logo**: NOLOCK•SOCIAL prominently displayed in bold, modern typography</a:t>
            </a:r>
          </a:p>
          <a:p>
            <a:r>
              <a:t>- **Tagline**: "STRATEGIC PARTNERSHIP OPPORTUNITIES" in slightly smaller font</a:t>
            </a:r>
          </a:p>
          <a:p>
            <a:r>
              <a:t>- **Supporting Text**: "REBUILD TRUST IN THE DIGITAL SPACE TOGETHER" with emphasis on "TOGETHER"</a:t>
            </a:r>
          </a:p>
          <a:p>
            <a:r>
              <a:t>- **Visual Elements**: Connection icons suggesting integration/partnership</a:t>
            </a:r>
          </a:p>
          <a:p>
            <a:r>
              <a:t>- **Typography**: Sans-serif font for modern, tech-forward aesthetic</a:t>
            </a:r>
          </a:p>
          <a:p/>
          <a:p>
            <a:r>
              <a:t>PITCH NOTES:</a:t>
            </a:r>
          </a:p>
          <a:p/>
          <a:p>
            <a:r>
              <a:t>**Opening statement:**</a:t>
            </a:r>
          </a:p>
          <a:p>
            <a:r>
              <a:t>"Thank you for your interest in exploring strategic partnership opportunities with NoLock Social. Today, we'll discuss how our technologies can integrate with your solutions to solve critical challenges around content verification, storage efficiency, and digital trust."</a:t>
            </a:r>
          </a:p>
          <a:p/>
          <a:p>
            <a:r>
              <a:t>**Partnership emphasis:**</a:t>
            </a:r>
          </a:p>
          <a:p>
            <a:r>
              <a:t>"Our approach is fundamentally collaborative - we believe that rebuilding trust in digital spaces requires strong partnerships across the technology ecosystem. We're not just offering a product; we're inviting you to join us in creating a more trustworthy digital foundation for your customers."</a:t>
            </a:r>
          </a:p>
          <a:p/>
          <a:p>
            <a:r>
              <a:t>**Key message to convey:**</a:t>
            </a:r>
          </a:p>
          <a:p>
            <a:r>
              <a:t>The name "NoLock" emphasizes freedom from vendor lock-in and constraints, while our partnership approach means we build solutions that enhance your existing technologies rather than replacing them.</a:t>
            </a:r>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DESIGN ELEMENTS:</a:t>
            </a:r>
          </a:p>
          <a:p/>
          <a:p>
            <a:r>
              <a:t>- **Headline**: "COMPREHENSIVE DEVELOPER RESOURCES" with developer focus</a:t>
            </a:r>
          </a:p>
          <a:p>
            <a:r>
              <a:t>- **Three-Section Layout**: APIs, support, and integration tools</a:t>
            </a:r>
          </a:p>
          <a:p>
            <a:r>
              <a:t>- **Developer Interface**: Screenshots of developer portal and documentation</a:t>
            </a:r>
          </a:p>
          <a:p>
            <a:r>
              <a:t>- **Code Examples**: Sample integration code snippets</a:t>
            </a:r>
          </a:p>
          <a:p>
            <a:r>
              <a:t>- **Support Process**: Visualization of technical support workflow</a:t>
            </a:r>
          </a:p>
          <a:p>
            <a:r>
              <a:t>- **Typography**: Developer-friendly, clean font choices</a:t>
            </a:r>
          </a:p>
          <a:p/>
          <a:p>
            <a:r>
              <a:t>PITCH NOTES:</a:t>
            </a:r>
          </a:p>
          <a:p/>
          <a:p>
            <a:r>
              <a:t>**Opening statement:**</a:t>
            </a:r>
          </a:p>
          <a:p>
            <a:r>
              <a:t>"We provide comprehensive developer resources designed to make integration straightforward for your technical team, with everything from APIs and libraries to dedicated support."</a:t>
            </a:r>
          </a:p>
          <a:p/>
          <a:p>
            <a:r>
              <a:t>**API and libraries section:**</a:t>
            </a:r>
          </a:p>
          <a:p>
            <a:r>
              <a:t>1. "Our RESTful API comes with comprehensive documentation that includes practical examples, error handling, and performance optimization guidance."</a:t>
            </a:r>
          </a:p>
          <a:p>
            <a:r>
              <a:t>2. "We offer native libraries for all major languages including JavaScript, Python, Java, and C#, ensuring compatibility with your development environment."</a:t>
            </a:r>
          </a:p>
          <a:p>
            <a:r>
              <a:t>3. "Mobile SDKs for iOS and Android enable verification and storage capabilities in mobile applications with minimal implementation effort."</a:t>
            </a:r>
          </a:p>
          <a:p>
            <a:r>
              <a:t>4. "We provide sample code and integration templates for common use cases, accelerating your development process."</a:t>
            </a:r>
          </a:p>
          <a:p/>
          <a:p>
            <a:r>
              <a:t>**Developer support emphasis:**</a:t>
            </a:r>
          </a:p>
          <a:p>
            <a:r>
              <a:t>1. "Partners receive access to our dedicated developer portal with partner-specific documentation and resources."</a:t>
            </a:r>
          </a:p>
          <a:p>
            <a:r>
              <a:t>2. "Our interactive API explorer and sandbox environment allows your developers to test integrations before implementing in production."</a:t>
            </a:r>
          </a:p>
          <a:p>
            <a:r>
              <a:t>3. "Technical implementation specialists provide direct support during integration, with dedicated resources for partner projects."</a:t>
            </a:r>
          </a:p>
          <a:p>
            <a:r>
              <a:t>4. "Our community forum and knowledge base offer peer support and best practices from other implementation teams."</a:t>
            </a:r>
          </a:p>
          <a:p/>
          <a:p>
            <a:r>
              <a:t>**Integration tooling highlights:**</a:t>
            </a:r>
          </a:p>
          <a:p>
            <a:r>
              <a:t>1. "We provide CI/CD pipeline integration examples that showcase automated deployment and testing approaches."</a:t>
            </a:r>
          </a:p>
          <a:p>
            <a:r>
              <a:t>2. "Our automated testing frameworks help ensure consistent verification behavior across environments."</a:t>
            </a:r>
          </a:p>
          <a:p>
            <a:r>
              <a:t>3. "Monitoring and observability tools give visibility into verification processes and performance metrics."</a:t>
            </a:r>
          </a:p>
          <a:p>
            <a:r>
              <a:t>4. "Performance optimization utilities help identify and resolve bottlenecks in implementation."</a:t>
            </a:r>
          </a:p>
          <a:p/>
          <a:p>
            <a:r>
              <a:t>**Technical partnership approach:**</a:t>
            </a:r>
          </a:p>
          <a:p>
            <a:r>
              <a:t>"Our developer resources aren't just tools—they represent our commitment to your technical success, with resources designed specifically for partners implementing at scale."</a:t>
            </a:r>
          </a:p>
        </p:txBody>
      </p:sp>
      <p:sp>
        <p:nvSpPr>
          <p:cNvPr id="4" name="Slide Number Placeholder 3"/>
          <p:cNvSpPr>
            <a:spLocks noGrp="1"/>
          </p:cNvSpPr>
          <p:nvPr>
            <p:ph type="sldNum" idx="5" sz="quarter"/>
          </p:nvPr>
        </p:nvSpPr>
        <p:spPr/>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DESIGN ELEMENTS:</a:t>
            </a:r>
          </a:p>
          <a:p/>
          <a:p>
            <a:r>
              <a:t>- **Headline**: "ENTERPRISE-GRADE SECURITY &amp; COMPLIANCE" with security emphasis</a:t>
            </a:r>
          </a:p>
          <a:p>
            <a:r>
              <a:t>- **Two-Column Layout**: Security architecture and compliance readiness</a:t>
            </a:r>
          </a:p>
          <a:p>
            <a:r>
              <a:t>- **Security Icons**: Visual representation of key security features</a:t>
            </a:r>
          </a:p>
          <a:p>
            <a:r>
              <a:t>- **Compliance Badges**: Visual indicators of certifications and standards</a:t>
            </a:r>
          </a:p>
          <a:p>
            <a:r>
              <a:t>- **Security Layers**: Diagram showing defense-in-depth approach</a:t>
            </a:r>
          </a:p>
          <a:p>
            <a:r>
              <a:t>- **Typography**: Authoritative, security-focused font choices</a:t>
            </a:r>
          </a:p>
          <a:p/>
          <a:p>
            <a:r>
              <a:t>PITCH NOTES:</a:t>
            </a:r>
          </a:p>
          <a:p/>
          <a:p>
            <a:r>
              <a:t>**Opening statement:**</a:t>
            </a:r>
          </a:p>
          <a:p>
            <a:r>
              <a:t>"Security and compliance are foundational to our architecture, with enterprise-grade features designed to meet the most demanding requirements of regulated industries."</a:t>
            </a:r>
          </a:p>
          <a:p/>
          <a:p>
            <a:r>
              <a:t>**Security architecture explanation:**</a:t>
            </a:r>
          </a:p>
          <a:p>
            <a:r>
              <a:t>1. "Our zero-knowledge encryption architecture ensures that only authorized users can access unencrypted content, with no backdoors or administrative overrides."</a:t>
            </a:r>
          </a:p>
          <a:p>
            <a:r>
              <a:t>2. "The role-based access control system provides granular permissions at both the system and content level, integrating with your existing identity management."</a:t>
            </a:r>
          </a:p>
          <a:p>
            <a:r>
              <a:t>3. "Tamper-evident audit logs with cryptographic verification create immutable records of all system activities for security monitoring and compliance."</a:t>
            </a:r>
          </a:p>
          <a:p>
            <a:r>
              <a:t>4. "Data sovereignty controls enable regional compliance by restricting content storage and processing to specific geographic locations."</a:t>
            </a:r>
          </a:p>
          <a:p/>
          <a:p>
            <a:r>
              <a:t>**Compliance readiness emphasis:**</a:t>
            </a:r>
          </a:p>
          <a:p>
            <a:r>
              <a:t>1. "We provide a comprehensive GDPR and CCPA compliance framework, with features like data portability, consent management, and right-to-be-forgotten capabilities."</a:t>
            </a:r>
          </a:p>
          <a:p>
            <a:r>
              <a:t>2. "Our SOC 2 certification process is well underway, with Type 2 certification expected by Q3, and we provide full documentation for your compliance reviews."</a:t>
            </a:r>
          </a:p>
          <a:p>
            <a:r>
              <a:t>3. "Industry-specific compliance documentation is available for financial services, healthcare, legal, and government sectors, addressing unique regulatory requirements."</a:t>
            </a:r>
          </a:p>
          <a:p>
            <a:r>
              <a:t>4. "Regular third-party security audits and penetration testing ensure continued security effectiveness, with reports available to partners under NDA."</a:t>
            </a:r>
          </a:p>
          <a:p/>
          <a:p>
            <a:r>
              <a:t>**Security differentiation:**</a:t>
            </a:r>
          </a:p>
          <a:p>
            <a:r>
              <a:t>"Unlike solutions that add security as a feature layer, our architecture has security built into its fundamental design principles—content is inherently verified through its cryptographic properties."</a:t>
            </a:r>
          </a:p>
          <a:p/>
          <a:p>
            <a:r>
              <a:t>**Enterprise readiness:**</a:t>
            </a:r>
          </a:p>
          <a:p>
            <a:r>
              <a:t>"These security and compliance capabilities make our solution enterprise-ready from day one, allowing you to confidently include our technology in your offerings to security-conscious customers."</a:t>
            </a:r>
          </a:p>
        </p:txBody>
      </p:sp>
      <p:sp>
        <p:nvSpPr>
          <p:cNvPr id="4" name="Slide Number Placeholder 3"/>
          <p:cNvSpPr>
            <a:spLocks noGrp="1"/>
          </p:cNvSpPr>
          <p:nvPr>
            <p:ph type="sldNum" idx="5" sz="quarter"/>
          </p:nvPr>
        </p:nvSpPr>
        <p:spPr/>
      </p:sp>
    </p:spTree>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DESIGN ELEMENTS:</a:t>
            </a:r>
          </a:p>
          <a:p/>
          <a:p>
            <a:r>
              <a:t>- **Headline**: "PARTNER SUCCESS STORIES" with emphasis on actual results</a:t>
            </a:r>
          </a:p>
          <a:p>
            <a:r>
              <a:t>- **Three-Column Layout**: Case studies from different industries</a:t>
            </a:r>
          </a:p>
          <a:p>
            <a:r>
              <a:t>- **Results Metrics**: Highlighted statistics and outcomes</a:t>
            </a:r>
          </a:p>
          <a:p>
            <a:r>
              <a:t>- **Timeline Visuals**: Implementation timeframe representations</a:t>
            </a:r>
          </a:p>
          <a:p>
            <a:r>
              <a:t>- **ROI Indicators**: Visualizations of business impact</a:t>
            </a:r>
          </a:p>
          <a:p>
            <a:r>
              <a:t>- **Typography**: Professional, results-focused font choices</a:t>
            </a:r>
          </a:p>
          <a:p/>
          <a:p>
            <a:r>
              <a:t>PITCH NOTES:</a:t>
            </a:r>
          </a:p>
          <a:p/>
          <a:p>
            <a:r>
              <a:t>**Opening statement:**</a:t>
            </a:r>
          </a:p>
          <a:p>
            <a:r>
              <a:t>"Early partners across multiple industries have already validated significant business value through our integration, with measurable impacts on costs, capabilities, and customer value."</a:t>
            </a:r>
          </a:p>
          <a:p/>
          <a:p>
            <a:r>
              <a:t>**Financial services case study:**</a:t>
            </a:r>
          </a:p>
          <a:p>
            <a:r>
              <a:t>1. "A major accounting platform integrated our document verification capabilities in just six weeks, creating a seamless verification experience within their existing interface."</a:t>
            </a:r>
          </a:p>
          <a:p>
            <a:r>
              <a:t>2. "They achieved a remarkable 42% reduction in storage costs across their client base through native deduplication of common financial documents."</a:t>
            </a:r>
          </a:p>
          <a:p>
            <a:r>
              <a:t>3. "Their customers reported improved compliance readiness and audit capabilities, particularly for regulatory requirements around document authenticity."</a:t>
            </a:r>
          </a:p>
          <a:p>
            <a:r>
              <a:t>4. "The implementation timeline was just 6 weeks from concept to production, with minimal resource requirements from their development team."</a:t>
            </a:r>
          </a:p>
          <a:p/>
          <a:p>
            <a:r>
              <a:t>**Media case study emphasis:**</a:t>
            </a:r>
          </a:p>
          <a:p>
            <a:r>
              <a:t>1. "A content distribution platform added our verification layer to their existing infrastructure to address growing concerns about content authenticity."</a:t>
            </a:r>
          </a:p>
          <a:p>
            <a:r>
              <a:t>2. "They achieved 38% storage optimization through deduplication, creating significant cost savings in their high-volume content environment."</a:t>
            </a:r>
          </a:p>
          <a:p>
            <a:r>
              <a:t>3. "The solution enhanced their rights management capabilities with cryptographic verification of content ownership and usage rights."</a:t>
            </a:r>
          </a:p>
          <a:p>
            <a:r>
              <a:t>4. "Most importantly, they launched a new 'verified content' premium offering that created a new revenue stream for their business."</a:t>
            </a:r>
          </a:p>
          <a:p/>
          <a:p>
            <a:r>
              <a:t>**Enterprise software example:**</a:t>
            </a:r>
          </a:p>
          <a:p>
            <a:r>
              <a:t>1. "An enterprise document management system integrated our CAS technology as an optional module for their enterprise customers."</a:t>
            </a:r>
          </a:p>
          <a:p>
            <a:r>
              <a:t>2. "The integration reduced customer storage requirements by 35-40%, creating a compelling cost-saving value proposition."</a:t>
            </a:r>
          </a:p>
          <a:p>
            <a:r>
              <a:t>3. "They added tamper-proof audit capabilities as a premium feature, particularly valuable for customers in regulated industries."</a:t>
            </a:r>
          </a:p>
          <a:p>
            <a:r>
              <a:t>4. "The new capabilities increased their average deal size by 22%, creating significant revenue growth with minimal development investment."</a:t>
            </a:r>
          </a:p>
          <a:p/>
          <a:p>
            <a:r>
              <a:t>**Anonymized references:**</a:t>
            </a:r>
          </a:p>
          <a:p>
            <a:r>
              <a:t>"While these case studies are anonymized for confidentiality, we can arrange direct conversations with reference partners under NDA as part of your evaluation process."</a:t>
            </a:r>
          </a:p>
        </p:txBody>
      </p:sp>
      <p:sp>
        <p:nvSpPr>
          <p:cNvPr id="4" name="Slide Number Placeholder 3"/>
          <p:cNvSpPr>
            <a:spLocks noGrp="1"/>
          </p:cNvSpPr>
          <p:nvPr>
            <p:ph type="sldNum" idx="5" sz="quarter"/>
          </p:nvPr>
        </p:nvSpPr>
        <p:spPr/>
      </p:sp>
    </p:spTree>
  </p:cSld>
  <p:clrMapOvr>
    <a:masterClrMapping/>
  </p:clrMapOvr>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DESIGN ELEMENTS:</a:t>
            </a:r>
          </a:p>
          <a:p/>
          <a:p>
            <a:r>
              <a:t>- **Headline**: "MEASURABLE INTEGRATION BENEFITS" with ROI emphasis</a:t>
            </a:r>
          </a:p>
          <a:p>
            <a:r>
              <a:t>- **Two-Column Layout**: Technical ROI and business ROI</a:t>
            </a:r>
          </a:p>
          <a:p>
            <a:r>
              <a:t>- **Metrics Visualization**: Charts and graphs showing key metrics</a:t>
            </a:r>
          </a:p>
          <a:p>
            <a:r>
              <a:t>- **Comparison Diagrams**: Before/after visualizations</a:t>
            </a:r>
          </a:p>
          <a:p>
            <a:r>
              <a:t>- **ROI Calculator**: Visual representation of payback timeline</a:t>
            </a:r>
          </a:p>
          <a:p>
            <a:r>
              <a:t>- **Typography**: Clear, metrics-focused font choices with emphasized percentages</a:t>
            </a:r>
          </a:p>
          <a:p/>
          <a:p>
            <a:r>
              <a:t>PITCH NOTES:</a:t>
            </a:r>
          </a:p>
          <a:p/>
          <a:p>
            <a:r>
              <a:t>**Opening statement:**</a:t>
            </a:r>
          </a:p>
          <a:p>
            <a:r>
              <a:t>"Our partnership model delivers measurable benefits in both technical performance and business outcomes, with clear ROI metrics validated across multiple implementations."</a:t>
            </a:r>
          </a:p>
          <a:p/>
          <a:p>
            <a:r>
              <a:t>**Technical ROI explanation:**</a:t>
            </a:r>
          </a:p>
          <a:p>
            <a:r>
              <a:t>1. "Partners consistently achieve 35-40% reduction in storage requirements through native deduplication and content-addressable architecture."</a:t>
            </a:r>
          </a:p>
          <a:p>
            <a:r>
              <a:t>2. "Verification processing time decreases by 60-75% compared to traditional approaches, improving performance and user experience."</a:t>
            </a:r>
          </a:p>
          <a:p>
            <a:r>
              <a:t>3. "Integration complexity is reduced by approximately 45% through our unified API approach and pre-built connectors, accelerating implementation."</a:t>
            </a:r>
          </a:p>
          <a:p>
            <a:r>
              <a:t>4. "Search and retrieval speed improves by an average of 30% due to optimized content addressing and reference architecture."</a:t>
            </a:r>
          </a:p>
          <a:p/>
          <a:p>
            <a:r>
              <a:t>**Business ROI emphasis:**</a:t>
            </a:r>
          </a:p>
          <a:p>
            <a:r>
              <a:t>1. "Partners create new premium features with 15-20% higher margins by leveraging verification and security capabilities as value-added services."</a:t>
            </a:r>
          </a:p>
          <a:p>
            <a:r>
              <a:t>2. "Average deal size increases by 22% when verification capabilities are included, particularly in regulated industries with compliance requirements."</a:t>
            </a:r>
          </a:p>
          <a:p>
            <a:r>
              <a:t>3. "Customer support costs related to content issues decrease significantly as verification eliminates common problems with file corruption and version control."</a:t>
            </a:r>
          </a:p>
          <a:p>
            <a:r>
              <a:t>4. "The typical payback period is just 4-6 months from implementation, with ongoing benefits creating sustained competitive advantage."</a:t>
            </a:r>
          </a:p>
          <a:p/>
          <a:p>
            <a:r>
              <a:t>**ROI calculation approach:**</a:t>
            </a:r>
          </a:p>
          <a:p>
            <a:r>
              <a:t>"We provide a comprehensive ROI calculator for your specific business model and customer base, using conservative assumptions validated by existing implementations."</a:t>
            </a:r>
          </a:p>
          <a:p/>
          <a:p>
            <a:r>
              <a:t>**Implementation investment:**</a:t>
            </a:r>
          </a:p>
          <a:p>
            <a:r>
              <a:t>"These benefits require minimal implementation investment, with typical partner implementations requiring 1-2 developers for 4-8 weeks depending on integration depth."</a:t>
            </a:r>
          </a:p>
        </p:txBody>
      </p:sp>
      <p:sp>
        <p:nvSpPr>
          <p:cNvPr id="4" name="Slide Number Placeholder 3"/>
          <p:cNvSpPr>
            <a:spLocks noGrp="1"/>
          </p:cNvSpPr>
          <p:nvPr>
            <p:ph type="sldNum" idx="5" sz="quarter"/>
          </p:nvPr>
        </p:nvSpPr>
        <p:spPr/>
      </p:sp>
    </p:spTree>
  </p:cSld>
  <p:clrMapOvr>
    <a:masterClrMapping/>
  </p:clrMapOvr>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DESIGN ELEMENTS:</a:t>
            </a:r>
          </a:p>
          <a:p/>
          <a:p>
            <a:r>
              <a:t>- **Headline**: "AI INTEGRATION ADVANTAGES" with future-focused emphasis</a:t>
            </a:r>
          </a:p>
          <a:p>
            <a:r>
              <a:t>- **Three-Section Layout**: Training data, capabilities, and differentiation</a:t>
            </a:r>
          </a:p>
          <a:p>
            <a:r>
              <a:t>- **AI Visualization**: Visual representation of verified AI processes</a:t>
            </a:r>
          </a:p>
          <a:p>
            <a:r>
              <a:t>- **Verification Flow**: Diagram showing verification points in AI pipeline</a:t>
            </a:r>
          </a:p>
          <a:p>
            <a:r>
              <a:t>- **Competitive Positioning**: Market positioning visualization for verified AI</a:t>
            </a:r>
          </a:p>
          <a:p>
            <a:r>
              <a:t>- **Typography**: Forward-looking, technology-focused font choices</a:t>
            </a:r>
          </a:p>
          <a:p/>
          <a:p>
            <a:r>
              <a:t>PITCH NOTES:</a:t>
            </a:r>
          </a:p>
          <a:p/>
          <a:p>
            <a:r>
              <a:t>**Opening statement:**</a:t>
            </a:r>
          </a:p>
          <a:p>
            <a:r>
              <a:t>"Beyond immediate benefits, our technology creates significant competitive advantages for AI integration, positioning your solutions for the rapidly evolving AI landscape."</a:t>
            </a:r>
          </a:p>
          <a:p/>
          <a:p>
            <a:r>
              <a:t>**Verified training data section:**</a:t>
            </a:r>
          </a:p>
          <a:p>
            <a:r>
              <a:t>1. "Our architecture provides cryptographically verified content origins, addressing a critical challenge for responsible AI development."</a:t>
            </a:r>
          </a:p>
          <a:p>
            <a:r>
              <a:t>2. "The system creates documented data lineage for training datasets, ensuring transparency and compliance with emerging AI regulations."</a:t>
            </a:r>
          </a:p>
          <a:p>
            <a:r>
              <a:t>3. "Verification capabilities reduce training bias through improved dataset quality and validation, addressing a major AI challenge."</a:t>
            </a:r>
          </a:p>
          <a:p>
            <a:r>
              <a:t>4. "This approach future-proofs your AI strategy against emerging regulations requiring training data verification and documentation."</a:t>
            </a:r>
          </a:p>
          <a:p/>
          <a:p>
            <a:r>
              <a:t>**Enhanced AI capabilities emphasis:**</a:t>
            </a:r>
          </a:p>
          <a:p>
            <a:r>
              <a:t>1. "The technology enables content verification for AI-generated outputs, solving the growing challenge of AI content authentication."</a:t>
            </a:r>
          </a:p>
          <a:p>
            <a:r>
              <a:t>2. "It creates an immutable record of data transformations, critical for explainable AI and regulatory compliance."</a:t>
            </a:r>
          </a:p>
          <a:p>
            <a:r>
              <a:t>3. "Transparent explainability for AI decisions becomes possible through verified data lineage and transformation records."</a:t>
            </a:r>
          </a:p>
          <a:p>
            <a:r>
              <a:t>4. "Cross-reference verification for sources ensures that AI outputs can be traced to validated inputs, enhancing reliability."</a:t>
            </a:r>
          </a:p>
          <a:p/>
          <a:p>
            <a:r>
              <a:t>**Competitive differentiation highlights:**</a:t>
            </a:r>
          </a:p>
          <a:p>
            <a:r>
              <a:t>1. "You can develop AI features with built-in verification, creating immediate competitive differentiation in the market."</a:t>
            </a:r>
          </a:p>
          <a:p>
            <a:r>
              <a:t>2. "Explainable AI with auditable evidence addresses growing customer concerns about AI trustworthiness and bias."</a:t>
            </a:r>
          </a:p>
          <a:p>
            <a:r>
              <a:t>3. "This creates premium positioning opportunities for verified AI services, with significant margin potential as this market emerges."</a:t>
            </a:r>
          </a:p>
          <a:p/>
          <a:p>
            <a:r>
              <a:t>**Strategic positioning:**</a:t>
            </a:r>
          </a:p>
          <a:p>
            <a:r>
              <a:t>"As AI regulations evolve and customer expectations for AI verification increase, early integration of these capabilities creates significant first-mover advantage in your market segment."</a:t>
            </a:r>
          </a:p>
        </p:txBody>
      </p:sp>
      <p:sp>
        <p:nvSpPr>
          <p:cNvPr id="4" name="Slide Number Placeholder 3"/>
          <p:cNvSpPr>
            <a:spLocks noGrp="1"/>
          </p:cNvSpPr>
          <p:nvPr>
            <p:ph type="sldNum" idx="5" sz="quarter"/>
          </p:nvPr>
        </p:nvSpPr>
        <p:spPr/>
      </p:sp>
    </p:spTree>
  </p:cSld>
  <p:clrMapOvr>
    <a:masterClrMapping/>
  </p:clrMapOvr>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DESIGN ELEMENTS:</a:t>
            </a:r>
          </a:p>
          <a:p/>
          <a:p>
            <a:r>
              <a:t>- **Headline**: "PARTNERSHIP MODELS" with business-focused typography</a:t>
            </a:r>
          </a:p>
          <a:p>
            <a:r>
              <a:t>- **Four-Model Structure**: Clear visualization of partnership options</a:t>
            </a:r>
          </a:p>
          <a:p>
            <a:r>
              <a:t>- **Partnership Flow**: Visual progression from technical to strategic partnership</a:t>
            </a:r>
          </a:p>
          <a:p>
            <a:r>
              <a:t>- **Business Icons**: Visual representations of each partnership type</a:t>
            </a:r>
          </a:p>
          <a:p>
            <a:r>
              <a:t>- **Typography**: Professional business font choices</a:t>
            </a:r>
          </a:p>
          <a:p>
            <a:r>
              <a:t>- **Color Coding**: Different partnership models with distinct color schemes</a:t>
            </a:r>
          </a:p>
          <a:p/>
          <a:p>
            <a:r>
              <a:t>PITCH NOTES:</a:t>
            </a:r>
          </a:p>
          <a:p/>
          <a:p>
            <a:r>
              <a:t>**Opening statement:**</a:t>
            </a:r>
          </a:p>
          <a:p>
            <a:r>
              <a:t>"We offer four flexible partnership models that can be tailored to your strategic objectives, technical capabilities, and go-to-market strategy."</a:t>
            </a:r>
          </a:p>
          <a:p/>
          <a:p>
            <a:r>
              <a:t>**Key points to emphasize:**</a:t>
            </a:r>
          </a:p>
          <a:p>
            <a:r>
              <a:t>1. "Our Technology Integration Partner model provides all the technical resources needed to add NoLock capabilities to your existing solutions, with official compatibility certification that you can promote to your customers."</a:t>
            </a:r>
          </a:p>
          <a:p>
            <a:r>
              <a:t>2. "As a Solution Provider Partner, you can resell our technologies as part of your solutions, with comprehensive implementation support and preferential pricing models."</a:t>
            </a:r>
          </a:p>
          <a:p>
            <a:r>
              <a:t>3. "Strategic Alliance Partners engage in deeper collaboration, with joint market development, co-branded solutions, and shared technology roadmaps that align our innovations with your business strategy."</a:t>
            </a:r>
          </a:p>
          <a:p>
            <a:r>
              <a:t>4. "Industry Vertical Partners focus on specialized implementations for specific sectors like financial services, healthcare, or media, with regulatory compliance expertise and vertical-specific optimizations."</a:t>
            </a:r>
          </a:p>
          <a:p/>
          <a:p>
            <a:r>
              <a:t>**Customization message:**</a:t>
            </a:r>
          </a:p>
          <a:p>
            <a:r>
              <a:t>"Many partners begin with one model and evolve to others as our collaboration develops. We can also create hybrid models that combine elements from different partnership approaches to match your unique business needs."</a:t>
            </a:r>
          </a:p>
          <a:p/>
          <a:p>
            <a:r>
              <a:t>**Value sharing:**</a:t>
            </a:r>
          </a:p>
          <a:p>
            <a:r>
              <a:t>"Each partnership model includes clear value-sharing arrangements, from referral fees to revenue sharing to joint IP development, ensuring both parties benefit from the collaboration."</a:t>
            </a:r>
          </a:p>
          <a:p/>
          <a:p>
            <a:r>
              <a:t>**Success metrics:**</a:t>
            </a:r>
          </a:p>
          <a:p>
            <a:r>
              <a:t>"We establish clear success metrics for each partnership type, tracking both technical adoption and business outcomes to ensure our collaboration delivers measurable value."</a:t>
            </a:r>
          </a:p>
        </p:txBody>
      </p:sp>
      <p:sp>
        <p:nvSpPr>
          <p:cNvPr id="4" name="Slide Number Placeholder 3"/>
          <p:cNvSpPr>
            <a:spLocks noGrp="1"/>
          </p:cNvSpPr>
          <p:nvPr>
            <p:ph type="sldNum" idx="5" sz="quarter"/>
          </p:nvPr>
        </p:nvSpPr>
        <p:spPr/>
      </p:sp>
    </p:spTree>
  </p:cSld>
  <p:clrMapOvr>
    <a:masterClrMapping/>
  </p:clrMapOvr>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DESIGN ELEMENTS:</a:t>
            </a:r>
          </a:p>
          <a:p/>
          <a:p>
            <a:r>
              <a:t>- **Headline**: "IMPLEMENTATION PROCESS &amp; TIMELINE" with structured approach emphasis</a:t>
            </a:r>
          </a:p>
          <a:p>
            <a:r>
              <a:t>- **Four-Phase Layout**: Clear visualization of implementation phases</a:t>
            </a:r>
          </a:p>
          <a:p>
            <a:r>
              <a:t>- **Timeline Visualization**: Gantt chart or timeline showing typical durations</a:t>
            </a:r>
          </a:p>
          <a:p>
            <a:r>
              <a:t>- **Milestone Indicators**: Key points and deliverables in the process</a:t>
            </a:r>
          </a:p>
          <a:p>
            <a:r>
              <a:t>- **Resource Allocation**: Visual representation of typical resource requirements</a:t>
            </a:r>
          </a:p>
          <a:p>
            <a:r>
              <a:t>- **Typography**: Professional, process-oriented font choices</a:t>
            </a:r>
          </a:p>
          <a:p/>
          <a:p>
            <a:r>
              <a:t>PITCH NOTES:</a:t>
            </a:r>
          </a:p>
          <a:p/>
          <a:p>
            <a:r>
              <a:t>**Opening statement:**</a:t>
            </a:r>
          </a:p>
          <a:p>
            <a:r>
              <a:t>"We've developed a structured implementation process that minimizes risk and accelerates time-to-market, with clear phases and milestones throughout the partnership journey."</a:t>
            </a:r>
          </a:p>
          <a:p/>
          <a:p>
            <a:r>
              <a:t>**Phase 1 explanation:**</a:t>
            </a:r>
          </a:p>
          <a:p>
            <a:r>
              <a:t>1. "We begin with a comprehensive technical architecture assessment to understand your current systems and integration requirements."</a:t>
            </a:r>
          </a:p>
          <a:p>
            <a:r>
              <a:t>2. "Together, we select the optimal integration approach based on your technical environment and business objectives."</a:t>
            </a:r>
          </a:p>
          <a:p>
            <a:r>
              <a:t>3. "We define clear success metrics that align with your strategic goals, establishing measurable outcomes for the partnership."</a:t>
            </a:r>
          </a:p>
          <a:p>
            <a:r>
              <a:t>4. "The phase concludes with a detailed implementation roadmap that includes timelines, resource requirements, and key milestones."</a:t>
            </a:r>
          </a:p>
          <a:p/>
          <a:p>
            <a:r>
              <a:t>**Phase 2 emphasis:**</a:t>
            </a:r>
          </a:p>
          <a:p>
            <a:r>
              <a:t>1. "The technical implementation begins with development environment setup, including access to our sandbox and developer resources."</a:t>
            </a:r>
          </a:p>
          <a:p>
            <a:r>
              <a:t>2. "API integration and testing follows our proven methodology, with regular checkpoints to ensure alignment with requirements."</a:t>
            </a:r>
          </a:p>
          <a:p>
            <a:r>
              <a:t>3. "Performance optimization ensures that the integration meets or exceeds performance targets in your specific environment."</a:t>
            </a:r>
          </a:p>
          <a:p>
            <a:r>
              <a:t>4. "Security validation and compliance review confirms that all security requirements are met before production deployment."</a:t>
            </a:r>
          </a:p>
          <a:p/>
          <a:p>
            <a:r>
              <a:t>**Phase 3 highlights:**</a:t>
            </a:r>
          </a:p>
          <a:p>
            <a:r>
              <a:t>1. "Go-to-market planning aligns our teams on messaging, targeting, and launch strategy for the integrated solution."</a:t>
            </a:r>
          </a:p>
          <a:p>
            <a:r>
              <a:t>2. "We develop joint marketing assets that effectively communicate the value proposition to your customers and prospects."</a:t>
            </a:r>
          </a:p>
          <a:p>
            <a:r>
              <a:t>3. "Comprehensive sales enablement and training ensures your team can effectively position and sell the enhanced capabilities."</a:t>
            </a:r>
          </a:p>
          <a:p>
            <a:r>
              <a:t>4. "Customer messaging and positioning is refined based on market feedback and competitive analysis."</a:t>
            </a:r>
          </a:p>
          <a:p/>
          <a:p>
            <a:r>
              <a:t>**Phase 4 ongoing process:**</a:t>
            </a:r>
          </a:p>
          <a:p>
            <a:r>
              <a:t>1. "Initial customer deployments receive enhanced support to ensure successful adoption and reference potential."</a:t>
            </a:r>
          </a:p>
          <a:p>
            <a:r>
              <a:t>2. "Continuous performance monitoring and optimization addresses any issues and identifies enhancement opportunities."</a:t>
            </a:r>
          </a:p>
          <a:p>
            <a:r>
              <a:t>3. "Systematic feedback collection drives feature enhancement priorities aligned with customer needs."</a:t>
            </a:r>
          </a:p>
          <a:p>
            <a:r>
              <a:t>4. "Expansion planning identifies opportunities to integrate additional capabilities based on market response and business results."</a:t>
            </a:r>
          </a:p>
          <a:p/>
          <a:p>
            <a:r>
              <a:t>**Resource requirements:**</a:t>
            </a:r>
          </a:p>
          <a:p>
            <a:r>
              <a:t>"Typical implementations require 1-2 developers from your team during the technical phase, with minimal ongoing maintenance resources after launch."</a:t>
            </a:r>
          </a:p>
        </p:txBody>
      </p:sp>
      <p:sp>
        <p:nvSpPr>
          <p:cNvPr id="4" name="Slide Number Placeholder 3"/>
          <p:cNvSpPr>
            <a:spLocks noGrp="1"/>
          </p:cNvSpPr>
          <p:nvPr>
            <p:ph type="sldNum" idx="5" sz="quarter"/>
          </p:nvPr>
        </p:nvSpPr>
        <p:spPr/>
      </p:sp>
    </p:spTree>
  </p:cSld>
  <p:clrMapOvr>
    <a:masterClrMapping/>
  </p:clrMapOvr>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DESIGN ELEMENTS:</a:t>
            </a:r>
          </a:p>
          <a:p/>
          <a:p>
            <a:r>
              <a:t>- **Headline**: "COMPREHENSIVE PARTNER RESOURCES" with support emphasis</a:t>
            </a:r>
          </a:p>
          <a:p>
            <a:r>
              <a:t>- **Three-Column Layout**: Technical, business, and customer success resources</a:t>
            </a:r>
          </a:p>
          <a:p>
            <a:r>
              <a:t>- **Resource Icons**: Visual representations of each resource type</a:t>
            </a:r>
          </a:p>
          <a:p>
            <a:r>
              <a:t>- **Accessibility Indicators**: Visualization of how resources are accessed</a:t>
            </a:r>
          </a:p>
          <a:p>
            <a:r>
              <a:t>- **Partner Portal**: Screenshot or mockup of partner resources interface</a:t>
            </a:r>
          </a:p>
          <a:p>
            <a:r>
              <a:t>- **Typography**: Supportive, resource-focused font choices</a:t>
            </a:r>
          </a:p>
          <a:p/>
          <a:p>
            <a:r>
              <a:t>PITCH NOTES:</a:t>
            </a:r>
          </a:p>
          <a:p/>
          <a:p>
            <a:r>
              <a:t>**Opening statement:**</a:t>
            </a:r>
          </a:p>
          <a:p>
            <a:r>
              <a:t>"We invest in our partners' success with comprehensive resources across technical, business, and customer success domains, ensuring you have everything needed for a successful implementation and go-to-market."</a:t>
            </a:r>
          </a:p>
          <a:p/>
          <a:p>
            <a:r>
              <a:t>**Technical resources explanation:**</a:t>
            </a:r>
          </a:p>
          <a:p>
            <a:r>
              <a:t>1. "Our Partner Developer Portal provides exclusive documentation and resources not available in the public documentation, including advanced integration patterns."</a:t>
            </a:r>
          </a:p>
          <a:p>
            <a:r>
              <a:t>2. "Technical architecture consulting services give you direct access to our senior architects for solution design and optimization."</a:t>
            </a:r>
          </a:p>
          <a:p>
            <a:r>
              <a:t>3. "Implementation engineers provide hands-on support during integration, working directly with your development team to accelerate implementation."</a:t>
            </a:r>
          </a:p>
          <a:p>
            <a:r>
              <a:t>4. "Performance optimization specialists help ensure your integration delivers optimal performance in your specific environment."</a:t>
            </a:r>
          </a:p>
          <a:p/>
          <a:p>
            <a:r>
              <a:t>**Business resources emphasis:**</a:t>
            </a:r>
          </a:p>
          <a:p>
            <a:r>
              <a:t>1. "Market development funds are available for qualified partners to support joint marketing initiatives and customer acquisition."</a:t>
            </a:r>
          </a:p>
          <a:p>
            <a:r>
              <a:t>2. "We provide co-marketing content and campaign support, including case studies, white papers, and webinar resources."</a:t>
            </a:r>
          </a:p>
          <a:p>
            <a:r>
              <a:t>3. "Comprehensive sales enablement training and materials help your team effectively position and sell the enhanced capabilities."</a:t>
            </a:r>
          </a:p>
          <a:p>
            <a:r>
              <a:t>4. "A dedicated partner success manager works with you to optimize the partnership and identify expansion opportunities."</a:t>
            </a:r>
          </a:p>
          <a:p/>
          <a:p>
            <a:r>
              <a:t>**Customer success resources highlights:**</a:t>
            </a:r>
          </a:p>
          <a:p>
            <a:r>
              <a:t>1. "Implementation templates and best practices based on successful deployments accelerate your customer implementations."</a:t>
            </a:r>
          </a:p>
          <a:p>
            <a:r>
              <a:t>2. "Customer onboarding assistance is available for strategic accounts to ensure successful adoption and reference potential."</a:t>
            </a:r>
          </a:p>
          <a:p>
            <a:r>
              <a:t>3. "Tier 3 technical support gives your customers access to specialized expertise for complex integration scenarios."</a:t>
            </a:r>
          </a:p>
          <a:p>
            <a:r>
              <a:t>4. "Joint case study development helps document success stories that can be used in your marketing efforts."</a:t>
            </a:r>
          </a:p>
          <a:p/>
          <a:p>
            <a:r>
              <a:t>**Partner community:**</a:t>
            </a:r>
          </a:p>
          <a:p>
            <a:r>
              <a:t>"Beyond individual resources, you'll join our partner community with opportunities for peer learning, collaboration, and joint innovation across our partner ecosystem."</a:t>
            </a:r>
          </a:p>
          <a:p/>
          <a:p>
            <a:r>
              <a:t>**Resource access:**</a:t>
            </a:r>
          </a:p>
          <a:p>
            <a:r>
              <a:t>"All resources are available through our unified Partner Portal, with role-based access ensuring the right team members have the resources they need."</a:t>
            </a:r>
          </a:p>
        </p:txBody>
      </p:sp>
      <p:sp>
        <p:nvSpPr>
          <p:cNvPr id="4" name="Slide Number Placeholder 3"/>
          <p:cNvSpPr>
            <a:spLocks noGrp="1"/>
          </p:cNvSpPr>
          <p:nvPr>
            <p:ph type="sldNum" idx="5" sz="quarter"/>
          </p:nvPr>
        </p:nvSpPr>
        <p:spPr/>
      </p:sp>
    </p:spTree>
  </p:cSld>
  <p:clrMapOvr>
    <a:masterClrMapping/>
  </p:clrMapOvr>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DESIGN ELEMENTS:</a:t>
            </a:r>
          </a:p>
          <a:p/>
          <a:p>
            <a:r>
              <a:t>- **Headline**: "INDUSTRY-SPECIFIC SOLUTIONS" with vertical emphasis</a:t>
            </a:r>
          </a:p>
          <a:p>
            <a:r>
              <a:t>- **Four-Industry Structure**: Clear separation of industry solutions</a:t>
            </a:r>
          </a:p>
          <a:p>
            <a:r>
              <a:t>- **Industry Icons**: Visual indicators for each vertical</a:t>
            </a:r>
          </a:p>
          <a:p>
            <a:r>
              <a:t>- **Value Metrics**: Highlighted ROI and efficiency gains where applicable</a:t>
            </a:r>
          </a:p>
          <a:p>
            <a:r>
              <a:t>- **Typography**: Clean, professional font choices</a:t>
            </a:r>
          </a:p>
          <a:p>
            <a:r>
              <a:t>- **Color Coding**: Different industries with appropriate color schemes</a:t>
            </a:r>
          </a:p>
          <a:p/>
          <a:p>
            <a:r>
              <a:t>PITCH NOTES:</a:t>
            </a:r>
          </a:p>
          <a:p/>
          <a:p>
            <a:r>
              <a:t>**Opening statement:**</a:t>
            </a:r>
          </a:p>
          <a:p>
            <a:r>
              <a:t>"We've developed optimized solutions for key industry verticals, addressing the specific challenges and regulatory requirements in each sector."</a:t>
            </a:r>
          </a:p>
          <a:p/>
          <a:p>
            <a:r>
              <a:t>**Financial Services emphasis:**</a:t>
            </a:r>
          </a:p>
          <a:p>
            <a:r>
              <a:t>"For financial services, our solutions provide immutable audit trails that simplify regulatory compliance, document verification that prevents fraud, and secure client documentation management that protects sensitive information."</a:t>
            </a:r>
          </a:p>
          <a:p/>
          <a:p>
            <a:r>
              <a:t>**Media &amp; Entertainment emphasis:**</a:t>
            </a:r>
          </a:p>
          <a:p>
            <a:r>
              <a:t>"Media and entertainment partners leverage our technology for digital rights management with built-in content authenticity, dramatic storage optimization for media archives - typically exceeding 40% savings - and cross-platform content verification that works across distribution channels."</a:t>
            </a:r>
          </a:p>
          <a:p/>
          <a:p>
            <a:r>
              <a:t>**Enterprise Technology emphasis:**</a:t>
            </a:r>
          </a:p>
          <a:p>
            <a:r>
              <a:t>"In the enterprise technology sector, we provide supply chain security for software components, tamper-proof logging for security audit trails, and seamless integration with existing security infrastructure."</a:t>
            </a:r>
          </a:p>
          <a:p/>
          <a:p>
            <a:r>
              <a:t>**Professional Services emphasis:**</a:t>
            </a:r>
          </a:p>
          <a:p>
            <a:r>
              <a:t>"Professional services firms benefit from our client document verification and management capabilities, secure multi-party collaboration with verification, and automated regulatory documentation compliance."</a:t>
            </a:r>
          </a:p>
          <a:p/>
          <a:p>
            <a:r>
              <a:t>**Customization message:**</a:t>
            </a:r>
          </a:p>
          <a:p>
            <a:r>
              <a:t>"For each industry, we've developed specific implementation patterns, compliance documentation, and integration approaches that address the unique requirements of that sector."</a:t>
            </a:r>
          </a:p>
          <a:p/>
          <a:p>
            <a:r>
              <a:t>**Customer validation:**</a:t>
            </a:r>
          </a:p>
          <a:p>
            <a:r>
              <a:t>"In each of these verticals, early adopters have already validated significant ROI through cost savings, enhanced capabilities, and regulatory compliance improvements."</a:t>
            </a:r>
          </a:p>
        </p:txBody>
      </p:sp>
      <p:sp>
        <p:nvSpPr>
          <p:cNvPr id="4" name="Slide Number Placeholder 3"/>
          <p:cNvSpPr>
            <a:spLocks noGrp="1"/>
          </p:cNvSpPr>
          <p:nvPr>
            <p:ph type="sldNum" idx="5" sz="quarter"/>
          </p:nvPr>
        </p:nvSpPr>
        <p:spPr/>
      </p:sp>
    </p:spTree>
  </p:cSld>
  <p:clrMapOvr>
    <a:masterClrMapping/>
  </p:clrMapOvr>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DESIGN ELEMENTS:</a:t>
            </a:r>
          </a:p>
          <a:p/>
          <a:p>
            <a:r>
              <a:t>- **Headline**: "PARTNERSHIP EXPLORATION PROCESS" with clear action focus</a:t>
            </a:r>
          </a:p>
          <a:p>
            <a:r>
              <a:t>- **Four-Stage Process**: Visual representation of partnership development</a:t>
            </a:r>
          </a:p>
          <a:p>
            <a:r>
              <a:t>- **Timeline Elements**: Suggested timeframes for each stage</a:t>
            </a:r>
          </a:p>
          <a:p>
            <a:r>
              <a:t>- **Process Flow**: Arrows or connections showing progression</a:t>
            </a:r>
          </a:p>
          <a:p>
            <a:r>
              <a:t>- **Typography**: Action-oriented font choices</a:t>
            </a:r>
          </a:p>
          <a:p>
            <a:r>
              <a:t>- **Call-Out Box**: Highlighted "Next Steps" section with immediate actions</a:t>
            </a:r>
          </a:p>
          <a:p/>
          <a:p>
            <a:r>
              <a:t>PITCH NOTES:</a:t>
            </a:r>
          </a:p>
          <a:p/>
          <a:p>
            <a:r>
              <a:t>**Opening statement:**</a:t>
            </a:r>
          </a:p>
          <a:p>
            <a:r>
              <a:t>"We've developed a structured process for partnership exploration that balances technical validation with business alignment to ensure successful collaborations."</a:t>
            </a:r>
          </a:p>
          <a:p/>
          <a:p>
            <a:r>
              <a:t>**Process explanation:**</a:t>
            </a:r>
          </a:p>
          <a:p>
            <a:r>
              <a:t>1. "We begin with a Technical Assessment that includes a compatibility review, integration analysis, and collaborative solution architecture workshop with your technical team."</a:t>
            </a:r>
          </a:p>
          <a:p>
            <a:r>
              <a:t>2. "In parallel, we conduct Business Model Alignment to select the optimal partnership model, define value sharing arrangements, and develop a preliminary go-to-market strategy."</a:t>
            </a:r>
          </a:p>
          <a:p>
            <a:r>
              <a:t>3. "With alignment established, we move to a Pilot Implementation with a focused proof of concept, clear success metrics, and an evaluation framework."</a:t>
            </a:r>
          </a:p>
          <a:p>
            <a:r>
              <a:t>4. "Finally, we formalize the partnership with agreement finalization, comprehensive technical onboarding, and coordinated go-to-market execution."</a:t>
            </a:r>
          </a:p>
          <a:p/>
          <a:p>
            <a:r>
              <a:t>**Timeframe guidance:**</a:t>
            </a:r>
          </a:p>
          <a:p>
            <a:r>
              <a:t>"Typically, this process takes 8-12 weeks from initial exploration to partnership launch, with the pilot implementation being the most variable component based on technical complexity."</a:t>
            </a:r>
          </a:p>
          <a:p/>
          <a:p>
            <a:r>
              <a:t>**Immediate next steps:**</a:t>
            </a:r>
          </a:p>
          <a:p>
            <a:r>
              <a:t>"To begin this process, we recommend scheduling:</a:t>
            </a:r>
          </a:p>
          <a:p>
            <a:r>
              <a:t>1. A technical deep dive with your architecture team</a:t>
            </a:r>
          </a:p>
          <a:p>
            <a:r>
              <a:t>2. A business model workshop with your product and strategy leaders</a:t>
            </a:r>
          </a:p>
          <a:p>
            <a:r>
              <a:t>3. A preliminary scoping session for potential pilot implementation"</a:t>
            </a:r>
          </a:p>
          <a:p/>
          <a:p>
            <a:r>
              <a:t>**Resource commitment:**</a:t>
            </a:r>
          </a:p>
          <a:p>
            <a:r>
              <a:t>"Our partnership team will assign dedicated resources throughout this process, including technical architects, business development specialists, and implementation engineers to ensure a smooth and efficient exploration."</a:t>
            </a:r>
          </a:p>
          <a:p/>
          <a:p>
            <a:r>
              <a:t>**Risk mitigation:**</a:t>
            </a:r>
          </a:p>
          <a:p>
            <a:r>
              <a:t>"Each stage includes clear decision points and success criteria, allowing both organizations to validate the partnership value before proceeding to deeper commitments."</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DESIGN ELEMENTS:</a:t>
            </a:r>
          </a:p>
          <a:p/>
          <a:p>
            <a:r>
              <a:t>- **Headline**: "PARTNERSHIP VALUE SUMMARY" in bold, solution-focused typography</a:t>
            </a:r>
          </a:p>
          <a:p>
            <a:r>
              <a:t>- **Bullet Points**: Five key value propositions with action verbs highlighted</a:t>
            </a:r>
          </a:p>
          <a:p>
            <a:r>
              <a:t>- **Supporting Visual**: Circular diagram showing interconnected partnership benefits</a:t>
            </a:r>
          </a:p>
          <a:p>
            <a:r>
              <a:t>- **Color Coding**: Each value proposition has distinct color coding for emphasis</a:t>
            </a:r>
          </a:p>
          <a:p>
            <a:r>
              <a:t>- **Typography**: Professional font hierarchy emphasizing action verbs</a:t>
            </a:r>
          </a:p>
          <a:p>
            <a:r>
              <a:t>- **Visual Flow**: Design suggests connection/integration between different benefits</a:t>
            </a:r>
          </a:p>
          <a:p/>
          <a:p>
            <a:r>
              <a:t>PITCH NOTES:</a:t>
            </a:r>
          </a:p>
          <a:p/>
          <a:p>
            <a:r>
              <a:t>**Opening statement:**</a:t>
            </a:r>
          </a:p>
          <a:p>
            <a:r>
              <a:t>"Our partnership approach delivers five key areas of value that enhance your existing solutions while opening new opportunities."</a:t>
            </a:r>
          </a:p>
          <a:p/>
          <a:p>
            <a:r>
              <a:t>**Key points to emphasize:**</a:t>
            </a:r>
          </a:p>
          <a:p>
            <a:r>
              <a:t>1. "First, we ENHANCE your existing solutions with verifiable trust mechanisms that integrate seamlessly with your current architecture."</a:t>
            </a:r>
          </a:p>
          <a:p>
            <a:r>
              <a:t>2. "We REDUCE storage costs significantly - up to 40% in typical implementations - through our intelligent content deduplication technology."</a:t>
            </a:r>
          </a:p>
          <a:p>
            <a:r>
              <a:t>3. "We help you DIFFERENTIATE your offerings in competitive markets by adding advanced content verification other providers can't match."</a:t>
            </a:r>
          </a:p>
          <a:p>
            <a:r>
              <a:t>4. "We FUTURE-PROOF your architecture for both emerging AI requirements and increasingly strict regulatory environments."</a:t>
            </a:r>
          </a:p>
          <a:p>
            <a:r>
              <a:t>5. "Finally, we help you EXPAND into growing privacy-conscious market segments that traditional solutions struggle to capture."</a:t>
            </a:r>
          </a:p>
          <a:p/>
          <a:p>
            <a:r>
              <a:t>**Tailoring guidance:**</a:t>
            </a:r>
          </a:p>
          <a:p>
            <a:r>
              <a:t>When presenting this slide, emphasize the value propositions most relevant to the specific partner's business model and current challenges.</a:t>
            </a:r>
          </a:p>
          <a:p/>
          <a:p>
            <a:r>
              <a:t>**ROI focus:**</a:t>
            </a:r>
          </a:p>
          <a:p>
            <a:r>
              <a:t>"These value propositions translate directly to measurable business outcomes: reduced costs, enhanced offerings, competitive differentiation, and market expansion - all with flexible integration models that respect your existing technology investments."</a:t>
            </a:r>
          </a:p>
        </p:txBody>
      </p:sp>
      <p:sp>
        <p:nvSpPr>
          <p:cNvPr id="4" name="Slide Number Placeholder 3"/>
          <p:cNvSpPr>
            <a:spLocks noGrp="1"/>
          </p:cNvSpPr>
          <p:nvPr>
            <p:ph type="sldNum" idx="5" sz="quarter"/>
          </p:nvPr>
        </p:nvSpPr>
        <p:spPr/>
      </p:sp>
    </p:spTree>
  </p:cSld>
  <p:clrMapOvr>
    <a:masterClrMapping/>
  </p:clrMapOvr>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DESIGN ELEMENTS:</a:t>
            </a:r>
          </a:p>
          <a:p/>
          <a:p>
            <a:r>
              <a:t>- **Headline**: "PARTNERSHIP TEAM" with credibility emphasis</a:t>
            </a:r>
          </a:p>
          <a:p>
            <a:r>
              <a:t>- **Two-Section Layout**: Leadership team and partnership contacts</a:t>
            </a:r>
          </a:p>
          <a:p>
            <a:r>
              <a:t>- **Team Photos**: Professional headshots of key team members</a:t>
            </a:r>
          </a:p>
          <a:p>
            <a:r>
              <a:t>- **Contact Information**: Clearly presented contact details</a:t>
            </a:r>
          </a:p>
          <a:p>
            <a:r>
              <a:t>- **Next Steps Call-Out**: Highlighted call to action for immediate next steps</a:t>
            </a:r>
          </a:p>
          <a:p>
            <a:r>
              <a:t>- **Typography**: Professional, approachable font choices</a:t>
            </a:r>
          </a:p>
          <a:p/>
          <a:p>
            <a:r>
              <a:t>PITCH NOTES:</a:t>
            </a:r>
          </a:p>
          <a:p/>
          <a:p>
            <a:r>
              <a:t>**Opening statement:**</a:t>
            </a:r>
          </a:p>
          <a:p>
            <a:r>
              <a:t>"Let me introduce you to our partnership team, the experts who will support your evaluation and implementation process moving forward."</a:t>
            </a:r>
          </a:p>
          <a:p/>
          <a:p>
            <a:r>
              <a:t>**Leadership team introduction:**</a:t>
            </a:r>
          </a:p>
          <a:p>
            <a:r>
              <a:t>1. "Our founder and CTO Sergey created Blockset and FunctionalScript, bringing extensive expertise in content-addressable technologies and decentralized systems."</a:t>
            </a:r>
          </a:p>
          <a:p>
            <a:r>
              <a:t>2. "Alex, our Chief Strategy Officer, focuses on user experience and partnerships, ensuring our technology delivers practical business value for partners."</a:t>
            </a:r>
          </a:p>
          <a:p>
            <a:r>
              <a:t>3. "Gela, our Chief Architecture Officer, specializes in systems design and integration, helping partners create efficient, scalable implementations."</a:t>
            </a:r>
          </a:p>
          <a:p/>
          <a:p>
            <a:r>
              <a:t>**Team credibility:**</a:t>
            </a:r>
          </a:p>
          <a:p>
            <a:r>
              <a:t>"Our leadership team combines deep technical expertise with extensive business experience, having previously built successful technology companies and enterprise solutions."</a:t>
            </a:r>
          </a:p>
          <a:p/>
          <a:p>
            <a:r>
              <a:t>**Partnership contacts:**</a:t>
            </a:r>
          </a:p>
          <a:p>
            <a:r>
              <a:t>1. "For general partnership inquiries, partners@nolock.social connects you with our partnership team for any questions."</a:t>
            </a:r>
          </a:p>
          <a:p>
            <a:r>
              <a:t>2. "Technical assessment requests can be directed to techeval@nolock.social to arrange architecture reviews and technical deep dives."</a:t>
            </a:r>
          </a:p>
          <a:p>
            <a:r>
              <a:t>3. "Business development inquiries go to bizdev@nolock.social for business model discussions and commercial arrangements."</a:t>
            </a:r>
          </a:p>
          <a:p>
            <a:r>
              <a:t>4. "Our partner website at nolock.social/partners provides additional resources and information."</a:t>
            </a:r>
          </a:p>
          <a:p/>
          <a:p>
            <a:r>
              <a:t>**Immediate next steps:**</a:t>
            </a:r>
          </a:p>
          <a:p>
            <a:r>
              <a:t>"Based on our discussion today, we recommend scheduling either a technical deep dive with our architecture team or a business model workshop with our partnership specialists as your next step."</a:t>
            </a:r>
          </a:p>
          <a:p/>
          <a:p>
            <a:r>
              <a:t>**Follow-up commitment:**</a:t>
            </a:r>
          </a:p>
          <a:p>
            <a:r>
              <a:t>"I'll follow up within 24 hours with a summary of our discussion and specific recommendations for next steps based on your feedback and questions today."</a:t>
            </a:r>
          </a:p>
        </p:txBody>
      </p:sp>
      <p:sp>
        <p:nvSpPr>
          <p:cNvPr id="4" name="Slide Number Placeholder 3"/>
          <p:cNvSpPr>
            <a:spLocks noGrp="1"/>
          </p:cNvSpPr>
          <p:nvPr>
            <p:ph type="sldNum" idx="5" sz="quarter"/>
          </p:nvPr>
        </p:nvSpPr>
        <p:spPr/>
      </p:sp>
    </p:spTree>
  </p:cSld>
  <p:clrMapOvr>
    <a:masterClrMapping/>
  </p:clrMapOvr>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DESIGN ELEMENTS:</a:t>
            </a:r>
          </a:p>
          <a:p/>
          <a:p>
            <a:r>
              <a:t>- **Headline**: "TECHNICAL SPECIFICATIONS" with reference emphasis</a:t>
            </a:r>
          </a:p>
          <a:p>
            <a:r>
              <a:t>- **Three-Section Layout**: Performance, security, and deployment specifications</a:t>
            </a:r>
          </a:p>
          <a:p>
            <a:r>
              <a:t>- **Metrics Visualization**: Clear presentation of performance benchmarks</a:t>
            </a:r>
          </a:p>
          <a:p>
            <a:r>
              <a:t>- **Security Icons**: Visual representation of security features</a:t>
            </a:r>
          </a:p>
          <a:p>
            <a:r>
              <a:t>- **Deployment Diagrams**: Visual examples of deployment options</a:t>
            </a:r>
          </a:p>
          <a:p>
            <a:r>
              <a:t>- **Typography**: Technical, precise font choices</a:t>
            </a:r>
          </a:p>
          <a:p/>
          <a:p>
            <a:r>
              <a:t>PITCH NOTES:</a:t>
            </a:r>
          </a:p>
          <a:p/>
          <a:p>
            <a:r>
              <a:t>**Opening statement:**</a:t>
            </a:r>
          </a:p>
          <a:p>
            <a:r>
              <a:t>"This appendix provides detailed technical specifications for reference during your technical evaluation and planning process."</a:t>
            </a:r>
          </a:p>
          <a:p/>
          <a:p>
            <a:r>
              <a:t>**Performance metrics explanation:**</a:t>
            </a:r>
          </a:p>
          <a:p>
            <a:r>
              <a:t>1. "Our content retrieval averages less than 50ms response time, ensuring excellent user experience even with large content volumes."</a:t>
            </a:r>
          </a:p>
          <a:p>
            <a:r>
              <a:t>2. "Verification processing completes in under 100ms for standard content, enabling real-time verification in interactive applications."</a:t>
            </a:r>
          </a:p>
          <a:p>
            <a:r>
              <a:t>3. "Storage efficiency typically shows 35-45% reduction compared to traditional storage approaches through native deduplication."</a:t>
            </a:r>
          </a:p>
          <a:p>
            <a:r>
              <a:t>4. "API throughput exceeds 1000 requests per second per instance, with linear scaling through additional instances."</a:t>
            </a:r>
          </a:p>
          <a:p/>
          <a:p>
            <a:r>
              <a:t>**Security specifications emphasis:**</a:t>
            </a:r>
          </a:p>
          <a:p>
            <a:r>
              <a:t>1. "We use AES-256 encryption for content protection and TLS 1.3 for secure transport, meeting or exceeding industry standards."</a:t>
            </a:r>
          </a:p>
          <a:p>
            <a:r>
              <a:t>2. "Authentication supports OAuth 2.0 and SAML out of the box, with custom JWT integration for specialized environments."</a:t>
            </a:r>
          </a:p>
          <a:p>
            <a:r>
              <a:t>3. "Our verification system uses SHA-256 content hashing with signature chains, creating cryptographically secure verification."</a:t>
            </a:r>
          </a:p>
          <a:p>
            <a:r>
              <a:t>4. "Compliance capabilities support GDPR and CCPA requirements, with SOC 2 Type 2 certification in progress."</a:t>
            </a:r>
          </a:p>
          <a:p/>
          <a:p>
            <a:r>
              <a:t>**Deployment options highlights:**</a:t>
            </a:r>
          </a:p>
          <a:p>
            <a:r>
              <a:t>1. "The system is cloud-native with full Kubernetes support, enabling deployment in any cloud environment."</a:t>
            </a:r>
          </a:p>
          <a:p>
            <a:r>
              <a:t>2. "On-premises deployment is available for organizations with specific security or regulatory requirements."</a:t>
            </a:r>
          </a:p>
          <a:p>
            <a:r>
              <a:t>3. "Hybrid deployment with synchronized nodes enables flexible deployment across environments while maintaining consistency."</a:t>
            </a:r>
          </a:p>
          <a:p>
            <a:r>
              <a:t>4. "Edge deployment options provide low-latency verification for performance-sensitive applications."</a:t>
            </a:r>
          </a:p>
          <a:p/>
          <a:p>
            <a:r>
              <a:t>**Technical documentation:**</a:t>
            </a:r>
          </a:p>
          <a:p>
            <a:r>
              <a:t>"Complete technical documentation is available in our partner portal, including architecture diagrams, API references, and implementation guides."</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DESIGN ELEMENTS:</a:t>
            </a:r>
          </a:p>
          <a:p/>
          <a:p>
            <a:r>
              <a:t>- **Headline**: "CONTENT SECURITY &amp; VERIFICATION CHALLENGES" with security emphasis</a:t>
            </a:r>
          </a:p>
          <a:p>
            <a:r>
              <a:t>- **Bullet Points**: Five key problems with specific metrics</a:t>
            </a:r>
          </a:p>
          <a:p>
            <a:r>
              <a:t>- **Supporting Visual**: Security breach illustration with impact indicators</a:t>
            </a:r>
          </a:p>
          <a:p>
            <a:r>
              <a:t>- **Alert Elements**: Visual indicators of security vulnerabilities</a:t>
            </a:r>
          </a:p>
          <a:p>
            <a:r>
              <a:t>- **Data Visualization**: Chart showing increasing verification challenges</a:t>
            </a:r>
          </a:p>
          <a:p>
            <a:r>
              <a:t>- **Typography**: Clear, authoritative font choices</a:t>
            </a:r>
          </a:p>
          <a:p/>
          <a:p>
            <a:r>
              <a:t>PITCH NOTES:</a:t>
            </a:r>
          </a:p>
          <a:p/>
          <a:p>
            <a:r>
              <a:t>**Opening statement:**</a:t>
            </a:r>
          </a:p>
          <a:p>
            <a:r>
              <a:t>"The first critical challenge we address together is content security and verification - a growing problem that affects organizations across industries."</a:t>
            </a:r>
          </a:p>
          <a:p/>
          <a:p>
            <a:r>
              <a:t>**Key points to emphasize:**</a:t>
            </a:r>
          </a:p>
          <a:p>
            <a:r>
              <a:t>1. "With sophisticated manipulation technologies, content authenticity is increasingly difficult to verify, creating liability and trust issues for your customers."</a:t>
            </a:r>
          </a:p>
          <a:p>
            <a:r>
              <a:t>2. "Security breaches involving data tampering now cost organizations an average of $4.35 million per incident, with reputational damage extending well beyond direct costs."</a:t>
            </a:r>
          </a:p>
          <a:p>
            <a:r>
              <a:t>3. "Traditional verification systems create bottlenecks that slow down operations and frustrate users, often forcing organizations to choose between security and efficiency."</a:t>
            </a:r>
          </a:p>
          <a:p>
            <a:r>
              <a:t>4. "According to recent research, 67% of organizations report significant verification gaps in their digital asset management, creating both operational and compliance risks."</a:t>
            </a:r>
          </a:p>
          <a:p>
            <a:r>
              <a:t>5. "Regulatory requirements for content verification are increasing across industries, with GDPR, CCPA, and industry-specific regulations imposing new verification mandates."</a:t>
            </a:r>
          </a:p>
          <a:p/>
          <a:p>
            <a:r>
              <a:t>**Industry-specific angle:**</a:t>
            </a:r>
          </a:p>
          <a:p>
            <a:r>
              <a:t>For financial services: "In financial services, document tampering incidents increased 38% last year, with verification failures implicated in 42% of fraud cases."</a:t>
            </a:r>
          </a:p>
          <a:p/>
          <a:p>
            <a:r>
              <a:t>For media companies: "For media organizations, content authenticity concerns now affect 72% of digital assets, creating both liability and monetization challenges."</a:t>
            </a:r>
          </a:p>
          <a:p/>
          <a:p>
            <a:r>
              <a:t>For technology providers: "Technology providers face increasing pressure to guarantee the integrity of their data and content, with 63% reporting increased customer demands for verification."</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DESIGN ELEMENTS:</a:t>
            </a:r>
          </a:p>
          <a:p/>
          <a:p>
            <a:r>
              <a:t>- **Headline**: "STORAGE INEFFICIENCY &amp; DUPLICATION COSTS" with economic emphasis</a:t>
            </a:r>
          </a:p>
          <a:p>
            <a:r>
              <a:t>- **Bullet Points**: Five key problems with specific metrics</a:t>
            </a:r>
          </a:p>
          <a:p>
            <a:r>
              <a:t>- **Supporting Visual**: Duplication visualization showing redundant storage</a:t>
            </a:r>
          </a:p>
          <a:p>
            <a:r>
              <a:t>- **Cost Indicators**: Visual representation of increasing storage costs</a:t>
            </a:r>
          </a:p>
          <a:p>
            <a:r>
              <a:t>- **Data Visualization**: Chart showing duplication percentages by content type</a:t>
            </a:r>
          </a:p>
          <a:p>
            <a:r>
              <a:t>- **Typography**: Clean, business-focused font choices</a:t>
            </a:r>
          </a:p>
          <a:p/>
          <a:p>
            <a:r>
              <a:t>PITCH NOTES:</a:t>
            </a:r>
          </a:p>
          <a:p/>
          <a:p>
            <a:r>
              <a:t>**Opening statement:**</a:t>
            </a:r>
          </a:p>
          <a:p>
            <a:r>
              <a:t>"The second major challenge we address is the massive inefficiency and hidden costs created by content duplication and inefficient storage architectures."</a:t>
            </a:r>
          </a:p>
          <a:p/>
          <a:p>
            <a:r>
              <a:t>**Key points to emphasize:**</a:t>
            </a:r>
          </a:p>
          <a:p>
            <a:r>
              <a:t>1. "Studies consistently show that 60-85% of enterprise storage contains duplicate content, with the percentage increasing in media, document management, and large-scale applications."</a:t>
            </a:r>
          </a:p>
          <a:p>
            <a:r>
              <a:t>2. "Storage costs are increasing 30-40% annually for most organizations as content volume grows, creating unsustainable budget pressure without solving the underlying problem."</a:t>
            </a:r>
          </a:p>
          <a:p>
            <a:r>
              <a:t>3. "Cross-system content duplication doesn't just waste storage—it creates consistency problems when the same content exists in multiple versions across different systems."</a:t>
            </a:r>
          </a:p>
          <a:p>
            <a:r>
              <a:t>4. "Data silos prevent efficient content reuse and verification, forcing repeated storage, redundant verification, and manual synchronization processes."</a:t>
            </a:r>
          </a:p>
          <a:p>
            <a:r>
              <a:t>5. "The hidden costs extend far beyond storage itself to include increased backup times, complex synchronization requirements, and expanding management overhead."</a:t>
            </a:r>
          </a:p>
          <a:p/>
          <a:p>
            <a:r>
              <a:t>**Industry-specific angle:**</a:t>
            </a:r>
          </a:p>
          <a:p>
            <a:r>
              <a:t>For financial services: "Financial institutions typically maintain 5-7 copies of the same document across different systems, increasing compliance risks and storage costs."</a:t>
            </a:r>
          </a:p>
          <a:p/>
          <a:p>
            <a:r>
              <a:t>For media companies: "Media organizations face particularly severe challenges, with our analysis showing up to 85% duplication in media asset libraries and massive associated costs."</a:t>
            </a:r>
          </a:p>
          <a:p/>
          <a:p>
            <a:r>
              <a:t>For technology providers: "For technology companies, storage inefficiency directly impacts service costs, performance, and scalability, affecting both margins and customer experience."</a:t>
            </a:r>
          </a:p>
          <a:p/>
          <a:p>
            <a:r>
              <a:t>**ROI preview:**</a:t>
            </a:r>
          </a:p>
          <a:p>
            <a:r>
              <a:t>"By addressing these inefficiencies, our partners typically see immediate storage cost reductions of 35-40%, with additional savings in management, backup, and synchronization processes."</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DESIGN ELEMENTS:</a:t>
            </a:r>
          </a:p>
          <a:p/>
          <a:p>
            <a:r>
              <a:t>- **Headline**: "INTEGRATION COMPLEXITY &amp; VENDOR LOCK-IN" with technical emphasis</a:t>
            </a:r>
          </a:p>
          <a:p>
            <a:r>
              <a:t>- **Bullet Points**: Five key integration challenges with specific impacts</a:t>
            </a:r>
          </a:p>
          <a:p>
            <a:r>
              <a:t>- **Supporting Visual**: Complex integration diagram showing connection challenges</a:t>
            </a:r>
          </a:p>
          <a:p>
            <a:r>
              <a:t>- **Lock-In Illustration**: Visual representation of vendor lock-in constraints</a:t>
            </a:r>
          </a:p>
          <a:p>
            <a:r>
              <a:t>- **Complexity Mapping**: Chart showing integration complexity by solution type</a:t>
            </a:r>
          </a:p>
          <a:p>
            <a:r>
              <a:t>- **Typography**: Technical but accessible font choices</a:t>
            </a:r>
          </a:p>
          <a:p/>
          <a:p>
            <a:r>
              <a:t>PITCH NOTES:</a:t>
            </a:r>
          </a:p>
          <a:p/>
          <a:p>
            <a:r>
              <a:t>**Opening statement:**</a:t>
            </a:r>
          </a:p>
          <a:p>
            <a:r>
              <a:t>"The third critical challenge facing organizations is the growing complexity of integrations combined with problematic vendor lock-in that limits flexibility and increases costs."</a:t>
            </a:r>
          </a:p>
          <a:p/>
          <a:p>
            <a:r>
              <a:t>**Key points to emphasize:**</a:t>
            </a:r>
          </a:p>
          <a:p>
            <a:r>
              <a:t>1. "Legacy integration approaches require creating and maintaining custom adapters for each platform, dramatically increasing integration costs and timelines."</a:t>
            </a:r>
          </a:p>
          <a:p>
            <a:r>
              <a:t>2. "Proprietary APIs and data formats create significant vendor lock-in and switching costs, limiting strategic flexibility and negotiating power."</a:t>
            </a:r>
          </a:p>
          <a:p>
            <a:r>
              <a:t>3. "According to industry research, 76% of organizations report that integration bottlenecks are now their primary challenge in technology projects, delaying time-to-value."</a:t>
            </a:r>
          </a:p>
          <a:p>
            <a:r>
              <a:t>4. "Security and verification features are typically siloed within specific platforms, making consistent security policies difficult to implement across systems."</a:t>
            </a:r>
          </a:p>
          <a:p>
            <a:r>
              <a:t>5. "Technology fragmentation severely limits cross-platform capabilities, creating disconnected user experiences and operational inefficiencies."</a:t>
            </a:r>
          </a:p>
          <a:p/>
          <a:p>
            <a:r>
              <a:t>**Industry-specific angle:**</a:t>
            </a:r>
          </a:p>
          <a:p>
            <a:r>
              <a:t>For financial services: "Financial institutions typically manage 10-15 disparate systems with inconsistent security models, creating significant compliance and operational challenges."</a:t>
            </a:r>
          </a:p>
          <a:p/>
          <a:p>
            <a:r>
              <a:t>For media companies: "Media organizations struggle with disconnected asset management systems that prevent unified content verification and rights management."</a:t>
            </a:r>
          </a:p>
          <a:p/>
          <a:p>
            <a:r>
              <a:t>For technology providers: "For technology companies, proprietary integrations create significant maintenance overhead and customer satisfaction challenges."</a:t>
            </a:r>
          </a:p>
          <a:p/>
          <a:p>
            <a:r>
              <a:t>**Solution preview:**</a:t>
            </a:r>
          </a:p>
          <a:p>
            <a:r>
              <a:t>"Our approach fundamentally transforms integration models through content-addressable architecture, replacing custom point-to-point integrations with a universal verification and storage layer."</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DESIGN ELEMENTS:</a:t>
            </a:r>
          </a:p>
          <a:p/>
          <a:p>
            <a:r>
              <a:t>- **Headline**: "OUR SOLUTION APPROACH" with integrated architecture emphasis</a:t>
            </a:r>
          </a:p>
          <a:p>
            <a:r>
              <a:t>- **Two-Section Layout**: Technical approach and partner integration model</a:t>
            </a:r>
          </a:p>
          <a:p>
            <a:r>
              <a:t>- **Architecture Diagram**: Visual representation of content-addressable approach</a:t>
            </a:r>
          </a:p>
          <a:p>
            <a:r>
              <a:t>- **Integration Flow**: Illustration showing how partner systems connect</a:t>
            </a:r>
          </a:p>
          <a:p>
            <a:r>
              <a:t>- **Key Benefits**: Highlighted advantages with visual indicators</a:t>
            </a:r>
          </a:p>
          <a:p>
            <a:r>
              <a:t>- **Typography**: Clear, solution-focused font choices</a:t>
            </a:r>
          </a:p>
          <a:p/>
          <a:p>
            <a:r>
              <a:t>PITCH NOTES:</a:t>
            </a:r>
          </a:p>
          <a:p/>
          <a:p>
            <a:r>
              <a:t>**Opening statement:**</a:t>
            </a:r>
          </a:p>
          <a:p>
            <a:r>
              <a:t>"Our solution addresses these challenges through a fundamentally different approach to content management and verification—one that enhances your existing systems rather than replacing them."</a:t>
            </a:r>
          </a:p>
          <a:p/>
          <a:p>
            <a:r>
              <a:t>**Technical approach explanation:**</a:t>
            </a:r>
          </a:p>
          <a:p>
            <a:r>
              <a:t>1. "The foundation of our approach is content-addressable architecture, where content is identified by what it is—its cryptographic hash—not where it's stored."</a:t>
            </a:r>
          </a:p>
          <a:p>
            <a:r>
              <a:t>2. "This creates automatic verification through the content's inherent cryptographic properties, eliminating separate verification systems and processes."</a:t>
            </a:r>
          </a:p>
          <a:p>
            <a:r>
              <a:t>3. "It enables native deduplication at the content level because identical content automatically shares the same identifier, regardless of location or system."</a:t>
            </a:r>
          </a:p>
          <a:p>
            <a:r>
              <a:t>4. "Most importantly, it creates seamless cross-system references and integration because content is universally addressable across platforms."</a:t>
            </a:r>
          </a:p>
          <a:p/>
          <a:p>
            <a:r>
              <a:t>**Partner model emphasis:**</a:t>
            </a:r>
          </a:p>
          <a:p>
            <a:r>
              <a:t>1. "Our partner integration model is designed to enhance your existing systems rather than replacing them, preserving your technology investments."</a:t>
            </a:r>
          </a:p>
          <a:p>
            <a:r>
              <a:t>2. "We offer flexible integration options from simple API utilization to full infrastructure integration, adapting to your technical requirements and business goals."</a:t>
            </a:r>
          </a:p>
          <a:p>
            <a:r>
              <a:t>3. "We've developed industry-specific implementation patterns that address the unique challenges and compliance requirements in your sector."</a:t>
            </a:r>
          </a:p>
          <a:p/>
          <a:p>
            <a:r>
              <a:t>**Key differentiator:**</a:t>
            </a:r>
          </a:p>
          <a:p>
            <a:r>
              <a:t>"Unlike point solutions that address only part of the problem, our architecture simultaneously solves verification challenges, storage inefficiencies, and integration complexity through a single unified approach."</a:t>
            </a:r>
          </a:p>
          <a:p/>
          <a:p>
            <a:r>
              <a:t>**Integration vision:**</a:t>
            </a:r>
          </a:p>
          <a:p>
            <a:r>
              <a:t>"The result is a verification and storage layer that works across your technology ecosystem, creating consistent security, eliminating duplication, and simplifying integrations—all while enhancing your existing solutions."</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DESIGN ELEMENTS:</a:t>
            </a:r>
          </a:p>
          <a:p/>
          <a:p>
            <a:r>
              <a:t>- **Headline**: "TECHNICAL ARCHITECTURE" with technical emphasis</a:t>
            </a:r>
          </a:p>
          <a:p>
            <a:r>
              <a:t>- **Two-Column Layout**: Core components and integration points</a:t>
            </a:r>
          </a:p>
          <a:p>
            <a:r>
              <a:t>- **Architecture Diagram**: Visual representation of the technical stack</a:t>
            </a:r>
          </a:p>
          <a:p>
            <a:r>
              <a:t>- **Component Relationships**: Flow chart showing how components interact</a:t>
            </a:r>
          </a:p>
          <a:p>
            <a:r>
              <a:t>- **Integration Icons**: Visual indicators of compatible systems</a:t>
            </a:r>
          </a:p>
          <a:p>
            <a:r>
              <a:t>- **Typography**: Technical, precise font choices</a:t>
            </a:r>
          </a:p>
          <a:p/>
          <a:p>
            <a:r>
              <a:t>PITCH NOTES:</a:t>
            </a:r>
          </a:p>
          <a:p/>
          <a:p>
            <a:r>
              <a:t>**Opening statement:**</a:t>
            </a:r>
          </a:p>
          <a:p>
            <a:r>
              <a:t>"Our technical architecture combines five core components with multiple integration points, creating a flexible foundation that adapts to your existing technology ecosystem."</a:t>
            </a:r>
          </a:p>
          <a:p/>
          <a:p>
            <a:r>
              <a:t>**Core components explanation:**</a:t>
            </a:r>
          </a:p>
          <a:p>
            <a:r>
              <a:t>1. "The Content-Addressable Storage layer provides the foundation, enabling content verification and deduplication through cryptographic principles."</a:t>
            </a:r>
          </a:p>
          <a:p>
            <a:r>
              <a:t>2. "Our Decentralized Immutable Source of Truth creates verifiable records with tamper-proof properties for audit and compliance purposes."</a:t>
            </a:r>
          </a:p>
          <a:p>
            <a:r>
              <a:t>3. "The Trust Network Protocol enables secure content sharing with granular permissions and verification across organizational boundaries."</a:t>
            </a:r>
          </a:p>
          <a:p>
            <a:r>
              <a:t>4. "Our JavaScript-compatible API layer ensures easy integration with web applications, modern development frameworks, and existing systems."</a:t>
            </a:r>
          </a:p>
          <a:p>
            <a:r>
              <a:t>5. "The Integration Framework provides pre-built connectors for major platforms, simplifying implementation and reducing integration time."</a:t>
            </a:r>
          </a:p>
          <a:p/>
          <a:p>
            <a:r>
              <a:t>**Integration points emphasis:**</a:t>
            </a:r>
          </a:p>
          <a:p>
            <a:r>
              <a:t>1. "We offer standard REST APIs for verification services that can be quickly integrated with minimal development effort."</a:t>
            </a:r>
          </a:p>
          <a:p>
            <a:r>
              <a:t>2. "Storage connectors for major platforms enable bidirectional synchronization with existing content repositories."</a:t>
            </a:r>
          </a:p>
          <a:p>
            <a:r>
              <a:t>3. "Native libraries for common development environments allow direct integration into application code."</a:t>
            </a:r>
          </a:p>
          <a:p>
            <a:r>
              <a:t>4. "Authentication integration with existing systems maintains your current security model while adding verification capabilities."</a:t>
            </a:r>
          </a:p>
          <a:p/>
          <a:p>
            <a:r>
              <a:t>**Technical differentiation:**</a:t>
            </a:r>
          </a:p>
          <a:p>
            <a:r>
              <a:t>"Unlike blockchain approaches that require consensus mechanisms, or traditional hash databases that lack comprehensive content addressing, our architecture optimizes for both performance and security without compromising either."</a:t>
            </a:r>
          </a:p>
          <a:p/>
          <a:p>
            <a:r>
              <a:t>**Implementation flexibility:**</a:t>
            </a:r>
          </a:p>
          <a:p>
            <a:r>
              <a:t>"Each component can be implemented independently or as part of a comprehensive solution, allowing you to prioritize based on your specific business needs and technical requirements."</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DESIGN ELEMENTS:</a:t>
            </a:r>
          </a:p>
          <a:p/>
          <a:p>
            <a:r>
              <a:t>- **Headline**: "CONTENT-ADDRESSABLE STORAGE FOR PARTNERS" with integration emphasis</a:t>
            </a:r>
          </a:p>
          <a:p>
            <a:r>
              <a:t>- **Bullet Points**: Five key integration advantages with metrics</a:t>
            </a:r>
          </a:p>
          <a:p>
            <a:r>
              <a:t>- **Supporting Visual**: Technical diagram showing integration points with partner systems</a:t>
            </a:r>
          </a:p>
          <a:p>
            <a:r>
              <a:t>- **Architecture Illustration**: Visual representation of CAS integration with existing systems</a:t>
            </a:r>
          </a:p>
          <a:p>
            <a:r>
              <a:t>- **Typography**: Technical but accessible font choices</a:t>
            </a:r>
          </a:p>
          <a:p>
            <a:r>
              <a:t>- **Visual Flow**: Design shows data flowing between partner systems and NoLock infrastructure</a:t>
            </a:r>
          </a:p>
          <a:p/>
          <a:p>
            <a:r>
              <a:t>PITCH NOTES:</a:t>
            </a:r>
          </a:p>
          <a:p/>
          <a:p>
            <a:r>
              <a:t>**Opening statement:**</a:t>
            </a:r>
          </a:p>
          <a:p>
            <a:r>
              <a:t>"Our Content-Addressable Storage technology is designed for seamless integration with your existing infrastructure, providing immediate benefits without disrupting your current architecture."</a:t>
            </a:r>
          </a:p>
          <a:p/>
          <a:p>
            <a:r>
              <a:t>**Key points to emphasize:**</a:t>
            </a:r>
          </a:p>
          <a:p>
            <a:r>
              <a:t>1. "We've engineered our CAS system with integration as a first principle - it works alongside your existing storage systems through standard APIs and protocols."</a:t>
            </a:r>
          </a:p>
          <a:p>
            <a:r>
              <a:t>2. "The native deduplication functions at the content level, not just the file level, enabling storage cost reductions of up to 40% in typical enterprise implementations."</a:t>
            </a:r>
          </a:p>
          <a:p>
            <a:r>
              <a:t>3. "Content verification is built directly into the storage layer, eliminating the need for separate verification systems or processes."</a:t>
            </a:r>
          </a:p>
          <a:p>
            <a:r>
              <a:t>4. "The system is optimized for both structured data like database records and unstructured data like documents and media files."</a:t>
            </a:r>
          </a:p>
          <a:p>
            <a:r>
              <a:t>5. "You can deploy our technology in your preferred environment - cloud, on-premises, or hybrid - with consistent performance and capabilities."</a:t>
            </a:r>
          </a:p>
          <a:p/>
          <a:p>
            <a:r>
              <a:t>**Technical differentiation:**</a:t>
            </a:r>
          </a:p>
          <a:p>
            <a:r>
              <a:t>"Unlike other CAS implementations like IPFS, our system is optimized for enterprise performance, with 40% faster retrieval times and significantly reduced storage requirements through our proprietary algorithms."</a:t>
            </a:r>
          </a:p>
          <a:p/>
          <a:p>
            <a:r>
              <a:t>**Integration example:**</a:t>
            </a:r>
          </a:p>
          <a:p>
            <a:r>
              <a:t>"For example, a media partner integrated our CAS technology with their existing content management system in just four weeks, immediately reducing storage costs while adding content verification capabilities that enabled them to meet new regulatory requirements."</a:t>
            </a:r>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DESIGN ELEMENTS:</a:t>
            </a:r>
          </a:p>
          <a:p/>
          <a:p>
            <a:r>
              <a:t>- **Headline**: "FLEXIBLE INTEGRATION APPROACHES" emphasizing options</a:t>
            </a:r>
          </a:p>
          <a:p>
            <a:r>
              <a:t>- **Three-Tiered Structure**: Clear visualization of integration levels</a:t>
            </a:r>
          </a:p>
          <a:p>
            <a:r>
              <a:t>- **Integration Flow**: Arrows showing increasing capability with deeper integration</a:t>
            </a:r>
          </a:p>
          <a:p>
            <a:r>
              <a:t>- **Implementation Metrics**: Visual indicators of implementation effort and benefits</a:t>
            </a:r>
          </a:p>
          <a:p>
            <a:r>
              <a:t>- **Typography**: Technical but accessible font choices</a:t>
            </a:r>
          </a:p>
          <a:p>
            <a:r>
              <a:t>- **Color Coding**: Different integration levels with distinct color schemes</a:t>
            </a:r>
          </a:p>
          <a:p/>
          <a:p>
            <a:r>
              <a:t>PITCH NOTES:</a:t>
            </a:r>
          </a:p>
          <a:p/>
          <a:p>
            <a:r>
              <a:t>**Opening statement:**</a:t>
            </a:r>
          </a:p>
          <a:p>
            <a:r>
              <a:t>"We understand that different partners have varying technical needs and resources, so we've developed three flexible integration approaches that scale with your requirements."</a:t>
            </a:r>
          </a:p>
          <a:p/>
          <a:p>
            <a:r>
              <a:t>**Key points to emphasize:**</a:t>
            </a:r>
          </a:p>
          <a:p>
            <a:r>
              <a:t>1. "Our API Integration offers the fastest path to adding verification capabilities through standard REST APIs, ideal for partners wanting to quickly add content verification without significant infrastructure changes."</a:t>
            </a:r>
          </a:p>
          <a:p>
            <a:r>
              <a:t>2. "The Hybrid Integration model combines our APIs with partial storage integration, delivering moderate deduplication benefits while maintaining most of your existing infrastructure."</a:t>
            </a:r>
          </a:p>
          <a:p>
            <a:r>
              <a:t>3. "For maximum benefit, our Full Infrastructure Integration delivers complete CAS implementation with all storage optimization and verification capabilities, ideal for partners looking for transformative efficiency."</a:t>
            </a:r>
          </a:p>
          <a:p/>
          <a:p>
            <a:r>
              <a:t>**Customization message:**</a:t>
            </a:r>
          </a:p>
          <a:p>
            <a:r>
              <a:t>"We can customize these approaches for your specific technical environment and business requirements, creating a tailored integration plan that delivers maximum value while respecting your existing investments."</a:t>
            </a:r>
          </a:p>
          <a:p/>
          <a:p>
            <a:r>
              <a:t>**Technical governance:**</a:t>
            </a:r>
          </a:p>
          <a:p>
            <a:r>
              <a:t>"All integration options include comprehensive documentation, developer support, and standardized testing frameworks to ensure reliable performance and compatibility."</a:t>
            </a:r>
          </a:p>
          <a:p/>
          <a:p>
            <a:r>
              <a:t>**Partner selection guidance:**</a:t>
            </a:r>
          </a:p>
          <a:p>
            <a:r>
              <a:t>"Most partners begin with API Integration to demonstrate value, then progress to deeper integration as the business case is validated through measurable results."</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NoLock Social</a:t>
            </a:r>
          </a:p>
        </p:txBody>
      </p:sp>
      <p:sp>
        <p:nvSpPr>
          <p:cNvPr id="3" name="Subtitle 2"/>
          <p:cNvSpPr>
            <a:spLocks noGrp="1"/>
          </p:cNvSpPr>
          <p:nvPr>
            <p:ph type="subTitle" idx="1"/>
          </p:nvPr>
        </p:nvSpPr>
        <p:spPr/>
        <p:txBody>
          <a:bodyPr/>
          <a:lstStyle/>
          <a:p>
            <a:r>
              <a:t>Detailed Partner Pitch Deck</a:t>
            </a:r>
          </a:p>
          <a:p>
            <a:r>
              <a:t>Generated on 2025-05-09</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NoLock Social</a:t>
            </a:r>
          </a:p>
        </p:txBody>
      </p:sp>
      <p:sp>
        <p:nvSpPr>
          <p:cNvPr id="3" name="Content Placeholder 2"/>
          <p:cNvSpPr>
            <a:spLocks noGrp="1"/>
          </p:cNvSpPr>
          <p:nvPr>
            <p:ph idx="1"/>
          </p:nvPr>
        </p:nvSpPr>
        <p:spPr/>
        <p:txBody>
          <a:bodyPr/>
          <a:lstStyle/>
          <a:p/>
          <a:p>
            <a:pPr/>
            <a:r>
              <a:t>FLEXIBLE INTEGRATION APPROACHES</a:t>
            </a:r>
          </a:p>
          <a:p>
            <a:pPr/>
            <a:r>
              <a:t>THREE LEVELS OF PARTNERSHIP INTEGRATION:</a:t>
            </a:r>
          </a:p>
          <a:p>
            <a:pPr/>
            <a:r>
              <a:t>1. API INTEGRATION</a:t>
            </a:r>
          </a:p>
          <a:p>
            <a:pPr/>
            <a:r>
              <a:t>Standard REST APIs with developer portal</a:t>
            </a:r>
          </a:p>
          <a:p>
            <a:pPr/>
            <a:r>
              <a:t>Verification as a Service model</a:t>
            </a:r>
          </a:p>
          <a:p>
            <a:pPr/>
            <a:r>
              <a:t>Lowest implementation effort</a:t>
            </a:r>
          </a:p>
          <a:p>
            <a:pPr/>
            <a:r>
              <a:t>2. HYBRID INTEGRATION</a:t>
            </a:r>
          </a:p>
          <a:p>
            <a:pPr/>
            <a:r>
              <a:t>Combined API and storage integration</a:t>
            </a:r>
          </a:p>
          <a:p>
            <a:pPr/>
            <a:r>
              <a:t>Partial deduplication benefits</a:t>
            </a:r>
          </a:p>
          <a:p>
            <a:pPr/>
            <a:r>
              <a:t>Moderate implementation effort</a:t>
            </a:r>
          </a:p>
          <a:p>
            <a:pPr/>
            <a:r>
              <a:t>3. FULL INFRASTRUCTURE INTEGRATION</a:t>
            </a:r>
          </a:p>
          <a:p>
            <a:pPr/>
            <a:r>
              <a:t>Complete CAS implementation</a:t>
            </a:r>
          </a:p>
          <a:p>
            <a:pPr/>
            <a:r>
              <a:t>Maximum storage optimization</a:t>
            </a:r>
          </a:p>
          <a:p>
            <a:pPr/>
            <a:r>
              <a:t>Advanced verification capabilities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NoLock Social</a:t>
            </a:r>
          </a:p>
        </p:txBody>
      </p:sp>
      <p:sp>
        <p:nvSpPr>
          <p:cNvPr id="3" name="Content Placeholder 2"/>
          <p:cNvSpPr>
            <a:spLocks noGrp="1"/>
          </p:cNvSpPr>
          <p:nvPr>
            <p:ph idx="1"/>
          </p:nvPr>
        </p:nvSpPr>
        <p:spPr/>
        <p:txBody>
          <a:bodyPr/>
          <a:lstStyle/>
          <a:p/>
          <a:p>
            <a:pPr/>
            <a:r>
              <a:t>COMPREHENSIVE DEVELOPER RESOURCES</a:t>
            </a:r>
          </a:p>
          <a:p>
            <a:pPr/>
            <a:r>
              <a:t>API &amp; LIBRARIES</a:t>
            </a:r>
          </a:p>
          <a:p>
            <a:pPr/>
            <a:r>
              <a:t>RESTful API with comprehensive documentation</a:t>
            </a:r>
          </a:p>
          <a:p>
            <a:pPr/>
            <a:r>
              <a:t>Native libraries for JavaScript, Python, Java, C#</a:t>
            </a:r>
          </a:p>
          <a:p>
            <a:pPr/>
            <a:r>
              <a:t>Mobile SDKs for iOS and Android</a:t>
            </a:r>
          </a:p>
          <a:p>
            <a:pPr/>
            <a:r>
              <a:t>Sample code and integration templates</a:t>
            </a:r>
          </a:p>
          <a:p>
            <a:pPr/>
            <a:r>
              <a:t>DEVELOPER SUPPORT</a:t>
            </a:r>
          </a:p>
          <a:p>
            <a:pPr/>
            <a:r>
              <a:t>Dedicated partner developer portal</a:t>
            </a:r>
          </a:p>
          <a:p>
            <a:pPr/>
            <a:r>
              <a:t>Interactive API explorer and sandbox</a:t>
            </a:r>
          </a:p>
          <a:p>
            <a:pPr/>
            <a:r>
              <a:t>Technical implementation specialists</a:t>
            </a:r>
          </a:p>
          <a:p>
            <a:pPr/>
            <a:r>
              <a:t>Community forum and knowledge base</a:t>
            </a:r>
          </a:p>
          <a:p>
            <a:pPr/>
            <a:r>
              <a:t>INTEGRATION TOOLING</a:t>
            </a:r>
          </a:p>
          <a:p>
            <a:pPr/>
            <a:r>
              <a:t>CI/CD pipeline integration examples</a:t>
            </a:r>
          </a:p>
          <a:p>
            <a:pPr/>
            <a:r>
              <a:t>Automated testing frameworks</a:t>
            </a:r>
          </a:p>
          <a:p>
            <a:pPr/>
            <a:r>
              <a:t>Monitoring and observability tools</a:t>
            </a:r>
          </a:p>
          <a:p>
            <a:pPr/>
            <a:r>
              <a:t>Performance optimization utilities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NoLock Social</a:t>
            </a:r>
          </a:p>
        </p:txBody>
      </p:sp>
      <p:sp>
        <p:nvSpPr>
          <p:cNvPr id="3" name="Content Placeholder 2"/>
          <p:cNvSpPr>
            <a:spLocks noGrp="1"/>
          </p:cNvSpPr>
          <p:nvPr>
            <p:ph idx="1"/>
          </p:nvPr>
        </p:nvSpPr>
        <p:spPr/>
        <p:txBody>
          <a:bodyPr/>
          <a:lstStyle/>
          <a:p/>
          <a:p>
            <a:pPr/>
            <a:r>
              <a:t>ENTERPRISE-GRADE SECURITY &amp; COMPLIANCE</a:t>
            </a:r>
          </a:p>
          <a:p>
            <a:pPr/>
            <a:r>
              <a:t>SECURITY ARCHITECTURE</a:t>
            </a:r>
          </a:p>
          <a:p>
            <a:pPr/>
            <a:r>
              <a:t>Zero-knowledge encryption architecture</a:t>
            </a:r>
          </a:p>
          <a:p>
            <a:pPr/>
            <a:r>
              <a:t>Role-based access control with granular permissions</a:t>
            </a:r>
          </a:p>
          <a:p>
            <a:pPr/>
            <a:r>
              <a:t>Tamper-evident audit logs with cryptographic verification</a:t>
            </a:r>
          </a:p>
          <a:p>
            <a:pPr/>
            <a:r>
              <a:t>Data sovereignty controls for regional compliance</a:t>
            </a:r>
          </a:p>
          <a:p>
            <a:pPr/>
            <a:r>
              <a:t>COMPLIANCE READINESS</a:t>
            </a:r>
          </a:p>
          <a:p>
            <a:pPr/>
            <a:r>
              <a:t>GDPR &amp; CCPA compliance framework</a:t>
            </a:r>
          </a:p>
          <a:p>
            <a:pPr/>
            <a:r>
              <a:t>SOC 2 certification process (Type 2 in progress)</a:t>
            </a:r>
          </a:p>
          <a:p>
            <a:pPr/>
            <a:r>
              <a:t>Industry-specific compliance documentation</a:t>
            </a:r>
          </a:p>
          <a:p>
            <a:pPr/>
            <a:r>
              <a:t>Third-party security audits and penetration testing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NoLock Social</a:t>
            </a:r>
          </a:p>
        </p:txBody>
      </p:sp>
      <p:sp>
        <p:nvSpPr>
          <p:cNvPr id="3" name="Content Placeholder 2"/>
          <p:cNvSpPr>
            <a:spLocks noGrp="1"/>
          </p:cNvSpPr>
          <p:nvPr>
            <p:ph idx="1"/>
          </p:nvPr>
        </p:nvSpPr>
        <p:spPr/>
        <p:txBody>
          <a:bodyPr/>
          <a:lstStyle/>
          <a:p/>
          <a:p>
            <a:pPr/>
            <a:r>
              <a:t>PARTNER SUCCESS STORIES</a:t>
            </a:r>
          </a:p>
          <a:p>
            <a:pPr/>
            <a:r>
              <a:t>FINANCIAL SERVICES INTEGRATION</a:t>
            </a:r>
          </a:p>
          <a:p>
            <a:pPr/>
            <a:r>
              <a:t>Major accounting platform integrated document verification</a:t>
            </a:r>
          </a:p>
          <a:p>
            <a:pPr/>
            <a:r>
              <a:t>42% reduction in storage costs across client base</a:t>
            </a:r>
          </a:p>
          <a:p>
            <a:pPr/>
            <a:r>
              <a:t>Improved compliance readiness and audit capabilities</a:t>
            </a:r>
          </a:p>
          <a:p>
            <a:pPr/>
            <a:r>
              <a:t>Implementation time: 6 weeks from concept to production</a:t>
            </a:r>
          </a:p>
          <a:p>
            <a:pPr/>
            <a:r>
              <a:t>MEDIA ASSET MANAGEMENT</a:t>
            </a:r>
          </a:p>
          <a:p>
            <a:pPr/>
            <a:r>
              <a:t>Content distribution platform added verification layer</a:t>
            </a:r>
          </a:p>
          <a:p>
            <a:pPr/>
            <a:r>
              <a:t>38% storage optimization through deduplication</a:t>
            </a:r>
          </a:p>
          <a:p>
            <a:pPr/>
            <a:r>
              <a:t>Enhanced rights management with verification</a:t>
            </a:r>
          </a:p>
          <a:p>
            <a:pPr/>
            <a:r>
              <a:t>Launched new "verified content" premium offering</a:t>
            </a:r>
          </a:p>
          <a:p>
            <a:pPr/>
            <a:r>
              <a:t>ENTERPRISE SOFTWARE</a:t>
            </a:r>
          </a:p>
          <a:p>
            <a:pPr/>
            <a:r>
              <a:t>Document management system integrated CAS technology</a:t>
            </a:r>
          </a:p>
          <a:p>
            <a:pPr/>
            <a:r>
              <a:t>Reduced customer storage requirements by 35-40%</a:t>
            </a:r>
          </a:p>
          <a:p>
            <a:pPr/>
            <a:r>
              <a:t>Added tamper-proof audit capabilities as premium feature</a:t>
            </a:r>
          </a:p>
          <a:p>
            <a:pPr/>
            <a:r>
              <a:t>Increased average deal size by 22% with new capabilities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NoLock Social</a:t>
            </a:r>
          </a:p>
        </p:txBody>
      </p:sp>
      <p:sp>
        <p:nvSpPr>
          <p:cNvPr id="3" name="Content Placeholder 2"/>
          <p:cNvSpPr>
            <a:spLocks noGrp="1"/>
          </p:cNvSpPr>
          <p:nvPr>
            <p:ph idx="1"/>
          </p:nvPr>
        </p:nvSpPr>
        <p:spPr/>
        <p:txBody>
          <a:bodyPr/>
          <a:lstStyle/>
          <a:p/>
          <a:p>
            <a:pPr/>
            <a:r>
              <a:t>MEASURABLE INTEGRATION BENEFITS</a:t>
            </a:r>
          </a:p>
          <a:p>
            <a:pPr/>
            <a:r>
              <a:t>TECHNICAL ROI</a:t>
            </a:r>
          </a:p>
          <a:p>
            <a:pPr/>
            <a:r>
              <a:t>35-40% reduction in storage requirements</a:t>
            </a:r>
          </a:p>
          <a:p>
            <a:pPr/>
            <a:r>
              <a:t>60-75% reduction in verification processing time</a:t>
            </a:r>
          </a:p>
          <a:p>
            <a:pPr/>
            <a:r>
              <a:t>45% decrease in integration complexity</a:t>
            </a:r>
          </a:p>
          <a:p>
            <a:pPr/>
            <a:r>
              <a:t>30% improvement in search and retrieval speed</a:t>
            </a:r>
          </a:p>
          <a:p>
            <a:pPr/>
            <a:r>
              <a:t>BUSINESS ROI</a:t>
            </a:r>
          </a:p>
          <a:p>
            <a:pPr/>
            <a:r>
              <a:t>New premium features with 15-20% higher margins</a:t>
            </a:r>
          </a:p>
          <a:p>
            <a:pPr/>
            <a:r>
              <a:t>22% average increase in deal size with verification</a:t>
            </a:r>
          </a:p>
          <a:p>
            <a:pPr/>
            <a:r>
              <a:t>Reduced customer support costs for content issues</a:t>
            </a:r>
          </a:p>
          <a:p>
            <a:pPr/>
            <a:r>
              <a:t>Average payback period: 4-6 months from implementation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NoLock Social</a:t>
            </a:r>
          </a:p>
        </p:txBody>
      </p:sp>
      <p:sp>
        <p:nvSpPr>
          <p:cNvPr id="3" name="Content Placeholder 2"/>
          <p:cNvSpPr>
            <a:spLocks noGrp="1"/>
          </p:cNvSpPr>
          <p:nvPr>
            <p:ph idx="1"/>
          </p:nvPr>
        </p:nvSpPr>
        <p:spPr/>
        <p:txBody>
          <a:bodyPr/>
          <a:lstStyle/>
          <a:p/>
          <a:p>
            <a:pPr/>
            <a:r>
              <a:t>AI INTEGRATION ADVANTAGES</a:t>
            </a:r>
          </a:p>
          <a:p>
            <a:pPr/>
            <a:r>
              <a:t>VERIFIED TRAINING DATA</a:t>
            </a:r>
          </a:p>
          <a:p>
            <a:pPr/>
            <a:r>
              <a:t>Cryptographically verified content origins</a:t>
            </a:r>
          </a:p>
          <a:p>
            <a:pPr/>
            <a:r>
              <a:t>Documented data lineage for training datasets</a:t>
            </a:r>
          </a:p>
          <a:p>
            <a:pPr/>
            <a:r>
              <a:t>Reduced training bias through verification</a:t>
            </a:r>
          </a:p>
          <a:p>
            <a:pPr/>
            <a:r>
              <a:t>Future-proof compliance with AI regulations</a:t>
            </a:r>
          </a:p>
          <a:p>
            <a:pPr/>
            <a:r>
              <a:t>ENHANCED AI CAPABILITIES</a:t>
            </a:r>
          </a:p>
          <a:p>
            <a:pPr/>
            <a:r>
              <a:t>Content verification for AI-generated outputs</a:t>
            </a:r>
          </a:p>
          <a:p>
            <a:pPr/>
            <a:r>
              <a:t>Immutable record of data transformations</a:t>
            </a:r>
          </a:p>
          <a:p>
            <a:pPr/>
            <a:r>
              <a:t>Transparent explainability for AI decisions</a:t>
            </a:r>
          </a:p>
          <a:p>
            <a:pPr/>
            <a:r>
              <a:t>Cross-reference verification for sources</a:t>
            </a:r>
          </a:p>
          <a:p>
            <a:pPr/>
            <a:r>
              <a:t>COMPETITIVE AI DIFFERENTIATION</a:t>
            </a:r>
          </a:p>
          <a:p>
            <a:pPr/>
            <a:r>
              <a:t>AI features with built-in verification</a:t>
            </a:r>
          </a:p>
          <a:p>
            <a:pPr/>
            <a:r>
              <a:t>Explainable AI with auditable evidence</a:t>
            </a:r>
          </a:p>
          <a:p>
            <a:pPr/>
            <a:r>
              <a:t>Premium positioning for verified AI</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NoLock Social</a:t>
            </a:r>
          </a:p>
        </p:txBody>
      </p:sp>
      <p:sp>
        <p:nvSpPr>
          <p:cNvPr id="3" name="Content Placeholder 2"/>
          <p:cNvSpPr>
            <a:spLocks noGrp="1"/>
          </p:cNvSpPr>
          <p:nvPr>
            <p:ph idx="1"/>
          </p:nvPr>
        </p:nvSpPr>
        <p:spPr/>
        <p:txBody>
          <a:bodyPr/>
          <a:lstStyle/>
          <a:p/>
          <a:p>
            <a:pPr/>
            <a:r>
              <a:t>PARTNERSHIP MODELS</a:t>
            </a:r>
          </a:p>
          <a:p>
            <a:pPr/>
            <a:r>
              <a:t>1. TECHNOLOGY INTEGRATION PARTNER</a:t>
            </a:r>
          </a:p>
          <a:p>
            <a:pPr/>
            <a:r>
              <a:t>API access and integration support</a:t>
            </a:r>
          </a:p>
          <a:p>
            <a:pPr/>
            <a:r>
              <a:t>Compatibility certification</a:t>
            </a:r>
          </a:p>
          <a:p>
            <a:pPr/>
            <a:r>
              <a:t>Developer resources and support</a:t>
            </a:r>
          </a:p>
          <a:p>
            <a:pPr/>
            <a:r>
              <a:t>2. SOLUTION PROVIDER PARTNER</a:t>
            </a:r>
          </a:p>
          <a:p>
            <a:pPr/>
            <a:r>
              <a:t>Resell NoLock Social technologies</a:t>
            </a:r>
          </a:p>
          <a:p>
            <a:pPr/>
            <a:r>
              <a:t>Package with existing solutions</a:t>
            </a:r>
          </a:p>
          <a:p>
            <a:pPr/>
            <a:r>
              <a:t>Implementation services and support</a:t>
            </a:r>
          </a:p>
          <a:p>
            <a:pPr/>
            <a:r>
              <a:t>3. STRATEGIC ALLIANCE PARTNER</a:t>
            </a:r>
          </a:p>
          <a:p>
            <a:pPr/>
            <a:r>
              <a:t>Joint market development</a:t>
            </a:r>
          </a:p>
          <a:p>
            <a:pPr/>
            <a:r>
              <a:t>Co-branded solutions</a:t>
            </a:r>
          </a:p>
          <a:p>
            <a:pPr/>
            <a:r>
              <a:t>Shared technology roadmap</a:t>
            </a:r>
          </a:p>
          <a:p>
            <a:pPr/>
            <a:r>
              <a:t>4. INDUSTRY VERTICAL PARTNER</a:t>
            </a:r>
          </a:p>
          <a:p>
            <a:pPr/>
            <a:r>
              <a:t>Industry-specific implementations</a:t>
            </a:r>
          </a:p>
          <a:p>
            <a:pPr/>
            <a:r>
              <a:t>Specialized use cases</a:t>
            </a:r>
          </a:p>
          <a:p>
            <a:pPr/>
            <a:r>
              <a:t>Regulatory compliance solutions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NoLock Social</a:t>
            </a:r>
          </a:p>
        </p:txBody>
      </p:sp>
      <p:sp>
        <p:nvSpPr>
          <p:cNvPr id="3" name="Content Placeholder 2"/>
          <p:cNvSpPr>
            <a:spLocks noGrp="1"/>
          </p:cNvSpPr>
          <p:nvPr>
            <p:ph idx="1"/>
          </p:nvPr>
        </p:nvSpPr>
        <p:spPr/>
        <p:txBody>
          <a:bodyPr/>
          <a:lstStyle/>
          <a:p/>
          <a:p>
            <a:pPr/>
            <a:r>
              <a:t>IMPLEMENTATION PROCESS &amp; TIMELINE</a:t>
            </a:r>
          </a:p>
          <a:p>
            <a:pPr/>
            <a:r>
              <a:t>PHASE 1: DISCOVERY &amp; PLANNING (2-3 WEEKS)</a:t>
            </a:r>
          </a:p>
          <a:p>
            <a:pPr/>
            <a:r>
              <a:t>Technical architecture assessment</a:t>
            </a:r>
          </a:p>
          <a:p>
            <a:pPr/>
            <a:r>
              <a:t>Integration approach selection</a:t>
            </a:r>
          </a:p>
          <a:p>
            <a:pPr/>
            <a:r>
              <a:t>Success metrics definition</a:t>
            </a:r>
          </a:p>
          <a:p>
            <a:pPr/>
            <a:r>
              <a:t>Implementation roadmap development</a:t>
            </a:r>
          </a:p>
          <a:p>
            <a:pPr/>
            <a:r>
              <a:t>PHASE 2: TECHNICAL IMPLEMENTATION (4-8 WEEKS)</a:t>
            </a:r>
          </a:p>
          <a:p>
            <a:pPr/>
            <a:r>
              <a:t>Development environment setup</a:t>
            </a:r>
          </a:p>
          <a:p>
            <a:pPr/>
            <a:r>
              <a:t>API integration and testing</a:t>
            </a:r>
          </a:p>
          <a:p>
            <a:pPr/>
            <a:r>
              <a:t>Performance optimization</a:t>
            </a:r>
          </a:p>
          <a:p>
            <a:pPr/>
            <a:r>
              <a:t>Security validation and compliance review</a:t>
            </a:r>
          </a:p>
          <a:p>
            <a:pPr/>
            <a:r>
              <a:t>PHASE 3: MARKET PREPARATION (2-4 WEEKS)</a:t>
            </a:r>
          </a:p>
          <a:p>
            <a:pPr/>
            <a:r>
              <a:t>Go-to-market planning</a:t>
            </a:r>
          </a:p>
          <a:p>
            <a:pPr/>
            <a:r>
              <a:t>Joint marketing asset development</a:t>
            </a:r>
          </a:p>
          <a:p>
            <a:pPr/>
            <a:r>
              <a:t>Sales enablement and training</a:t>
            </a:r>
          </a:p>
          <a:p>
            <a:pPr/>
            <a:r>
              <a:t>Customer messaging and positioning</a:t>
            </a:r>
          </a:p>
          <a:p>
            <a:pPr/>
            <a:r>
              <a:t>PHASE 4: LAUNCH &amp; OPTIMIZATION (ONGOING)</a:t>
            </a:r>
          </a:p>
          <a:p>
            <a:pPr/>
            <a:r>
              <a:t>Initial customer deployments</a:t>
            </a:r>
          </a:p>
          <a:p>
            <a:pPr/>
            <a:r>
              <a:t>Performance monitoring and optimization</a:t>
            </a:r>
          </a:p>
          <a:p>
            <a:pPr/>
            <a:r>
              <a:t>Feedback collection and feature enhancement</a:t>
            </a:r>
          </a:p>
          <a:p>
            <a:pPr/>
            <a:r>
              <a:t>Expansion planning for additional capabilities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NoLock Social</a:t>
            </a:r>
          </a:p>
        </p:txBody>
      </p:sp>
      <p:sp>
        <p:nvSpPr>
          <p:cNvPr id="3" name="Content Placeholder 2"/>
          <p:cNvSpPr>
            <a:spLocks noGrp="1"/>
          </p:cNvSpPr>
          <p:nvPr>
            <p:ph idx="1"/>
          </p:nvPr>
        </p:nvSpPr>
        <p:spPr/>
        <p:txBody>
          <a:bodyPr/>
          <a:lstStyle/>
          <a:p/>
          <a:p>
            <a:pPr/>
            <a:r>
              <a:t>COMPREHENSIVE PARTNER RESOURCES</a:t>
            </a:r>
          </a:p>
          <a:p>
            <a:pPr/>
            <a:r>
              <a:t>TECHNICAL RESOURCES</a:t>
            </a:r>
          </a:p>
          <a:p>
            <a:pPr/>
            <a:r>
              <a:t>Partner Developer Portal with exclusive documentation</a:t>
            </a:r>
          </a:p>
          <a:p>
            <a:pPr/>
            <a:r>
              <a:t>Technical architecture consulting services</a:t>
            </a:r>
          </a:p>
          <a:p>
            <a:pPr/>
            <a:r>
              <a:t>Implementation engineers for integration support</a:t>
            </a:r>
          </a:p>
          <a:p>
            <a:pPr/>
            <a:r>
              <a:t>Performance optimization specialists</a:t>
            </a:r>
          </a:p>
          <a:p>
            <a:pPr/>
            <a:r>
              <a:t>BUSINESS RESOURCES</a:t>
            </a:r>
          </a:p>
          <a:p>
            <a:pPr/>
            <a:r>
              <a:t>Market development funds for joint initiatives</a:t>
            </a:r>
          </a:p>
          <a:p>
            <a:pPr/>
            <a:r>
              <a:t>Co-marketing content and campaign support</a:t>
            </a:r>
          </a:p>
          <a:p>
            <a:pPr/>
            <a:r>
              <a:t>Sales enablement training and materials</a:t>
            </a:r>
          </a:p>
          <a:p>
            <a:pPr/>
            <a:r>
              <a:t>Partner success manager for ongoing optimization</a:t>
            </a:r>
          </a:p>
          <a:p>
            <a:pPr/>
            <a:r>
              <a:t>CUSTOMER SUCCESS RESOURCES</a:t>
            </a:r>
          </a:p>
          <a:p>
            <a:pPr/>
            <a:r>
              <a:t>Implementation templates and best practices</a:t>
            </a:r>
          </a:p>
          <a:p>
            <a:pPr/>
            <a:r>
              <a:t>Customer onboarding assistance</a:t>
            </a:r>
          </a:p>
          <a:p>
            <a:pPr/>
            <a:r>
              <a:t>Tier 3 technical support for partner customers</a:t>
            </a:r>
          </a:p>
          <a:p>
            <a:pPr/>
            <a:r>
              <a:t>Joint case study development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NoLock Social</a:t>
            </a:r>
          </a:p>
        </p:txBody>
      </p:sp>
      <p:sp>
        <p:nvSpPr>
          <p:cNvPr id="3" name="Content Placeholder 2"/>
          <p:cNvSpPr>
            <a:spLocks noGrp="1"/>
          </p:cNvSpPr>
          <p:nvPr>
            <p:ph idx="1"/>
          </p:nvPr>
        </p:nvSpPr>
        <p:spPr/>
        <p:txBody>
          <a:bodyPr/>
          <a:lstStyle/>
          <a:p/>
          <a:p>
            <a:pPr/>
            <a:r>
              <a:t>INDUSTRY-SPECIFIC SOLUTIONS</a:t>
            </a:r>
          </a:p>
          <a:p>
            <a:pPr/>
            <a:r>
              <a:t>FINANCIAL SERVICES</a:t>
            </a:r>
          </a:p>
          <a:p>
            <a:pPr/>
            <a:r>
              <a:t>Immutable audit trails for regulatory compliance</a:t>
            </a:r>
          </a:p>
          <a:p>
            <a:pPr/>
            <a:r>
              <a:t>Document verification for fraud prevention</a:t>
            </a:r>
          </a:p>
          <a:p>
            <a:pPr/>
            <a:r>
              <a:t>Secure client documentation management</a:t>
            </a:r>
          </a:p>
          <a:p>
            <a:pPr/>
            <a:r>
              <a:t>MEDIA &amp; ENTERTAINMENT</a:t>
            </a:r>
          </a:p>
          <a:p>
            <a:pPr/>
            <a:r>
              <a:t>Digital rights management with content authenticity</a:t>
            </a:r>
          </a:p>
          <a:p>
            <a:pPr/>
            <a:r>
              <a:t>Storage optimization for media archives (40%+ savings)</a:t>
            </a:r>
          </a:p>
          <a:p>
            <a:pPr/>
            <a:r>
              <a:t>Cross-platform content verification</a:t>
            </a:r>
          </a:p>
          <a:p>
            <a:pPr/>
            <a:r>
              <a:t>ENTERPRISE TECHNOLOGY</a:t>
            </a:r>
          </a:p>
          <a:p>
            <a:pPr/>
            <a:r>
              <a:t>Supply chain security for software components</a:t>
            </a:r>
          </a:p>
          <a:p>
            <a:pPr/>
            <a:r>
              <a:t>Tamper-proof logging and security audit trails</a:t>
            </a:r>
          </a:p>
          <a:p>
            <a:pPr/>
            <a:r>
              <a:t>Integration with existing security infrastructure</a:t>
            </a:r>
          </a:p>
          <a:p>
            <a:pPr/>
            <a:r>
              <a:t>PROFESSIONAL SERVICES</a:t>
            </a:r>
          </a:p>
          <a:p>
            <a:pPr/>
            <a:r>
              <a:t>Client document verification and management</a:t>
            </a:r>
          </a:p>
          <a:p>
            <a:pPr/>
            <a:r>
              <a:t>Multi-party collaboration with verification</a:t>
            </a:r>
          </a:p>
          <a:p>
            <a:pPr/>
            <a:r>
              <a:t>Regulatory documentation compliance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NoLock Social</a:t>
            </a:r>
          </a:p>
        </p:txBody>
      </p:sp>
      <p:sp>
        <p:nvSpPr>
          <p:cNvPr id="3" name="Content Placeholder 2"/>
          <p:cNvSpPr>
            <a:spLocks noGrp="1"/>
          </p:cNvSpPr>
          <p:nvPr>
            <p:ph idx="1"/>
          </p:nvPr>
        </p:nvSpPr>
        <p:spPr/>
        <p:txBody>
          <a:bodyPr/>
          <a:lstStyle/>
          <a:p/>
          <a:p>
            <a:pPr/>
            <a:r>
              <a:t>NOLOCK•SOCIAL</a:t>
            </a:r>
          </a:p>
          <a:p>
            <a:pPr/>
            <a:r>
              <a:t>STRATEGIC PARTNERSHIP OPPORTUNITIES</a:t>
            </a:r>
          </a:p>
          <a:p>
            <a:pPr/>
            <a:r>
              <a:t>REBUILD TRUST IN THE DIGITAL SPACE TOGETHER</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NoLock Social</a:t>
            </a:r>
          </a:p>
        </p:txBody>
      </p:sp>
      <p:sp>
        <p:nvSpPr>
          <p:cNvPr id="3" name="Content Placeholder 2"/>
          <p:cNvSpPr>
            <a:spLocks noGrp="1"/>
          </p:cNvSpPr>
          <p:nvPr>
            <p:ph idx="1"/>
          </p:nvPr>
        </p:nvSpPr>
        <p:spPr/>
        <p:txBody>
          <a:bodyPr/>
          <a:lstStyle/>
          <a:p/>
          <a:p>
            <a:pPr/>
            <a:r>
              <a:t>PARTNERSHIP EXPLORATION PROCESS</a:t>
            </a:r>
          </a:p>
          <a:p>
            <a:pPr/>
            <a:r>
              <a:t>1. TECHNICAL ASSESSMENT</a:t>
            </a:r>
          </a:p>
          <a:p>
            <a:pPr/>
            <a:r>
              <a:t>Technology compatibility review</a:t>
            </a:r>
          </a:p>
          <a:p>
            <a:pPr/>
            <a:r>
              <a:t>Integration requirements analysis</a:t>
            </a:r>
          </a:p>
          <a:p>
            <a:pPr/>
            <a:r>
              <a:t>Solution architecture workshop</a:t>
            </a:r>
          </a:p>
          <a:p>
            <a:pPr/>
            <a:r>
              <a:t>2. BUSINESS MODEL ALIGNMENT</a:t>
            </a:r>
          </a:p>
          <a:p>
            <a:pPr/>
            <a:r>
              <a:t>Partnership model selection</a:t>
            </a:r>
          </a:p>
          <a:p>
            <a:pPr/>
            <a:r>
              <a:t>Value sharing arrangement</a:t>
            </a:r>
          </a:p>
          <a:p>
            <a:pPr/>
            <a:r>
              <a:t>Go-to-market strategy development</a:t>
            </a:r>
          </a:p>
          <a:p>
            <a:pPr/>
            <a:r>
              <a:t>3. PILOT IMPLEMENTATION</a:t>
            </a:r>
          </a:p>
          <a:p>
            <a:pPr/>
            <a:r>
              <a:t>Proof of concept development</a:t>
            </a:r>
          </a:p>
          <a:p>
            <a:pPr/>
            <a:r>
              <a:t>Success metrics definition</a:t>
            </a:r>
          </a:p>
          <a:p>
            <a:pPr/>
            <a:r>
              <a:t>Evaluation and optimization</a:t>
            </a:r>
          </a:p>
          <a:p>
            <a:pPr/>
            <a:r>
              <a:t>4. PARTNERSHIP FORMALIZATION</a:t>
            </a:r>
          </a:p>
          <a:p>
            <a:pPr/>
            <a:r>
              <a:t>Agreement finalization</a:t>
            </a:r>
          </a:p>
          <a:p>
            <a:pPr/>
            <a:r>
              <a:t>Technical onboarding</a:t>
            </a:r>
          </a:p>
          <a:p>
            <a:pPr/>
            <a:r>
              <a:t>Go-to-market execution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NoLock Social</a:t>
            </a:r>
          </a:p>
        </p:txBody>
      </p:sp>
      <p:sp>
        <p:nvSpPr>
          <p:cNvPr id="3" name="Content Placeholder 2"/>
          <p:cNvSpPr>
            <a:spLocks noGrp="1"/>
          </p:cNvSpPr>
          <p:nvPr>
            <p:ph idx="1"/>
          </p:nvPr>
        </p:nvSpPr>
        <p:spPr/>
        <p:txBody>
          <a:bodyPr/>
          <a:lstStyle/>
          <a:p/>
          <a:p>
            <a:pPr/>
            <a:r>
              <a:t>PARTNERSHIP TEAM</a:t>
            </a:r>
          </a:p>
          <a:p>
            <a:pPr/>
            <a:r>
              <a:t>LEADERSHIP TEAM</a:t>
            </a:r>
          </a:p>
          <a:p>
            <a:pPr/>
            <a:r>
              <a:t>Sergey - Founder &amp; CTO - Blockset &amp; FunctionalScript Creator</a:t>
            </a:r>
          </a:p>
          <a:p>
            <a:pPr/>
            <a:r>
              <a:t>Alex - Chief Strategy Officer - User Experience &amp; Partnerships</a:t>
            </a:r>
          </a:p>
          <a:p>
            <a:pPr/>
            <a:r>
              <a:t>Gela - Chief Architecture Officer - Systems Design &amp; Integration</a:t>
            </a:r>
          </a:p>
          <a:p>
            <a:pPr/>
            <a:r>
              <a:t>PARTNERSHIP CONTACTS</a:t>
            </a:r>
          </a:p>
          <a:p>
            <a:pPr/>
            <a:r>
              <a:t>Partnership Inquiries: partners@nolock.social</a:t>
            </a:r>
          </a:p>
          <a:p>
            <a:pPr/>
            <a:r>
              <a:t>Technical Assessment: techeval@nolock.social</a:t>
            </a:r>
          </a:p>
          <a:p>
            <a:pPr/>
            <a:r>
              <a:t>Business Development: bizdev@nolock.social</a:t>
            </a:r>
          </a:p>
          <a:p>
            <a:pPr/>
            <a:r>
              <a:t>Website: https://nolock.social/partners</a:t>
            </a:r>
          </a:p>
          <a:p>
            <a:pPr/>
            <a:r>
              <a:t>Next Steps: Schedule a Technical Deep Dive or Business Model Workshop</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NoLock Social</a:t>
            </a:r>
          </a:p>
        </p:txBody>
      </p:sp>
      <p:sp>
        <p:nvSpPr>
          <p:cNvPr id="3" name="Content Placeholder 2"/>
          <p:cNvSpPr>
            <a:spLocks noGrp="1"/>
          </p:cNvSpPr>
          <p:nvPr>
            <p:ph idx="1"/>
          </p:nvPr>
        </p:nvSpPr>
        <p:spPr/>
        <p:txBody>
          <a:bodyPr/>
          <a:lstStyle/>
          <a:p/>
          <a:p>
            <a:pPr/>
            <a:r>
              <a:t>TECHNICAL SPECIFICATIONS</a:t>
            </a:r>
          </a:p>
          <a:p>
            <a:pPr/>
            <a:r>
              <a:t>PERFORMANCE METRICS</a:t>
            </a:r>
          </a:p>
          <a:p>
            <a:pPr/>
            <a:r>
              <a:t>Content retrieval: &lt;50ms average response time</a:t>
            </a:r>
          </a:p>
          <a:p>
            <a:pPr/>
            <a:r>
              <a:t>Verification processing: &lt;100ms for standard content</a:t>
            </a:r>
          </a:p>
          <a:p>
            <a:pPr/>
            <a:r>
              <a:t>Storage efficiency: 35-45% reduction vs. traditional storage</a:t>
            </a:r>
          </a:p>
          <a:p>
            <a:pPr/>
            <a:r>
              <a:t>API throughput: 1000+ requests/second per instance</a:t>
            </a:r>
          </a:p>
          <a:p>
            <a:pPr/>
            <a:r>
              <a:t>SECURITY SPECIFICATIONS</a:t>
            </a:r>
          </a:p>
          <a:p>
            <a:pPr/>
            <a:r>
              <a:t>Encryption: AES-256 for content, TLS 1.3 for transport</a:t>
            </a:r>
          </a:p>
          <a:p>
            <a:pPr/>
            <a:r>
              <a:t>Authentication: OAuth 2.0, SAML, custom JWT integration</a:t>
            </a:r>
          </a:p>
          <a:p>
            <a:pPr/>
            <a:r>
              <a:t>Verification: SHA-256 content hashing with signature chains</a:t>
            </a:r>
          </a:p>
          <a:p>
            <a:pPr/>
            <a:r>
              <a:t>Compliance: GDPR, CCPA, SOC 2 (Type 2 in progress)</a:t>
            </a:r>
          </a:p>
          <a:p>
            <a:pPr/>
            <a:r>
              <a:t>DEPLOYMENT OPTIONS</a:t>
            </a:r>
          </a:p>
          <a:p>
            <a:pPr/>
            <a:r>
              <a:t>Cloud-native with Kubernetes support</a:t>
            </a:r>
          </a:p>
          <a:p>
            <a:pPr/>
            <a:r>
              <a:t>On-premises deployment available</a:t>
            </a:r>
          </a:p>
          <a:p>
            <a:pPr/>
            <a:r>
              <a:t>Hybrid deployment with synchronized nodes</a:t>
            </a:r>
          </a:p>
          <a:p>
            <a:pPr/>
            <a:r>
              <a:t>Edge deployment for low-latency verification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NoLock Social</a:t>
            </a:r>
          </a:p>
        </p:txBody>
      </p:sp>
      <p:sp>
        <p:nvSpPr>
          <p:cNvPr id="3" name="Content Placeholder 2"/>
          <p:cNvSpPr>
            <a:spLocks noGrp="1"/>
          </p:cNvSpPr>
          <p:nvPr>
            <p:ph idx="1"/>
          </p:nvPr>
        </p:nvSpPr>
        <p:spPr/>
        <p:txBody>
          <a:bodyPr/>
          <a:lstStyle/>
          <a:p/>
          <a:p>
            <a:pPr/>
            <a:r>
              <a:t>PARTNERSHIP VALUE SUMMARY</a:t>
            </a:r>
          </a:p>
          <a:p>
            <a:pPr/>
            <a:r>
              <a:t>ENHANCE your existing solutions with verifiable trust mechanisms</a:t>
            </a:r>
          </a:p>
          <a:p>
            <a:pPr/>
            <a:r>
              <a:t>REDUCE storage costs up to 40% through intelligent deduplication</a:t>
            </a:r>
          </a:p>
          <a:p>
            <a:pPr/>
            <a:r>
              <a:t>DIFFERENTIATE your offerings with advanced content verification</a:t>
            </a:r>
          </a:p>
          <a:p>
            <a:pPr/>
            <a:r>
              <a:t>FUTURE-PROOF your architecture for AI and regulatory requirements</a:t>
            </a:r>
          </a:p>
          <a:p>
            <a:pPr/>
            <a:r>
              <a:t>EXPAND into privacy-conscious market segments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NoLock Social</a:t>
            </a:r>
          </a:p>
        </p:txBody>
      </p:sp>
      <p:sp>
        <p:nvSpPr>
          <p:cNvPr id="3" name="Content Placeholder 2"/>
          <p:cNvSpPr>
            <a:spLocks noGrp="1"/>
          </p:cNvSpPr>
          <p:nvPr>
            <p:ph idx="1"/>
          </p:nvPr>
        </p:nvSpPr>
        <p:spPr/>
        <p:txBody>
          <a:bodyPr/>
          <a:lstStyle/>
          <a:p/>
          <a:p>
            <a:pPr/>
            <a:r>
              <a:t>CONTENT SECURITY &amp; VERIFICATION CHALLENGES</a:t>
            </a:r>
          </a:p>
          <a:p>
            <a:pPr/>
            <a:r>
              <a:t>Content authenticity is increasingly difficult to verify</a:t>
            </a:r>
          </a:p>
          <a:p>
            <a:pPr/>
            <a:r>
              <a:t>Security breaches and data tampering cost $4.35M per incident</a:t>
            </a:r>
          </a:p>
          <a:p>
            <a:pPr/>
            <a:r>
              <a:t>Traditional verification systems create bottlenecks</a:t>
            </a:r>
          </a:p>
          <a:p>
            <a:pPr/>
            <a:r>
              <a:t>67% of organizations report verification gaps in digital assets</a:t>
            </a:r>
          </a:p>
          <a:p>
            <a:pPr/>
            <a:r>
              <a:t>Regulatory requirements for content verification increasing</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NoLock Social</a:t>
            </a:r>
          </a:p>
        </p:txBody>
      </p:sp>
      <p:sp>
        <p:nvSpPr>
          <p:cNvPr id="3" name="Content Placeholder 2"/>
          <p:cNvSpPr>
            <a:spLocks noGrp="1"/>
          </p:cNvSpPr>
          <p:nvPr>
            <p:ph idx="1"/>
          </p:nvPr>
        </p:nvSpPr>
        <p:spPr/>
        <p:txBody>
          <a:bodyPr/>
          <a:lstStyle/>
          <a:p/>
          <a:p>
            <a:pPr/>
            <a:r>
              <a:t>STORAGE INEFFICIENCY &amp; DUPLICATION COSTS</a:t>
            </a:r>
          </a:p>
          <a:p>
            <a:pPr/>
            <a:r>
              <a:t>60-85% of enterprise storage contains duplicate content</a:t>
            </a:r>
          </a:p>
          <a:p>
            <a:pPr/>
            <a:r>
              <a:t>Storage costs increasing 30-40% annually for most organizations</a:t>
            </a:r>
          </a:p>
          <a:p>
            <a:pPr/>
            <a:r>
              <a:t>Cross-system content duplication creates consistency problems</a:t>
            </a:r>
          </a:p>
          <a:p>
            <a:pPr/>
            <a:r>
              <a:t>Data silos prevent efficient content reuse and verification</a:t>
            </a:r>
          </a:p>
          <a:p>
            <a:pPr/>
            <a:r>
              <a:t>Hidden costs: backup, synchronization, and management overhead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NoLock Social</a:t>
            </a:r>
          </a:p>
        </p:txBody>
      </p:sp>
      <p:sp>
        <p:nvSpPr>
          <p:cNvPr id="3" name="Content Placeholder 2"/>
          <p:cNvSpPr>
            <a:spLocks noGrp="1"/>
          </p:cNvSpPr>
          <p:nvPr>
            <p:ph idx="1"/>
          </p:nvPr>
        </p:nvSpPr>
        <p:spPr/>
        <p:txBody>
          <a:bodyPr/>
          <a:lstStyle/>
          <a:p/>
          <a:p>
            <a:pPr/>
            <a:r>
              <a:t>INTEGRATION COMPLEXITY &amp; VENDOR LOCK-IN</a:t>
            </a:r>
          </a:p>
          <a:p>
            <a:pPr/>
            <a:r>
              <a:t>Legacy integration approaches require custom adapters per platform</a:t>
            </a:r>
          </a:p>
          <a:p>
            <a:pPr/>
            <a:r>
              <a:t>Proprietary APIs create vendor lock-in and switching costs</a:t>
            </a:r>
          </a:p>
          <a:p>
            <a:pPr/>
            <a:r>
              <a:t>76% of organizations report integration bottlenecks in projects</a:t>
            </a:r>
          </a:p>
          <a:p>
            <a:pPr/>
            <a:r>
              <a:t>Security and verification features siloed within specific platforms</a:t>
            </a:r>
          </a:p>
          <a:p>
            <a:pPr/>
            <a:r>
              <a:t>Technology fragmentation limits cross-platform capabilities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NoLock Social</a:t>
            </a:r>
          </a:p>
        </p:txBody>
      </p:sp>
      <p:sp>
        <p:nvSpPr>
          <p:cNvPr id="3" name="Content Placeholder 2"/>
          <p:cNvSpPr>
            <a:spLocks noGrp="1"/>
          </p:cNvSpPr>
          <p:nvPr>
            <p:ph idx="1"/>
          </p:nvPr>
        </p:nvSpPr>
        <p:spPr/>
        <p:txBody>
          <a:bodyPr/>
          <a:lstStyle/>
          <a:p/>
          <a:p>
            <a:pPr/>
            <a:r>
              <a:t>OUR SOLUTION APPROACH</a:t>
            </a:r>
          </a:p>
          <a:p>
            <a:pPr/>
            <a:r>
              <a:t>CONTENT-ADDRESSABLE ARCHITECTURE</a:t>
            </a:r>
          </a:p>
          <a:p>
            <a:pPr/>
            <a:r>
              <a:t>Content identified by what it is, not where it's stored</a:t>
            </a:r>
          </a:p>
          <a:p>
            <a:pPr/>
            <a:r>
              <a:t>Automatic verification through cryptographic properties</a:t>
            </a:r>
          </a:p>
          <a:p>
            <a:pPr/>
            <a:r>
              <a:t>Native deduplication at the content level</a:t>
            </a:r>
          </a:p>
          <a:p>
            <a:pPr/>
            <a:r>
              <a:t>Seamless cross-system references and integration</a:t>
            </a:r>
          </a:p>
          <a:p>
            <a:pPr/>
            <a:r>
              <a:t>PARTNER INTEGRATION MODEL</a:t>
            </a:r>
          </a:p>
          <a:p>
            <a:pPr/>
            <a:r>
              <a:t>Enhances your existing systems rather than replacing them</a:t>
            </a:r>
          </a:p>
          <a:p>
            <a:pPr/>
            <a:r>
              <a:t>Flexible integration options from API to full infrastructure</a:t>
            </a:r>
          </a:p>
          <a:p>
            <a:pPr/>
            <a:r>
              <a:t>Industry-specific implementation patterns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NoLock Social</a:t>
            </a:r>
          </a:p>
        </p:txBody>
      </p:sp>
      <p:sp>
        <p:nvSpPr>
          <p:cNvPr id="3" name="Content Placeholder 2"/>
          <p:cNvSpPr>
            <a:spLocks noGrp="1"/>
          </p:cNvSpPr>
          <p:nvPr>
            <p:ph idx="1"/>
          </p:nvPr>
        </p:nvSpPr>
        <p:spPr/>
        <p:txBody>
          <a:bodyPr/>
          <a:lstStyle/>
          <a:p/>
          <a:p>
            <a:pPr/>
            <a:r>
              <a:t>TECHNICAL ARCHITECTURE</a:t>
            </a:r>
          </a:p>
          <a:p>
            <a:pPr/>
            <a:r>
              <a:t>CORE COMPONENTS:</a:t>
            </a:r>
          </a:p>
          <a:p>
            <a:pPr/>
            <a:r>
              <a:t>Content-Addressable Storage (CAS) layer</a:t>
            </a:r>
          </a:p>
          <a:p>
            <a:pPr/>
            <a:r>
              <a:t>Decentralized Immutable Source of Truth (DISOT)</a:t>
            </a:r>
          </a:p>
          <a:p>
            <a:pPr/>
            <a:r>
              <a:t>Trust Network Protocol</a:t>
            </a:r>
          </a:p>
          <a:p>
            <a:pPr/>
            <a:r>
              <a:t>JavaScript-compatible API layer</a:t>
            </a:r>
          </a:p>
          <a:p>
            <a:pPr/>
            <a:r>
              <a:t>Integration Framework with connectors</a:t>
            </a:r>
          </a:p>
          <a:p>
            <a:pPr/>
            <a:r>
              <a:t>INTEGRATION POINTS:</a:t>
            </a:r>
          </a:p>
          <a:p>
            <a:pPr/>
            <a:r>
              <a:t>Standard REST APIs for verification services</a:t>
            </a:r>
          </a:p>
          <a:p>
            <a:pPr/>
            <a:r>
              <a:t>Storage connectors for major platforms</a:t>
            </a:r>
          </a:p>
          <a:p>
            <a:pPr/>
            <a:r>
              <a:t>Native libraries for common development environments</a:t>
            </a:r>
          </a:p>
          <a:p>
            <a:pPr/>
            <a:r>
              <a:t>Authentication integration with existing systems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NoLock Social</a:t>
            </a:r>
          </a:p>
        </p:txBody>
      </p:sp>
      <p:sp>
        <p:nvSpPr>
          <p:cNvPr id="3" name="Content Placeholder 2"/>
          <p:cNvSpPr>
            <a:spLocks noGrp="1"/>
          </p:cNvSpPr>
          <p:nvPr>
            <p:ph idx="1"/>
          </p:nvPr>
        </p:nvSpPr>
        <p:spPr/>
        <p:txBody>
          <a:bodyPr/>
          <a:lstStyle/>
          <a:p/>
          <a:p>
            <a:pPr/>
            <a:r>
              <a:t>CONTENT-ADDRESSABLE STORAGE FOR PARTNERS</a:t>
            </a:r>
          </a:p>
          <a:p>
            <a:pPr/>
            <a:r>
              <a:t>Seamless integration with existing storage systems</a:t>
            </a:r>
          </a:p>
          <a:p>
            <a:pPr/>
            <a:r>
              <a:t>Native deduplication reduces storage costs by up to 40%</a:t>
            </a:r>
          </a:p>
          <a:p>
            <a:pPr/>
            <a:r>
              <a:t>Content verification built into the storage layer</a:t>
            </a:r>
          </a:p>
          <a:p>
            <a:pPr/>
            <a:r>
              <a:t>Optimized for both structured and unstructured data</a:t>
            </a:r>
          </a:p>
          <a:p>
            <a:pPr/>
            <a:r>
              <a:t>Flexible deployment: cloud, on-premises, or hybrid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