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89" r:id="rId5"/>
    <p:sldId id="259" r:id="rId6"/>
    <p:sldId id="260" r:id="rId7"/>
    <p:sldId id="261" r:id="rId8"/>
    <p:sldId id="262" r:id="rId9"/>
    <p:sldId id="263" r:id="rId10"/>
    <p:sldId id="264" r:id="rId11"/>
    <p:sldId id="265" r:id="rId12"/>
    <p:sldId id="266" r:id="rId13"/>
    <p:sldId id="269" r:id="rId14"/>
    <p:sldId id="268" r:id="rId15"/>
    <p:sldId id="267" r:id="rId16"/>
    <p:sldId id="270" r:id="rId17"/>
    <p:sldId id="283" r:id="rId18"/>
    <p:sldId id="271" r:id="rId19"/>
    <p:sldId id="272" r:id="rId20"/>
    <p:sldId id="273" r:id="rId21"/>
    <p:sldId id="274" r:id="rId22"/>
    <p:sldId id="284" r:id="rId23"/>
    <p:sldId id="275" r:id="rId24"/>
    <p:sldId id="276" r:id="rId25"/>
    <p:sldId id="277" r:id="rId26"/>
    <p:sldId id="285" r:id="rId27"/>
    <p:sldId id="282" r:id="rId28"/>
    <p:sldId id="280" r:id="rId29"/>
    <p:sldId id="278" r:id="rId30"/>
    <p:sldId id="286" r:id="rId31"/>
    <p:sldId id="281" r:id="rId32"/>
    <p:sldId id="279" r:id="rId33"/>
    <p:sldId id="288" r:id="rId34"/>
    <p:sldId id="28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7AFBBC-F89C-4CEA-86DA-CA9F41A7837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DAE4D03-33BD-4AC4-AE3F-4B2AD4C38959}">
      <dgm:prSet/>
      <dgm:spPr/>
      <dgm:t>
        <a:bodyPr/>
        <a:lstStyle/>
        <a:p>
          <a:r>
            <a:rPr lang="en-US"/>
            <a:t>The Problem Definition</a:t>
          </a:r>
        </a:p>
      </dgm:t>
    </dgm:pt>
    <dgm:pt modelId="{8670E389-D634-4167-9249-B93E263A5E14}" type="parTrans" cxnId="{214A5F35-E5E8-46BB-B9F9-F102D2ED6262}">
      <dgm:prSet/>
      <dgm:spPr/>
      <dgm:t>
        <a:bodyPr/>
        <a:lstStyle/>
        <a:p>
          <a:endParaRPr lang="en-US"/>
        </a:p>
      </dgm:t>
    </dgm:pt>
    <dgm:pt modelId="{30E2939B-4AF2-451E-9D9F-2B343D0E584A}" type="sibTrans" cxnId="{214A5F35-E5E8-46BB-B9F9-F102D2ED6262}">
      <dgm:prSet/>
      <dgm:spPr/>
      <dgm:t>
        <a:bodyPr/>
        <a:lstStyle/>
        <a:p>
          <a:endParaRPr lang="en-US"/>
        </a:p>
      </dgm:t>
    </dgm:pt>
    <dgm:pt modelId="{39C355C9-16C9-4CB3-AD13-E3E5D90A4D7F}">
      <dgm:prSet/>
      <dgm:spPr/>
      <dgm:t>
        <a:bodyPr/>
        <a:lstStyle/>
        <a:p>
          <a:r>
            <a:rPr lang="en-US"/>
            <a:t>Ant Colony Algorithms</a:t>
          </a:r>
        </a:p>
      </dgm:t>
    </dgm:pt>
    <dgm:pt modelId="{256C5D71-B21D-4CBA-8058-CD5A35CA0D86}" type="parTrans" cxnId="{54D3C4D9-B941-40B7-A04A-1F9E864197A2}">
      <dgm:prSet/>
      <dgm:spPr/>
      <dgm:t>
        <a:bodyPr/>
        <a:lstStyle/>
        <a:p>
          <a:endParaRPr lang="en-US"/>
        </a:p>
      </dgm:t>
    </dgm:pt>
    <dgm:pt modelId="{119C7AC8-B46D-4BD2-B299-71A5F7CAACEC}" type="sibTrans" cxnId="{54D3C4D9-B941-40B7-A04A-1F9E864197A2}">
      <dgm:prSet/>
      <dgm:spPr/>
      <dgm:t>
        <a:bodyPr/>
        <a:lstStyle/>
        <a:p>
          <a:endParaRPr lang="en-US"/>
        </a:p>
      </dgm:t>
    </dgm:pt>
    <dgm:pt modelId="{57BCDD06-0762-4A91-B440-118501E39EB6}">
      <dgm:prSet/>
      <dgm:spPr/>
      <dgm:t>
        <a:bodyPr/>
        <a:lstStyle/>
        <a:p>
          <a:r>
            <a:rPr lang="en-US"/>
            <a:t>Hybrid Algorithms</a:t>
          </a:r>
        </a:p>
      </dgm:t>
    </dgm:pt>
    <dgm:pt modelId="{17A7E486-7541-48D2-B269-4D7F500E0F63}" type="parTrans" cxnId="{9A6CA43A-323C-4004-AA92-24DDD1E76933}">
      <dgm:prSet/>
      <dgm:spPr/>
      <dgm:t>
        <a:bodyPr/>
        <a:lstStyle/>
        <a:p>
          <a:endParaRPr lang="en-US"/>
        </a:p>
      </dgm:t>
    </dgm:pt>
    <dgm:pt modelId="{D4109ACA-4280-4092-BBE4-1B1F66DAFF3A}" type="sibTrans" cxnId="{9A6CA43A-323C-4004-AA92-24DDD1E76933}">
      <dgm:prSet/>
      <dgm:spPr/>
      <dgm:t>
        <a:bodyPr/>
        <a:lstStyle/>
        <a:p>
          <a:endParaRPr lang="en-US"/>
        </a:p>
      </dgm:t>
    </dgm:pt>
    <dgm:pt modelId="{59CA7230-0118-49EC-9F28-28E661139659}">
      <dgm:prSet/>
      <dgm:spPr/>
      <dgm:t>
        <a:bodyPr/>
        <a:lstStyle/>
        <a:p>
          <a:r>
            <a:rPr lang="en-US"/>
            <a:t>Algorithms Results</a:t>
          </a:r>
        </a:p>
      </dgm:t>
    </dgm:pt>
    <dgm:pt modelId="{F9A2C40C-7307-4B9E-888F-CBA402454E7E}" type="parTrans" cxnId="{5D849D84-0E08-4B66-B3A3-B3AE5DFA48BF}">
      <dgm:prSet/>
      <dgm:spPr/>
      <dgm:t>
        <a:bodyPr/>
        <a:lstStyle/>
        <a:p>
          <a:endParaRPr lang="en-US"/>
        </a:p>
      </dgm:t>
    </dgm:pt>
    <dgm:pt modelId="{480431AC-47C6-4EDB-B11E-A4A92375CE57}" type="sibTrans" cxnId="{5D849D84-0E08-4B66-B3A3-B3AE5DFA48BF}">
      <dgm:prSet/>
      <dgm:spPr/>
      <dgm:t>
        <a:bodyPr/>
        <a:lstStyle/>
        <a:p>
          <a:endParaRPr lang="en-US"/>
        </a:p>
      </dgm:t>
    </dgm:pt>
    <dgm:pt modelId="{B1289F53-1C98-4A74-B42F-EE2BAFCDE490}">
      <dgm:prSet/>
      <dgm:spPr/>
      <dgm:t>
        <a:bodyPr/>
        <a:lstStyle/>
        <a:p>
          <a:r>
            <a:rPr lang="en-US"/>
            <a:t>Use Cases for each Algorithm</a:t>
          </a:r>
        </a:p>
      </dgm:t>
    </dgm:pt>
    <dgm:pt modelId="{1229DDD5-B464-4D63-8CDC-09930F512F7B}" type="parTrans" cxnId="{E41723AE-CE87-48F0-863C-D4A5E910CAD1}">
      <dgm:prSet/>
      <dgm:spPr/>
      <dgm:t>
        <a:bodyPr/>
        <a:lstStyle/>
        <a:p>
          <a:endParaRPr lang="en-US"/>
        </a:p>
      </dgm:t>
    </dgm:pt>
    <dgm:pt modelId="{3A856AB5-5959-447E-A10C-6E5E95FE3235}" type="sibTrans" cxnId="{E41723AE-CE87-48F0-863C-D4A5E910CAD1}">
      <dgm:prSet/>
      <dgm:spPr/>
      <dgm:t>
        <a:bodyPr/>
        <a:lstStyle/>
        <a:p>
          <a:endParaRPr lang="en-US"/>
        </a:p>
      </dgm:t>
    </dgm:pt>
    <dgm:pt modelId="{D1B1F4B4-2A36-4381-87FB-C2E5F12CD29E}" type="pres">
      <dgm:prSet presAssocID="{DB7AFBBC-F89C-4CEA-86DA-CA9F41A7837B}" presName="linear" presStyleCnt="0">
        <dgm:presLayoutVars>
          <dgm:animLvl val="lvl"/>
          <dgm:resizeHandles val="exact"/>
        </dgm:presLayoutVars>
      </dgm:prSet>
      <dgm:spPr/>
    </dgm:pt>
    <dgm:pt modelId="{BDF55BB4-CA46-4AA0-9FA3-8CDC735E3DB4}" type="pres">
      <dgm:prSet presAssocID="{3DAE4D03-33BD-4AC4-AE3F-4B2AD4C38959}" presName="parentText" presStyleLbl="node1" presStyleIdx="0" presStyleCnt="5">
        <dgm:presLayoutVars>
          <dgm:chMax val="0"/>
          <dgm:bulletEnabled val="1"/>
        </dgm:presLayoutVars>
      </dgm:prSet>
      <dgm:spPr/>
    </dgm:pt>
    <dgm:pt modelId="{F08F3E64-13F6-4073-B9D0-21C2AAFD72D8}" type="pres">
      <dgm:prSet presAssocID="{30E2939B-4AF2-451E-9D9F-2B343D0E584A}" presName="spacer" presStyleCnt="0"/>
      <dgm:spPr/>
    </dgm:pt>
    <dgm:pt modelId="{E654A610-16BE-412A-A376-02B8FFFE32D1}" type="pres">
      <dgm:prSet presAssocID="{39C355C9-16C9-4CB3-AD13-E3E5D90A4D7F}" presName="parentText" presStyleLbl="node1" presStyleIdx="1" presStyleCnt="5">
        <dgm:presLayoutVars>
          <dgm:chMax val="0"/>
          <dgm:bulletEnabled val="1"/>
        </dgm:presLayoutVars>
      </dgm:prSet>
      <dgm:spPr/>
    </dgm:pt>
    <dgm:pt modelId="{6A95AACE-EE3B-4010-96A1-891A1DC0AB09}" type="pres">
      <dgm:prSet presAssocID="{119C7AC8-B46D-4BD2-B299-71A5F7CAACEC}" presName="spacer" presStyleCnt="0"/>
      <dgm:spPr/>
    </dgm:pt>
    <dgm:pt modelId="{CCC92E87-BDF5-4FD0-A1EB-ACDE837C71C9}" type="pres">
      <dgm:prSet presAssocID="{57BCDD06-0762-4A91-B440-118501E39EB6}" presName="parentText" presStyleLbl="node1" presStyleIdx="2" presStyleCnt="5">
        <dgm:presLayoutVars>
          <dgm:chMax val="0"/>
          <dgm:bulletEnabled val="1"/>
        </dgm:presLayoutVars>
      </dgm:prSet>
      <dgm:spPr/>
    </dgm:pt>
    <dgm:pt modelId="{62AED3A9-56C0-43A1-A2FC-A68E4C37180D}" type="pres">
      <dgm:prSet presAssocID="{D4109ACA-4280-4092-BBE4-1B1F66DAFF3A}" presName="spacer" presStyleCnt="0"/>
      <dgm:spPr/>
    </dgm:pt>
    <dgm:pt modelId="{480C0AB0-E829-4327-88CD-CE0D1B5F86DB}" type="pres">
      <dgm:prSet presAssocID="{59CA7230-0118-49EC-9F28-28E661139659}" presName="parentText" presStyleLbl="node1" presStyleIdx="3" presStyleCnt="5">
        <dgm:presLayoutVars>
          <dgm:chMax val="0"/>
          <dgm:bulletEnabled val="1"/>
        </dgm:presLayoutVars>
      </dgm:prSet>
      <dgm:spPr/>
    </dgm:pt>
    <dgm:pt modelId="{08F71B43-C3BA-44CF-A621-3C52DDD20200}" type="pres">
      <dgm:prSet presAssocID="{480431AC-47C6-4EDB-B11E-A4A92375CE57}" presName="spacer" presStyleCnt="0"/>
      <dgm:spPr/>
    </dgm:pt>
    <dgm:pt modelId="{0E992054-77C4-493A-B029-C0087AB35DBA}" type="pres">
      <dgm:prSet presAssocID="{B1289F53-1C98-4A74-B42F-EE2BAFCDE490}" presName="parentText" presStyleLbl="node1" presStyleIdx="4" presStyleCnt="5">
        <dgm:presLayoutVars>
          <dgm:chMax val="0"/>
          <dgm:bulletEnabled val="1"/>
        </dgm:presLayoutVars>
      </dgm:prSet>
      <dgm:spPr/>
    </dgm:pt>
  </dgm:ptLst>
  <dgm:cxnLst>
    <dgm:cxn modelId="{00A8791F-A9F8-40B3-B244-DA46D6388F6D}" type="presOf" srcId="{B1289F53-1C98-4A74-B42F-EE2BAFCDE490}" destId="{0E992054-77C4-493A-B029-C0087AB35DBA}" srcOrd="0" destOrd="0" presId="urn:microsoft.com/office/officeart/2005/8/layout/vList2"/>
    <dgm:cxn modelId="{36F2F32C-F72E-497F-BDDF-778F7ED68BE2}" type="presOf" srcId="{3DAE4D03-33BD-4AC4-AE3F-4B2AD4C38959}" destId="{BDF55BB4-CA46-4AA0-9FA3-8CDC735E3DB4}" srcOrd="0" destOrd="0" presId="urn:microsoft.com/office/officeart/2005/8/layout/vList2"/>
    <dgm:cxn modelId="{214A5F35-E5E8-46BB-B9F9-F102D2ED6262}" srcId="{DB7AFBBC-F89C-4CEA-86DA-CA9F41A7837B}" destId="{3DAE4D03-33BD-4AC4-AE3F-4B2AD4C38959}" srcOrd="0" destOrd="0" parTransId="{8670E389-D634-4167-9249-B93E263A5E14}" sibTransId="{30E2939B-4AF2-451E-9D9F-2B343D0E584A}"/>
    <dgm:cxn modelId="{9A6CA43A-323C-4004-AA92-24DDD1E76933}" srcId="{DB7AFBBC-F89C-4CEA-86DA-CA9F41A7837B}" destId="{57BCDD06-0762-4A91-B440-118501E39EB6}" srcOrd="2" destOrd="0" parTransId="{17A7E486-7541-48D2-B269-4D7F500E0F63}" sibTransId="{D4109ACA-4280-4092-BBE4-1B1F66DAFF3A}"/>
    <dgm:cxn modelId="{5D849D84-0E08-4B66-B3A3-B3AE5DFA48BF}" srcId="{DB7AFBBC-F89C-4CEA-86DA-CA9F41A7837B}" destId="{59CA7230-0118-49EC-9F28-28E661139659}" srcOrd="3" destOrd="0" parTransId="{F9A2C40C-7307-4B9E-888F-CBA402454E7E}" sibTransId="{480431AC-47C6-4EDB-B11E-A4A92375CE57}"/>
    <dgm:cxn modelId="{37AA3C8D-A1E6-4905-89AE-84461BBA5E3A}" type="presOf" srcId="{59CA7230-0118-49EC-9F28-28E661139659}" destId="{480C0AB0-E829-4327-88CD-CE0D1B5F86DB}" srcOrd="0" destOrd="0" presId="urn:microsoft.com/office/officeart/2005/8/layout/vList2"/>
    <dgm:cxn modelId="{E41723AE-CE87-48F0-863C-D4A5E910CAD1}" srcId="{DB7AFBBC-F89C-4CEA-86DA-CA9F41A7837B}" destId="{B1289F53-1C98-4A74-B42F-EE2BAFCDE490}" srcOrd="4" destOrd="0" parTransId="{1229DDD5-B464-4D63-8CDC-09930F512F7B}" sibTransId="{3A856AB5-5959-447E-A10C-6E5E95FE3235}"/>
    <dgm:cxn modelId="{B27B32C0-AB47-4157-BD2A-3466A540020B}" type="presOf" srcId="{57BCDD06-0762-4A91-B440-118501E39EB6}" destId="{CCC92E87-BDF5-4FD0-A1EB-ACDE837C71C9}" srcOrd="0" destOrd="0" presId="urn:microsoft.com/office/officeart/2005/8/layout/vList2"/>
    <dgm:cxn modelId="{CF400DC2-4B98-470A-8B58-61BF502E835C}" type="presOf" srcId="{DB7AFBBC-F89C-4CEA-86DA-CA9F41A7837B}" destId="{D1B1F4B4-2A36-4381-87FB-C2E5F12CD29E}" srcOrd="0" destOrd="0" presId="urn:microsoft.com/office/officeart/2005/8/layout/vList2"/>
    <dgm:cxn modelId="{54D3C4D9-B941-40B7-A04A-1F9E864197A2}" srcId="{DB7AFBBC-F89C-4CEA-86DA-CA9F41A7837B}" destId="{39C355C9-16C9-4CB3-AD13-E3E5D90A4D7F}" srcOrd="1" destOrd="0" parTransId="{256C5D71-B21D-4CBA-8058-CD5A35CA0D86}" sibTransId="{119C7AC8-B46D-4BD2-B299-71A5F7CAACEC}"/>
    <dgm:cxn modelId="{713DE6E0-93EB-454E-A01B-CBF19B8A9328}" type="presOf" srcId="{39C355C9-16C9-4CB3-AD13-E3E5D90A4D7F}" destId="{E654A610-16BE-412A-A376-02B8FFFE32D1}" srcOrd="0" destOrd="0" presId="urn:microsoft.com/office/officeart/2005/8/layout/vList2"/>
    <dgm:cxn modelId="{8EA3EC4E-3B68-474D-B7E8-0E9C77EC15A0}" type="presParOf" srcId="{D1B1F4B4-2A36-4381-87FB-C2E5F12CD29E}" destId="{BDF55BB4-CA46-4AA0-9FA3-8CDC735E3DB4}" srcOrd="0" destOrd="0" presId="urn:microsoft.com/office/officeart/2005/8/layout/vList2"/>
    <dgm:cxn modelId="{8DF65910-A10C-4710-8881-AF408958A7C5}" type="presParOf" srcId="{D1B1F4B4-2A36-4381-87FB-C2E5F12CD29E}" destId="{F08F3E64-13F6-4073-B9D0-21C2AAFD72D8}" srcOrd="1" destOrd="0" presId="urn:microsoft.com/office/officeart/2005/8/layout/vList2"/>
    <dgm:cxn modelId="{614C9ECE-8CA5-4F5C-89DD-C01F6F879330}" type="presParOf" srcId="{D1B1F4B4-2A36-4381-87FB-C2E5F12CD29E}" destId="{E654A610-16BE-412A-A376-02B8FFFE32D1}" srcOrd="2" destOrd="0" presId="urn:microsoft.com/office/officeart/2005/8/layout/vList2"/>
    <dgm:cxn modelId="{5F19C24A-CB3A-459A-B688-53FB29FD28C0}" type="presParOf" srcId="{D1B1F4B4-2A36-4381-87FB-C2E5F12CD29E}" destId="{6A95AACE-EE3B-4010-96A1-891A1DC0AB09}" srcOrd="3" destOrd="0" presId="urn:microsoft.com/office/officeart/2005/8/layout/vList2"/>
    <dgm:cxn modelId="{0E074F6C-01CB-457F-B93C-FC349081B06B}" type="presParOf" srcId="{D1B1F4B4-2A36-4381-87FB-C2E5F12CD29E}" destId="{CCC92E87-BDF5-4FD0-A1EB-ACDE837C71C9}" srcOrd="4" destOrd="0" presId="urn:microsoft.com/office/officeart/2005/8/layout/vList2"/>
    <dgm:cxn modelId="{45BAADD3-0FA9-4CED-AFC3-9ADDDB03995D}" type="presParOf" srcId="{D1B1F4B4-2A36-4381-87FB-C2E5F12CD29E}" destId="{62AED3A9-56C0-43A1-A2FC-A68E4C37180D}" srcOrd="5" destOrd="0" presId="urn:microsoft.com/office/officeart/2005/8/layout/vList2"/>
    <dgm:cxn modelId="{5BFEC678-3DFC-4BC4-9C9F-59C7EE1738BC}" type="presParOf" srcId="{D1B1F4B4-2A36-4381-87FB-C2E5F12CD29E}" destId="{480C0AB0-E829-4327-88CD-CE0D1B5F86DB}" srcOrd="6" destOrd="0" presId="urn:microsoft.com/office/officeart/2005/8/layout/vList2"/>
    <dgm:cxn modelId="{DAAADA15-FFFF-4505-A384-A4F694B26230}" type="presParOf" srcId="{D1B1F4B4-2A36-4381-87FB-C2E5F12CD29E}" destId="{08F71B43-C3BA-44CF-A621-3C52DDD20200}" srcOrd="7" destOrd="0" presId="urn:microsoft.com/office/officeart/2005/8/layout/vList2"/>
    <dgm:cxn modelId="{ACADFF30-AA78-4C8E-9742-94FF6019A4D6}" type="presParOf" srcId="{D1B1F4B4-2A36-4381-87FB-C2E5F12CD29E}" destId="{0E992054-77C4-493A-B029-C0087AB35DB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BEA978-F8AF-4B56-AD64-E0FC090BB54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E79910D-6A81-488B-876C-2B5B57F08780}">
      <dgm:prSet/>
      <dgm:spPr/>
      <dgm:t>
        <a:bodyPr/>
        <a:lstStyle/>
        <a:p>
          <a:pPr>
            <a:lnSpc>
              <a:spcPct val="100000"/>
            </a:lnSpc>
          </a:pPr>
          <a:r>
            <a:rPr lang="en-US"/>
            <a:t>Problems Can be one of the following : Simulation, Modelling or Optimization.</a:t>
          </a:r>
        </a:p>
      </dgm:t>
    </dgm:pt>
    <dgm:pt modelId="{2D7D1918-A6CE-4A41-82CE-1961DDA6BC2B}" type="parTrans" cxnId="{6D5019CF-823A-4346-84CE-65A9616923CF}">
      <dgm:prSet/>
      <dgm:spPr/>
      <dgm:t>
        <a:bodyPr/>
        <a:lstStyle/>
        <a:p>
          <a:endParaRPr lang="en-US"/>
        </a:p>
      </dgm:t>
    </dgm:pt>
    <dgm:pt modelId="{FACB194D-0A61-4D98-A4D9-D59AA8A043FA}" type="sibTrans" cxnId="{6D5019CF-823A-4346-84CE-65A9616923CF}">
      <dgm:prSet/>
      <dgm:spPr/>
      <dgm:t>
        <a:bodyPr/>
        <a:lstStyle/>
        <a:p>
          <a:endParaRPr lang="en-US"/>
        </a:p>
      </dgm:t>
    </dgm:pt>
    <dgm:pt modelId="{E4F1AF4B-B8A0-4B63-83F2-8171EFB1AAFE}">
      <dgm:prSet/>
      <dgm:spPr/>
      <dgm:t>
        <a:bodyPr/>
        <a:lstStyle/>
        <a:p>
          <a:pPr>
            <a:lnSpc>
              <a:spcPct val="100000"/>
            </a:lnSpc>
          </a:pPr>
          <a:r>
            <a:rPr lang="en-US"/>
            <a:t>Waste Collection Routing is an </a:t>
          </a:r>
          <a:r>
            <a:rPr lang="en-US" b="1"/>
            <a:t>Optimization</a:t>
          </a:r>
          <a:r>
            <a:rPr lang="en-US"/>
            <a:t> Problem.</a:t>
          </a:r>
        </a:p>
      </dgm:t>
    </dgm:pt>
    <dgm:pt modelId="{CA9BA3C9-9427-4FB6-8DB4-0C909935D7B8}" type="parTrans" cxnId="{637BA525-5BAF-4AB0-9472-36A0FE0F5FA6}">
      <dgm:prSet/>
      <dgm:spPr/>
      <dgm:t>
        <a:bodyPr/>
        <a:lstStyle/>
        <a:p>
          <a:endParaRPr lang="en-US"/>
        </a:p>
      </dgm:t>
    </dgm:pt>
    <dgm:pt modelId="{6F367A43-97FF-41B8-916B-7E661B2CE4B4}" type="sibTrans" cxnId="{637BA525-5BAF-4AB0-9472-36A0FE0F5FA6}">
      <dgm:prSet/>
      <dgm:spPr/>
      <dgm:t>
        <a:bodyPr/>
        <a:lstStyle/>
        <a:p>
          <a:endParaRPr lang="en-US"/>
        </a:p>
      </dgm:t>
    </dgm:pt>
    <dgm:pt modelId="{C84EE334-A8A8-4DB4-84EA-C4908A77F863}">
      <dgm:prSet/>
      <dgm:spPr/>
      <dgm:t>
        <a:bodyPr/>
        <a:lstStyle/>
        <a:p>
          <a:pPr>
            <a:lnSpc>
              <a:spcPct val="100000"/>
            </a:lnSpc>
          </a:pPr>
          <a:r>
            <a:rPr lang="en-US"/>
            <a:t>In Optimization Problems : </a:t>
          </a:r>
          <a:r>
            <a:rPr lang="en-AE"/>
            <a:t>Model and desired Output are Known</a:t>
          </a:r>
          <a:endParaRPr lang="en-US"/>
        </a:p>
      </dgm:t>
    </dgm:pt>
    <dgm:pt modelId="{8A387847-02FC-4A54-80FA-654A29F67613}" type="parTrans" cxnId="{B03B13CA-CDB8-46CE-955B-1F75713E5CC3}">
      <dgm:prSet/>
      <dgm:spPr/>
      <dgm:t>
        <a:bodyPr/>
        <a:lstStyle/>
        <a:p>
          <a:endParaRPr lang="en-US"/>
        </a:p>
      </dgm:t>
    </dgm:pt>
    <dgm:pt modelId="{AB4CB672-E5D5-4608-8F0F-96D9719CD925}" type="sibTrans" cxnId="{B03B13CA-CDB8-46CE-955B-1F75713E5CC3}">
      <dgm:prSet/>
      <dgm:spPr/>
      <dgm:t>
        <a:bodyPr/>
        <a:lstStyle/>
        <a:p>
          <a:endParaRPr lang="en-US"/>
        </a:p>
      </dgm:t>
    </dgm:pt>
    <dgm:pt modelId="{773C7B30-7C38-440F-BDD7-F97F20569C09}" type="pres">
      <dgm:prSet presAssocID="{2DBEA978-F8AF-4B56-AD64-E0FC090BB54F}" presName="root" presStyleCnt="0">
        <dgm:presLayoutVars>
          <dgm:dir/>
          <dgm:resizeHandles val="exact"/>
        </dgm:presLayoutVars>
      </dgm:prSet>
      <dgm:spPr/>
    </dgm:pt>
    <dgm:pt modelId="{8901475B-7FA1-469C-873D-11D579C6368A}" type="pres">
      <dgm:prSet presAssocID="{7E79910D-6A81-488B-876C-2B5B57F08780}" presName="compNode" presStyleCnt="0"/>
      <dgm:spPr/>
    </dgm:pt>
    <dgm:pt modelId="{EF99CB39-552D-4CF1-9896-76FA9E87962A}" type="pres">
      <dgm:prSet presAssocID="{7E79910D-6A81-488B-876C-2B5B57F08780}" presName="bgRect" presStyleLbl="bgShp" presStyleIdx="0" presStyleCnt="3"/>
      <dgm:spPr/>
    </dgm:pt>
    <dgm:pt modelId="{F6CCCADD-EC90-4668-A629-4DD4F57FC017}" type="pres">
      <dgm:prSet presAssocID="{7E79910D-6A81-488B-876C-2B5B57F0878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ze"/>
        </a:ext>
      </dgm:extLst>
    </dgm:pt>
    <dgm:pt modelId="{AF7DADA1-3062-45C3-8626-8C116EB92138}" type="pres">
      <dgm:prSet presAssocID="{7E79910D-6A81-488B-876C-2B5B57F08780}" presName="spaceRect" presStyleCnt="0"/>
      <dgm:spPr/>
    </dgm:pt>
    <dgm:pt modelId="{079847BA-ABEF-421E-B566-5D86A04BB1C7}" type="pres">
      <dgm:prSet presAssocID="{7E79910D-6A81-488B-876C-2B5B57F08780}" presName="parTx" presStyleLbl="revTx" presStyleIdx="0" presStyleCnt="3">
        <dgm:presLayoutVars>
          <dgm:chMax val="0"/>
          <dgm:chPref val="0"/>
        </dgm:presLayoutVars>
      </dgm:prSet>
      <dgm:spPr/>
    </dgm:pt>
    <dgm:pt modelId="{2A01E5F9-C99F-4519-8890-5B10D4413F60}" type="pres">
      <dgm:prSet presAssocID="{FACB194D-0A61-4D98-A4D9-D59AA8A043FA}" presName="sibTrans" presStyleCnt="0"/>
      <dgm:spPr/>
    </dgm:pt>
    <dgm:pt modelId="{FA46E269-37B9-4D8E-8F8D-E8FC4B20C024}" type="pres">
      <dgm:prSet presAssocID="{E4F1AF4B-B8A0-4B63-83F2-8171EFB1AAFE}" presName="compNode" presStyleCnt="0"/>
      <dgm:spPr/>
    </dgm:pt>
    <dgm:pt modelId="{683697CC-8754-4FB8-B987-10CFBFFD3C80}" type="pres">
      <dgm:prSet presAssocID="{E4F1AF4B-B8A0-4B63-83F2-8171EFB1AAFE}" presName="bgRect" presStyleLbl="bgShp" presStyleIdx="1" presStyleCnt="3"/>
      <dgm:spPr/>
    </dgm:pt>
    <dgm:pt modelId="{CAA599D1-BC78-44C3-A3C9-1F81AA3BBC0E}" type="pres">
      <dgm:prSet presAssocID="{E4F1AF4B-B8A0-4B63-83F2-8171EFB1AAF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twork Diagram"/>
        </a:ext>
      </dgm:extLst>
    </dgm:pt>
    <dgm:pt modelId="{8C1D7895-87FB-4C3B-9359-F29A92790547}" type="pres">
      <dgm:prSet presAssocID="{E4F1AF4B-B8A0-4B63-83F2-8171EFB1AAFE}" presName="spaceRect" presStyleCnt="0"/>
      <dgm:spPr/>
    </dgm:pt>
    <dgm:pt modelId="{2DEA67DC-CBA9-41E0-8777-A5E2C917D14C}" type="pres">
      <dgm:prSet presAssocID="{E4F1AF4B-B8A0-4B63-83F2-8171EFB1AAFE}" presName="parTx" presStyleLbl="revTx" presStyleIdx="1" presStyleCnt="3">
        <dgm:presLayoutVars>
          <dgm:chMax val="0"/>
          <dgm:chPref val="0"/>
        </dgm:presLayoutVars>
      </dgm:prSet>
      <dgm:spPr/>
    </dgm:pt>
    <dgm:pt modelId="{99F6533A-CC86-45D6-A13C-5EEAF09BEA97}" type="pres">
      <dgm:prSet presAssocID="{6F367A43-97FF-41B8-916B-7E661B2CE4B4}" presName="sibTrans" presStyleCnt="0"/>
      <dgm:spPr/>
    </dgm:pt>
    <dgm:pt modelId="{5EDBE698-9925-4D29-AF2C-A8CA409CEFB2}" type="pres">
      <dgm:prSet presAssocID="{C84EE334-A8A8-4DB4-84EA-C4908A77F863}" presName="compNode" presStyleCnt="0"/>
      <dgm:spPr/>
    </dgm:pt>
    <dgm:pt modelId="{E485AC9C-57B0-4225-BF4E-787418A8094A}" type="pres">
      <dgm:prSet presAssocID="{C84EE334-A8A8-4DB4-84EA-C4908A77F863}" presName="bgRect" presStyleLbl="bgShp" presStyleIdx="2" presStyleCnt="3"/>
      <dgm:spPr/>
    </dgm:pt>
    <dgm:pt modelId="{F5684D79-2331-408E-99A2-FEB591B28A8A}" type="pres">
      <dgm:prSet presAssocID="{C84EE334-A8A8-4DB4-84EA-C4908A77F86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4EA41EF0-A3C3-48AD-B5B2-EC9BAA23F0BF}" type="pres">
      <dgm:prSet presAssocID="{C84EE334-A8A8-4DB4-84EA-C4908A77F863}" presName="spaceRect" presStyleCnt="0"/>
      <dgm:spPr/>
    </dgm:pt>
    <dgm:pt modelId="{77B46E2C-F798-4729-A119-647C47963121}" type="pres">
      <dgm:prSet presAssocID="{C84EE334-A8A8-4DB4-84EA-C4908A77F863}" presName="parTx" presStyleLbl="revTx" presStyleIdx="2" presStyleCnt="3">
        <dgm:presLayoutVars>
          <dgm:chMax val="0"/>
          <dgm:chPref val="0"/>
        </dgm:presLayoutVars>
      </dgm:prSet>
      <dgm:spPr/>
    </dgm:pt>
  </dgm:ptLst>
  <dgm:cxnLst>
    <dgm:cxn modelId="{637BA525-5BAF-4AB0-9472-36A0FE0F5FA6}" srcId="{2DBEA978-F8AF-4B56-AD64-E0FC090BB54F}" destId="{E4F1AF4B-B8A0-4B63-83F2-8171EFB1AAFE}" srcOrd="1" destOrd="0" parTransId="{CA9BA3C9-9427-4FB6-8DB4-0C909935D7B8}" sibTransId="{6F367A43-97FF-41B8-916B-7E661B2CE4B4}"/>
    <dgm:cxn modelId="{7ECC125E-A71C-48DD-918A-2683A58E6631}" type="presOf" srcId="{E4F1AF4B-B8A0-4B63-83F2-8171EFB1AAFE}" destId="{2DEA67DC-CBA9-41E0-8777-A5E2C917D14C}" srcOrd="0" destOrd="0" presId="urn:microsoft.com/office/officeart/2018/2/layout/IconVerticalSolidList"/>
    <dgm:cxn modelId="{6F2A1D9D-13F9-4DF1-806E-821B502CF14E}" type="presOf" srcId="{2DBEA978-F8AF-4B56-AD64-E0FC090BB54F}" destId="{773C7B30-7C38-440F-BDD7-F97F20569C09}" srcOrd="0" destOrd="0" presId="urn:microsoft.com/office/officeart/2018/2/layout/IconVerticalSolidList"/>
    <dgm:cxn modelId="{B03B13CA-CDB8-46CE-955B-1F75713E5CC3}" srcId="{2DBEA978-F8AF-4B56-AD64-E0FC090BB54F}" destId="{C84EE334-A8A8-4DB4-84EA-C4908A77F863}" srcOrd="2" destOrd="0" parTransId="{8A387847-02FC-4A54-80FA-654A29F67613}" sibTransId="{AB4CB672-E5D5-4608-8F0F-96D9719CD925}"/>
    <dgm:cxn modelId="{6D5019CF-823A-4346-84CE-65A9616923CF}" srcId="{2DBEA978-F8AF-4B56-AD64-E0FC090BB54F}" destId="{7E79910D-6A81-488B-876C-2B5B57F08780}" srcOrd="0" destOrd="0" parTransId="{2D7D1918-A6CE-4A41-82CE-1961DDA6BC2B}" sibTransId="{FACB194D-0A61-4D98-A4D9-D59AA8A043FA}"/>
    <dgm:cxn modelId="{BF4389E0-DD45-4CD0-9A23-4233BC9971AA}" type="presOf" srcId="{C84EE334-A8A8-4DB4-84EA-C4908A77F863}" destId="{77B46E2C-F798-4729-A119-647C47963121}" srcOrd="0" destOrd="0" presId="urn:microsoft.com/office/officeart/2018/2/layout/IconVerticalSolidList"/>
    <dgm:cxn modelId="{91FFBCE3-40EA-448A-8657-D00A12A5D8B6}" type="presOf" srcId="{7E79910D-6A81-488B-876C-2B5B57F08780}" destId="{079847BA-ABEF-421E-B566-5D86A04BB1C7}" srcOrd="0" destOrd="0" presId="urn:microsoft.com/office/officeart/2018/2/layout/IconVerticalSolidList"/>
    <dgm:cxn modelId="{529F8F5D-69BB-4CB3-9163-629157E1A22E}" type="presParOf" srcId="{773C7B30-7C38-440F-BDD7-F97F20569C09}" destId="{8901475B-7FA1-469C-873D-11D579C6368A}" srcOrd="0" destOrd="0" presId="urn:microsoft.com/office/officeart/2018/2/layout/IconVerticalSolidList"/>
    <dgm:cxn modelId="{17C730AE-6BFF-4269-B9D6-F66AC5466526}" type="presParOf" srcId="{8901475B-7FA1-469C-873D-11D579C6368A}" destId="{EF99CB39-552D-4CF1-9896-76FA9E87962A}" srcOrd="0" destOrd="0" presId="urn:microsoft.com/office/officeart/2018/2/layout/IconVerticalSolidList"/>
    <dgm:cxn modelId="{FF3B8461-7F03-489F-99A8-2F31EC96F7EE}" type="presParOf" srcId="{8901475B-7FA1-469C-873D-11D579C6368A}" destId="{F6CCCADD-EC90-4668-A629-4DD4F57FC017}" srcOrd="1" destOrd="0" presId="urn:microsoft.com/office/officeart/2018/2/layout/IconVerticalSolidList"/>
    <dgm:cxn modelId="{3238E578-6D80-4550-A1D3-0FE8DA63FD89}" type="presParOf" srcId="{8901475B-7FA1-469C-873D-11D579C6368A}" destId="{AF7DADA1-3062-45C3-8626-8C116EB92138}" srcOrd="2" destOrd="0" presId="urn:microsoft.com/office/officeart/2018/2/layout/IconVerticalSolidList"/>
    <dgm:cxn modelId="{E1AD588B-176E-4F7F-97E7-5EFDE8BD565E}" type="presParOf" srcId="{8901475B-7FA1-469C-873D-11D579C6368A}" destId="{079847BA-ABEF-421E-B566-5D86A04BB1C7}" srcOrd="3" destOrd="0" presId="urn:microsoft.com/office/officeart/2018/2/layout/IconVerticalSolidList"/>
    <dgm:cxn modelId="{05F33A85-5C3D-4D4C-AF97-56A1E95E4F90}" type="presParOf" srcId="{773C7B30-7C38-440F-BDD7-F97F20569C09}" destId="{2A01E5F9-C99F-4519-8890-5B10D4413F60}" srcOrd="1" destOrd="0" presId="urn:microsoft.com/office/officeart/2018/2/layout/IconVerticalSolidList"/>
    <dgm:cxn modelId="{666F63F6-F5A1-446C-BDC5-0F862EA33ECF}" type="presParOf" srcId="{773C7B30-7C38-440F-BDD7-F97F20569C09}" destId="{FA46E269-37B9-4D8E-8F8D-E8FC4B20C024}" srcOrd="2" destOrd="0" presId="urn:microsoft.com/office/officeart/2018/2/layout/IconVerticalSolidList"/>
    <dgm:cxn modelId="{BD04ABBB-0AEE-4CB3-9642-BA7E7ACC9810}" type="presParOf" srcId="{FA46E269-37B9-4D8E-8F8D-E8FC4B20C024}" destId="{683697CC-8754-4FB8-B987-10CFBFFD3C80}" srcOrd="0" destOrd="0" presId="urn:microsoft.com/office/officeart/2018/2/layout/IconVerticalSolidList"/>
    <dgm:cxn modelId="{4DDF7A93-F05E-4F70-8658-ACD655B459C1}" type="presParOf" srcId="{FA46E269-37B9-4D8E-8F8D-E8FC4B20C024}" destId="{CAA599D1-BC78-44C3-A3C9-1F81AA3BBC0E}" srcOrd="1" destOrd="0" presId="urn:microsoft.com/office/officeart/2018/2/layout/IconVerticalSolidList"/>
    <dgm:cxn modelId="{21796A9B-9D36-43E4-B786-AFC7D443E0E0}" type="presParOf" srcId="{FA46E269-37B9-4D8E-8F8D-E8FC4B20C024}" destId="{8C1D7895-87FB-4C3B-9359-F29A92790547}" srcOrd="2" destOrd="0" presId="urn:microsoft.com/office/officeart/2018/2/layout/IconVerticalSolidList"/>
    <dgm:cxn modelId="{49D209CE-71C9-43E0-8C9A-4A81E1E5CE58}" type="presParOf" srcId="{FA46E269-37B9-4D8E-8F8D-E8FC4B20C024}" destId="{2DEA67DC-CBA9-41E0-8777-A5E2C917D14C}" srcOrd="3" destOrd="0" presId="urn:microsoft.com/office/officeart/2018/2/layout/IconVerticalSolidList"/>
    <dgm:cxn modelId="{2EC9FD87-DAB1-442D-A54D-6DF931CF59AF}" type="presParOf" srcId="{773C7B30-7C38-440F-BDD7-F97F20569C09}" destId="{99F6533A-CC86-45D6-A13C-5EEAF09BEA97}" srcOrd="3" destOrd="0" presId="urn:microsoft.com/office/officeart/2018/2/layout/IconVerticalSolidList"/>
    <dgm:cxn modelId="{906DC23B-CC7C-4278-95FE-4503607F66EC}" type="presParOf" srcId="{773C7B30-7C38-440F-BDD7-F97F20569C09}" destId="{5EDBE698-9925-4D29-AF2C-A8CA409CEFB2}" srcOrd="4" destOrd="0" presId="urn:microsoft.com/office/officeart/2018/2/layout/IconVerticalSolidList"/>
    <dgm:cxn modelId="{9E6AC88D-B879-48B6-B214-7E7F0F8F662C}" type="presParOf" srcId="{5EDBE698-9925-4D29-AF2C-A8CA409CEFB2}" destId="{E485AC9C-57B0-4225-BF4E-787418A8094A}" srcOrd="0" destOrd="0" presId="urn:microsoft.com/office/officeart/2018/2/layout/IconVerticalSolidList"/>
    <dgm:cxn modelId="{6CB3DDD8-6EF8-46F8-9DA4-E144DE8600BD}" type="presParOf" srcId="{5EDBE698-9925-4D29-AF2C-A8CA409CEFB2}" destId="{F5684D79-2331-408E-99A2-FEB591B28A8A}" srcOrd="1" destOrd="0" presId="urn:microsoft.com/office/officeart/2018/2/layout/IconVerticalSolidList"/>
    <dgm:cxn modelId="{A4D0E9DC-B5C3-4354-88AB-028233CF9227}" type="presParOf" srcId="{5EDBE698-9925-4D29-AF2C-A8CA409CEFB2}" destId="{4EA41EF0-A3C3-48AD-B5B2-EC9BAA23F0BF}" srcOrd="2" destOrd="0" presId="urn:microsoft.com/office/officeart/2018/2/layout/IconVerticalSolidList"/>
    <dgm:cxn modelId="{0484586A-0291-48BC-AAB1-5E224DDCD7D8}" type="presParOf" srcId="{5EDBE698-9925-4D29-AF2C-A8CA409CEFB2}" destId="{77B46E2C-F798-4729-A119-647C4796312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814176-E547-40AD-A1B2-6909C0607C8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3DE79C2-4CCF-496D-9408-6ED305815BA9}">
      <dgm:prSet/>
      <dgm:spPr/>
      <dgm:t>
        <a:bodyPr/>
        <a:lstStyle/>
        <a:p>
          <a:r>
            <a:rPr lang="en-US"/>
            <a:t>Ant Colony System</a:t>
          </a:r>
        </a:p>
      </dgm:t>
    </dgm:pt>
    <dgm:pt modelId="{37A0D37D-17D0-43C4-B1C1-50E52E9C84C5}" type="parTrans" cxnId="{EC6756D2-4EF1-44F9-9E91-4830E0D45633}">
      <dgm:prSet/>
      <dgm:spPr/>
      <dgm:t>
        <a:bodyPr/>
        <a:lstStyle/>
        <a:p>
          <a:endParaRPr lang="en-US"/>
        </a:p>
      </dgm:t>
    </dgm:pt>
    <dgm:pt modelId="{298A1E4F-F2B5-4C4C-88DE-1553D9E4186B}" type="sibTrans" cxnId="{EC6756D2-4EF1-44F9-9E91-4830E0D45633}">
      <dgm:prSet/>
      <dgm:spPr/>
      <dgm:t>
        <a:bodyPr/>
        <a:lstStyle/>
        <a:p>
          <a:endParaRPr lang="en-US"/>
        </a:p>
      </dgm:t>
    </dgm:pt>
    <dgm:pt modelId="{9A79F410-107D-4E93-A698-41A030E6FDA5}">
      <dgm:prSet/>
      <dgm:spPr/>
      <dgm:t>
        <a:bodyPr/>
        <a:lstStyle/>
        <a:p>
          <a:r>
            <a:rPr lang="en-US"/>
            <a:t>Max-Min Ant System</a:t>
          </a:r>
        </a:p>
      </dgm:t>
    </dgm:pt>
    <dgm:pt modelId="{BEB4EAA6-2CC9-4C82-8A6E-93E26CDB00A5}" type="parTrans" cxnId="{04023AF3-F2B1-47D0-AB89-E63FCA23D4BC}">
      <dgm:prSet/>
      <dgm:spPr/>
      <dgm:t>
        <a:bodyPr/>
        <a:lstStyle/>
        <a:p>
          <a:endParaRPr lang="en-US"/>
        </a:p>
      </dgm:t>
    </dgm:pt>
    <dgm:pt modelId="{E4065511-ADC5-4012-BD05-1EBEDDE89364}" type="sibTrans" cxnId="{04023AF3-F2B1-47D0-AB89-E63FCA23D4BC}">
      <dgm:prSet/>
      <dgm:spPr/>
      <dgm:t>
        <a:bodyPr/>
        <a:lstStyle/>
        <a:p>
          <a:endParaRPr lang="en-US"/>
        </a:p>
      </dgm:t>
    </dgm:pt>
    <dgm:pt modelId="{14656D11-6360-4064-961A-43CA3724CE12}">
      <dgm:prSet/>
      <dgm:spPr/>
      <dgm:t>
        <a:bodyPr/>
        <a:lstStyle/>
        <a:p>
          <a:r>
            <a:rPr lang="en-US"/>
            <a:t>Distributed Any Colony</a:t>
          </a:r>
        </a:p>
      </dgm:t>
    </dgm:pt>
    <dgm:pt modelId="{67808D71-3325-4A82-8362-6C7BC7D946AE}" type="parTrans" cxnId="{01D01C53-C3DC-4696-B33C-A718DBB63D23}">
      <dgm:prSet/>
      <dgm:spPr/>
      <dgm:t>
        <a:bodyPr/>
        <a:lstStyle/>
        <a:p>
          <a:endParaRPr lang="en-US"/>
        </a:p>
      </dgm:t>
    </dgm:pt>
    <dgm:pt modelId="{70427081-C51F-4F60-BC69-BCAF3A1795B4}" type="sibTrans" cxnId="{01D01C53-C3DC-4696-B33C-A718DBB63D23}">
      <dgm:prSet/>
      <dgm:spPr/>
      <dgm:t>
        <a:bodyPr/>
        <a:lstStyle/>
        <a:p>
          <a:endParaRPr lang="en-US"/>
        </a:p>
      </dgm:t>
    </dgm:pt>
    <dgm:pt modelId="{0F0ABB6B-5D9B-493B-B06E-1C9DD690EBBF}">
      <dgm:prSet/>
      <dgm:spPr/>
      <dgm:t>
        <a:bodyPr/>
        <a:lstStyle/>
        <a:p>
          <a:r>
            <a:rPr lang="en-US"/>
            <a:t>ACO hybrid with Genetic Algorithm</a:t>
          </a:r>
        </a:p>
      </dgm:t>
    </dgm:pt>
    <dgm:pt modelId="{9DAF9312-1474-4386-98B2-57CF23B492CA}" type="parTrans" cxnId="{3E9C33AB-9FFC-41CC-AB84-EAB02CCB7050}">
      <dgm:prSet/>
      <dgm:spPr/>
      <dgm:t>
        <a:bodyPr/>
        <a:lstStyle/>
        <a:p>
          <a:endParaRPr lang="en-US"/>
        </a:p>
      </dgm:t>
    </dgm:pt>
    <dgm:pt modelId="{3AD3F31F-6E2F-4441-A9F3-0F5D63D35AF1}" type="sibTrans" cxnId="{3E9C33AB-9FFC-41CC-AB84-EAB02CCB7050}">
      <dgm:prSet/>
      <dgm:spPr/>
      <dgm:t>
        <a:bodyPr/>
        <a:lstStyle/>
        <a:p>
          <a:endParaRPr lang="en-US"/>
        </a:p>
      </dgm:t>
    </dgm:pt>
    <dgm:pt modelId="{FE952373-771B-400E-909F-1E1CE76AD1C5}">
      <dgm:prSet/>
      <dgm:spPr/>
      <dgm:t>
        <a:bodyPr/>
        <a:lstStyle/>
        <a:p>
          <a:r>
            <a:rPr lang="en-US" dirty="0"/>
            <a:t>ACO hybrid with Simulated Annealing</a:t>
          </a:r>
        </a:p>
      </dgm:t>
    </dgm:pt>
    <dgm:pt modelId="{6A360D17-1BF2-4C13-BDC6-CC87FB3B73F0}" type="parTrans" cxnId="{AFA94503-0D3C-4A9C-8257-A702B286EF1A}">
      <dgm:prSet/>
      <dgm:spPr/>
      <dgm:t>
        <a:bodyPr/>
        <a:lstStyle/>
        <a:p>
          <a:endParaRPr lang="en-US"/>
        </a:p>
      </dgm:t>
    </dgm:pt>
    <dgm:pt modelId="{611C29CE-5593-41BD-9825-7FCD412DC092}" type="sibTrans" cxnId="{AFA94503-0D3C-4A9C-8257-A702B286EF1A}">
      <dgm:prSet/>
      <dgm:spPr/>
      <dgm:t>
        <a:bodyPr/>
        <a:lstStyle/>
        <a:p>
          <a:endParaRPr lang="en-US"/>
        </a:p>
      </dgm:t>
    </dgm:pt>
    <dgm:pt modelId="{88A509FB-473F-46FE-B73E-325911F44B1A}" type="pres">
      <dgm:prSet presAssocID="{7C814176-E547-40AD-A1B2-6909C0607C86}" presName="linear" presStyleCnt="0">
        <dgm:presLayoutVars>
          <dgm:animLvl val="lvl"/>
          <dgm:resizeHandles val="exact"/>
        </dgm:presLayoutVars>
      </dgm:prSet>
      <dgm:spPr/>
    </dgm:pt>
    <dgm:pt modelId="{53F10F7B-58C7-4D28-93E3-04ED529BAE11}" type="pres">
      <dgm:prSet presAssocID="{03DE79C2-4CCF-496D-9408-6ED305815BA9}" presName="parentText" presStyleLbl="node1" presStyleIdx="0" presStyleCnt="5">
        <dgm:presLayoutVars>
          <dgm:chMax val="0"/>
          <dgm:bulletEnabled val="1"/>
        </dgm:presLayoutVars>
      </dgm:prSet>
      <dgm:spPr/>
    </dgm:pt>
    <dgm:pt modelId="{D82D139D-B53F-4C2B-BBD5-CEB2C404DE90}" type="pres">
      <dgm:prSet presAssocID="{298A1E4F-F2B5-4C4C-88DE-1553D9E4186B}" presName="spacer" presStyleCnt="0"/>
      <dgm:spPr/>
    </dgm:pt>
    <dgm:pt modelId="{0FBD1181-BCC0-458F-941C-3EB665FF90DF}" type="pres">
      <dgm:prSet presAssocID="{9A79F410-107D-4E93-A698-41A030E6FDA5}" presName="parentText" presStyleLbl="node1" presStyleIdx="1" presStyleCnt="5">
        <dgm:presLayoutVars>
          <dgm:chMax val="0"/>
          <dgm:bulletEnabled val="1"/>
        </dgm:presLayoutVars>
      </dgm:prSet>
      <dgm:spPr/>
    </dgm:pt>
    <dgm:pt modelId="{BCBAE240-FB1E-4470-A092-E885D48B8FB3}" type="pres">
      <dgm:prSet presAssocID="{E4065511-ADC5-4012-BD05-1EBEDDE89364}" presName="spacer" presStyleCnt="0"/>
      <dgm:spPr/>
    </dgm:pt>
    <dgm:pt modelId="{BBA46BED-316B-435B-9D4B-1B68A5023C81}" type="pres">
      <dgm:prSet presAssocID="{14656D11-6360-4064-961A-43CA3724CE12}" presName="parentText" presStyleLbl="node1" presStyleIdx="2" presStyleCnt="5">
        <dgm:presLayoutVars>
          <dgm:chMax val="0"/>
          <dgm:bulletEnabled val="1"/>
        </dgm:presLayoutVars>
      </dgm:prSet>
      <dgm:spPr/>
    </dgm:pt>
    <dgm:pt modelId="{CBF4CF86-63D8-4832-854B-2E1EAAC4225F}" type="pres">
      <dgm:prSet presAssocID="{70427081-C51F-4F60-BC69-BCAF3A1795B4}" presName="spacer" presStyleCnt="0"/>
      <dgm:spPr/>
    </dgm:pt>
    <dgm:pt modelId="{3F2C44A6-E7D5-4FB2-92C8-C87171E800B5}" type="pres">
      <dgm:prSet presAssocID="{0F0ABB6B-5D9B-493B-B06E-1C9DD690EBBF}" presName="parentText" presStyleLbl="node1" presStyleIdx="3" presStyleCnt="5">
        <dgm:presLayoutVars>
          <dgm:chMax val="0"/>
          <dgm:bulletEnabled val="1"/>
        </dgm:presLayoutVars>
      </dgm:prSet>
      <dgm:spPr/>
    </dgm:pt>
    <dgm:pt modelId="{618B134A-AF8F-423C-9CA7-29EE9821026E}" type="pres">
      <dgm:prSet presAssocID="{3AD3F31F-6E2F-4441-A9F3-0F5D63D35AF1}" presName="spacer" presStyleCnt="0"/>
      <dgm:spPr/>
    </dgm:pt>
    <dgm:pt modelId="{B2A1B2A6-5618-4582-AB4F-2B0F371A3698}" type="pres">
      <dgm:prSet presAssocID="{FE952373-771B-400E-909F-1E1CE76AD1C5}" presName="parentText" presStyleLbl="node1" presStyleIdx="4" presStyleCnt="5">
        <dgm:presLayoutVars>
          <dgm:chMax val="0"/>
          <dgm:bulletEnabled val="1"/>
        </dgm:presLayoutVars>
      </dgm:prSet>
      <dgm:spPr/>
    </dgm:pt>
  </dgm:ptLst>
  <dgm:cxnLst>
    <dgm:cxn modelId="{AFA94503-0D3C-4A9C-8257-A702B286EF1A}" srcId="{7C814176-E547-40AD-A1B2-6909C0607C86}" destId="{FE952373-771B-400E-909F-1E1CE76AD1C5}" srcOrd="4" destOrd="0" parTransId="{6A360D17-1BF2-4C13-BDC6-CC87FB3B73F0}" sibTransId="{611C29CE-5593-41BD-9825-7FCD412DC092}"/>
    <dgm:cxn modelId="{A9DC8316-DB8B-4698-9127-6609C10398FB}" type="presOf" srcId="{03DE79C2-4CCF-496D-9408-6ED305815BA9}" destId="{53F10F7B-58C7-4D28-93E3-04ED529BAE11}" srcOrd="0" destOrd="0" presId="urn:microsoft.com/office/officeart/2005/8/layout/vList2"/>
    <dgm:cxn modelId="{A52F5D20-1FAD-4970-B67A-1DBEA523B403}" type="presOf" srcId="{0F0ABB6B-5D9B-493B-B06E-1C9DD690EBBF}" destId="{3F2C44A6-E7D5-4FB2-92C8-C87171E800B5}" srcOrd="0" destOrd="0" presId="urn:microsoft.com/office/officeart/2005/8/layout/vList2"/>
    <dgm:cxn modelId="{A58EB133-BB11-4F2B-86CE-3FB674D9BCB1}" type="presOf" srcId="{FE952373-771B-400E-909F-1E1CE76AD1C5}" destId="{B2A1B2A6-5618-4582-AB4F-2B0F371A3698}" srcOrd="0" destOrd="0" presId="urn:microsoft.com/office/officeart/2005/8/layout/vList2"/>
    <dgm:cxn modelId="{01D01C53-C3DC-4696-B33C-A718DBB63D23}" srcId="{7C814176-E547-40AD-A1B2-6909C0607C86}" destId="{14656D11-6360-4064-961A-43CA3724CE12}" srcOrd="2" destOrd="0" parTransId="{67808D71-3325-4A82-8362-6C7BC7D946AE}" sibTransId="{70427081-C51F-4F60-BC69-BCAF3A1795B4}"/>
    <dgm:cxn modelId="{8E0F717C-3367-4C4E-B4BB-9DB4928F40CE}" type="presOf" srcId="{7C814176-E547-40AD-A1B2-6909C0607C86}" destId="{88A509FB-473F-46FE-B73E-325911F44B1A}" srcOrd="0" destOrd="0" presId="urn:microsoft.com/office/officeart/2005/8/layout/vList2"/>
    <dgm:cxn modelId="{35872C91-8DBA-407B-8568-BBE8AA6D9B3F}" type="presOf" srcId="{14656D11-6360-4064-961A-43CA3724CE12}" destId="{BBA46BED-316B-435B-9D4B-1B68A5023C81}" srcOrd="0" destOrd="0" presId="urn:microsoft.com/office/officeart/2005/8/layout/vList2"/>
    <dgm:cxn modelId="{3E9C33AB-9FFC-41CC-AB84-EAB02CCB7050}" srcId="{7C814176-E547-40AD-A1B2-6909C0607C86}" destId="{0F0ABB6B-5D9B-493B-B06E-1C9DD690EBBF}" srcOrd="3" destOrd="0" parTransId="{9DAF9312-1474-4386-98B2-57CF23B492CA}" sibTransId="{3AD3F31F-6E2F-4441-A9F3-0F5D63D35AF1}"/>
    <dgm:cxn modelId="{EC6756D2-4EF1-44F9-9E91-4830E0D45633}" srcId="{7C814176-E547-40AD-A1B2-6909C0607C86}" destId="{03DE79C2-4CCF-496D-9408-6ED305815BA9}" srcOrd="0" destOrd="0" parTransId="{37A0D37D-17D0-43C4-B1C1-50E52E9C84C5}" sibTransId="{298A1E4F-F2B5-4C4C-88DE-1553D9E4186B}"/>
    <dgm:cxn modelId="{AC4DECE9-4091-4859-8ABB-1A783603B1D1}" type="presOf" srcId="{9A79F410-107D-4E93-A698-41A030E6FDA5}" destId="{0FBD1181-BCC0-458F-941C-3EB665FF90DF}" srcOrd="0" destOrd="0" presId="urn:microsoft.com/office/officeart/2005/8/layout/vList2"/>
    <dgm:cxn modelId="{04023AF3-F2B1-47D0-AB89-E63FCA23D4BC}" srcId="{7C814176-E547-40AD-A1B2-6909C0607C86}" destId="{9A79F410-107D-4E93-A698-41A030E6FDA5}" srcOrd="1" destOrd="0" parTransId="{BEB4EAA6-2CC9-4C82-8A6E-93E26CDB00A5}" sibTransId="{E4065511-ADC5-4012-BD05-1EBEDDE89364}"/>
    <dgm:cxn modelId="{CA1B727B-3F06-4CFC-AD6D-555C9709DB0E}" type="presParOf" srcId="{88A509FB-473F-46FE-B73E-325911F44B1A}" destId="{53F10F7B-58C7-4D28-93E3-04ED529BAE11}" srcOrd="0" destOrd="0" presId="urn:microsoft.com/office/officeart/2005/8/layout/vList2"/>
    <dgm:cxn modelId="{C822B320-1CEC-4BFE-9C5E-5A68282B512B}" type="presParOf" srcId="{88A509FB-473F-46FE-B73E-325911F44B1A}" destId="{D82D139D-B53F-4C2B-BBD5-CEB2C404DE90}" srcOrd="1" destOrd="0" presId="urn:microsoft.com/office/officeart/2005/8/layout/vList2"/>
    <dgm:cxn modelId="{2E5B0321-2E99-4670-A4C1-0970C77224C2}" type="presParOf" srcId="{88A509FB-473F-46FE-B73E-325911F44B1A}" destId="{0FBD1181-BCC0-458F-941C-3EB665FF90DF}" srcOrd="2" destOrd="0" presId="urn:microsoft.com/office/officeart/2005/8/layout/vList2"/>
    <dgm:cxn modelId="{4862A173-B6E1-4A88-AEDF-3C9CB0381E10}" type="presParOf" srcId="{88A509FB-473F-46FE-B73E-325911F44B1A}" destId="{BCBAE240-FB1E-4470-A092-E885D48B8FB3}" srcOrd="3" destOrd="0" presId="urn:microsoft.com/office/officeart/2005/8/layout/vList2"/>
    <dgm:cxn modelId="{CEBE3C76-D74C-435F-B068-71D443E22FBB}" type="presParOf" srcId="{88A509FB-473F-46FE-B73E-325911F44B1A}" destId="{BBA46BED-316B-435B-9D4B-1B68A5023C81}" srcOrd="4" destOrd="0" presId="urn:microsoft.com/office/officeart/2005/8/layout/vList2"/>
    <dgm:cxn modelId="{48C452DE-D332-46E4-8110-0602A8550BBC}" type="presParOf" srcId="{88A509FB-473F-46FE-B73E-325911F44B1A}" destId="{CBF4CF86-63D8-4832-854B-2E1EAAC4225F}" srcOrd="5" destOrd="0" presId="urn:microsoft.com/office/officeart/2005/8/layout/vList2"/>
    <dgm:cxn modelId="{64301397-6D5F-4795-AF57-5935233D7E2B}" type="presParOf" srcId="{88A509FB-473F-46FE-B73E-325911F44B1A}" destId="{3F2C44A6-E7D5-4FB2-92C8-C87171E800B5}" srcOrd="6" destOrd="0" presId="urn:microsoft.com/office/officeart/2005/8/layout/vList2"/>
    <dgm:cxn modelId="{453AC52B-4C03-42C1-946C-BD231E056215}" type="presParOf" srcId="{88A509FB-473F-46FE-B73E-325911F44B1A}" destId="{618B134A-AF8F-423C-9CA7-29EE9821026E}" srcOrd="7" destOrd="0" presId="urn:microsoft.com/office/officeart/2005/8/layout/vList2"/>
    <dgm:cxn modelId="{68E1DB17-58A3-44C7-B8FF-422FBE11B761}" type="presParOf" srcId="{88A509FB-473F-46FE-B73E-325911F44B1A}" destId="{B2A1B2A6-5618-4582-AB4F-2B0F371A369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22CFE4-42E5-4B41-956A-0D18B93AC0E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0E952A0-CCA5-4246-97A7-237183FE0602}">
      <dgm:prSet/>
      <dgm:spPr/>
      <dgm:t>
        <a:bodyPr/>
        <a:lstStyle/>
        <a:p>
          <a:r>
            <a:rPr lang="en-US" b="0" i="0"/>
            <a:t>Distributed Ant Colony Optimization uses multiple ant colonies that work independently with periodic information exchange to improve solution quality and convergence speed.</a:t>
          </a:r>
          <a:endParaRPr lang="en-US"/>
        </a:p>
      </dgm:t>
    </dgm:pt>
    <dgm:pt modelId="{6A64BCCD-9735-4785-BE14-634E36D543F2}" type="parTrans" cxnId="{8C7607DE-11E6-4249-B4A9-61A02E2FEF79}">
      <dgm:prSet/>
      <dgm:spPr/>
      <dgm:t>
        <a:bodyPr/>
        <a:lstStyle/>
        <a:p>
          <a:endParaRPr lang="en-US"/>
        </a:p>
      </dgm:t>
    </dgm:pt>
    <dgm:pt modelId="{083A6B59-F343-41EA-9A62-E6AB274CBDB5}" type="sibTrans" cxnId="{8C7607DE-11E6-4249-B4A9-61A02E2FEF79}">
      <dgm:prSet/>
      <dgm:spPr/>
      <dgm:t>
        <a:bodyPr/>
        <a:lstStyle/>
        <a:p>
          <a:endParaRPr lang="en-US"/>
        </a:p>
      </dgm:t>
    </dgm:pt>
    <dgm:pt modelId="{99BC6D4C-29EF-4646-A575-77D7FED87C87}">
      <dgm:prSet/>
      <dgm:spPr/>
      <dgm:t>
        <a:bodyPr/>
        <a:lstStyle/>
        <a:p>
          <a:r>
            <a:rPr lang="en-US" b="0" i="0"/>
            <a:t>This approach combines the exploratory power of independent search with the exploitation of shared good solutions, often leading to better results than single-colony approaches.</a:t>
          </a:r>
          <a:endParaRPr lang="en-US"/>
        </a:p>
      </dgm:t>
    </dgm:pt>
    <dgm:pt modelId="{4D60A9BD-C5C6-4D3A-B9DA-47FEB68A920A}" type="parTrans" cxnId="{3D111597-5587-453E-9B89-6B80EE1A59B4}">
      <dgm:prSet/>
      <dgm:spPr/>
      <dgm:t>
        <a:bodyPr/>
        <a:lstStyle/>
        <a:p>
          <a:endParaRPr lang="en-US"/>
        </a:p>
      </dgm:t>
    </dgm:pt>
    <dgm:pt modelId="{7703BB56-69B8-4FDD-8D2B-946F0E8026C9}" type="sibTrans" cxnId="{3D111597-5587-453E-9B89-6B80EE1A59B4}">
      <dgm:prSet/>
      <dgm:spPr/>
      <dgm:t>
        <a:bodyPr/>
        <a:lstStyle/>
        <a:p>
          <a:endParaRPr lang="en-US"/>
        </a:p>
      </dgm:t>
    </dgm:pt>
    <dgm:pt modelId="{2BD9A9C4-3C74-4FC3-B59A-A7F0CA0F73F8}" type="pres">
      <dgm:prSet presAssocID="{5922CFE4-42E5-4B41-956A-0D18B93AC0E8}" presName="linear" presStyleCnt="0">
        <dgm:presLayoutVars>
          <dgm:animLvl val="lvl"/>
          <dgm:resizeHandles val="exact"/>
        </dgm:presLayoutVars>
      </dgm:prSet>
      <dgm:spPr/>
    </dgm:pt>
    <dgm:pt modelId="{E7D99A3B-BE6B-41F1-BDFC-5448813BDD65}" type="pres">
      <dgm:prSet presAssocID="{E0E952A0-CCA5-4246-97A7-237183FE0602}" presName="parentText" presStyleLbl="node1" presStyleIdx="0" presStyleCnt="2">
        <dgm:presLayoutVars>
          <dgm:chMax val="0"/>
          <dgm:bulletEnabled val="1"/>
        </dgm:presLayoutVars>
      </dgm:prSet>
      <dgm:spPr/>
    </dgm:pt>
    <dgm:pt modelId="{34A08131-8454-49F1-B636-48E028D4066E}" type="pres">
      <dgm:prSet presAssocID="{083A6B59-F343-41EA-9A62-E6AB274CBDB5}" presName="spacer" presStyleCnt="0"/>
      <dgm:spPr/>
    </dgm:pt>
    <dgm:pt modelId="{629D7250-9022-4D60-9460-4413B0F23BF0}" type="pres">
      <dgm:prSet presAssocID="{99BC6D4C-29EF-4646-A575-77D7FED87C87}" presName="parentText" presStyleLbl="node1" presStyleIdx="1" presStyleCnt="2">
        <dgm:presLayoutVars>
          <dgm:chMax val="0"/>
          <dgm:bulletEnabled val="1"/>
        </dgm:presLayoutVars>
      </dgm:prSet>
      <dgm:spPr/>
    </dgm:pt>
  </dgm:ptLst>
  <dgm:cxnLst>
    <dgm:cxn modelId="{A65FC617-F26A-4C4C-9EC9-E21458076035}" type="presOf" srcId="{E0E952A0-CCA5-4246-97A7-237183FE0602}" destId="{E7D99A3B-BE6B-41F1-BDFC-5448813BDD65}" srcOrd="0" destOrd="0" presId="urn:microsoft.com/office/officeart/2005/8/layout/vList2"/>
    <dgm:cxn modelId="{C2DD1944-2CB3-4771-996E-2E5DD29A3822}" type="presOf" srcId="{5922CFE4-42E5-4B41-956A-0D18B93AC0E8}" destId="{2BD9A9C4-3C74-4FC3-B59A-A7F0CA0F73F8}" srcOrd="0" destOrd="0" presId="urn:microsoft.com/office/officeart/2005/8/layout/vList2"/>
    <dgm:cxn modelId="{3D111597-5587-453E-9B89-6B80EE1A59B4}" srcId="{5922CFE4-42E5-4B41-956A-0D18B93AC0E8}" destId="{99BC6D4C-29EF-4646-A575-77D7FED87C87}" srcOrd="1" destOrd="0" parTransId="{4D60A9BD-C5C6-4D3A-B9DA-47FEB68A920A}" sibTransId="{7703BB56-69B8-4FDD-8D2B-946F0E8026C9}"/>
    <dgm:cxn modelId="{1D9C4EDB-9541-4F3A-B35B-C269DB19B30D}" type="presOf" srcId="{99BC6D4C-29EF-4646-A575-77D7FED87C87}" destId="{629D7250-9022-4D60-9460-4413B0F23BF0}" srcOrd="0" destOrd="0" presId="urn:microsoft.com/office/officeart/2005/8/layout/vList2"/>
    <dgm:cxn modelId="{8C7607DE-11E6-4249-B4A9-61A02E2FEF79}" srcId="{5922CFE4-42E5-4B41-956A-0D18B93AC0E8}" destId="{E0E952A0-CCA5-4246-97A7-237183FE0602}" srcOrd="0" destOrd="0" parTransId="{6A64BCCD-9735-4785-BE14-634E36D543F2}" sibTransId="{083A6B59-F343-41EA-9A62-E6AB274CBDB5}"/>
    <dgm:cxn modelId="{890E72D9-3DFF-4AFB-8F94-AD824E8F7802}" type="presParOf" srcId="{2BD9A9C4-3C74-4FC3-B59A-A7F0CA0F73F8}" destId="{E7D99A3B-BE6B-41F1-BDFC-5448813BDD65}" srcOrd="0" destOrd="0" presId="urn:microsoft.com/office/officeart/2005/8/layout/vList2"/>
    <dgm:cxn modelId="{911A6F30-39A9-41C7-B3E2-EECBB7CE5EBB}" type="presParOf" srcId="{2BD9A9C4-3C74-4FC3-B59A-A7F0CA0F73F8}" destId="{34A08131-8454-49F1-B636-48E028D4066E}" srcOrd="1" destOrd="0" presId="urn:microsoft.com/office/officeart/2005/8/layout/vList2"/>
    <dgm:cxn modelId="{D7618E8C-A788-45CF-9383-4E8AC0FBA0AE}" type="presParOf" srcId="{2BD9A9C4-3C74-4FC3-B59A-A7F0CA0F73F8}" destId="{629D7250-9022-4D60-9460-4413B0F23BF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CE2522-C47F-4EBA-AF3B-74ED5490B07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854F925-5A0D-4FAB-88D7-7C8A4DCFD41C}">
      <dgm:prSet/>
      <dgm:spPr/>
      <dgm:t>
        <a:bodyPr/>
        <a:lstStyle/>
        <a:p>
          <a:r>
            <a:rPr lang="en-US" b="0" i="0" baseline="0"/>
            <a:t>num_colonies: Number of ant colonies (default: 4)</a:t>
          </a:r>
          <a:endParaRPr lang="en-US"/>
        </a:p>
      </dgm:t>
    </dgm:pt>
    <dgm:pt modelId="{20B971ED-6E5E-4D79-89FD-422375EB0B21}" type="parTrans" cxnId="{637F1A07-6A84-4303-BD3F-008219D4C4B9}">
      <dgm:prSet/>
      <dgm:spPr/>
      <dgm:t>
        <a:bodyPr/>
        <a:lstStyle/>
        <a:p>
          <a:endParaRPr lang="en-US"/>
        </a:p>
      </dgm:t>
    </dgm:pt>
    <dgm:pt modelId="{AC00FF1B-692D-47DE-AF7F-ADF968B6AC25}" type="sibTrans" cxnId="{637F1A07-6A84-4303-BD3F-008219D4C4B9}">
      <dgm:prSet/>
      <dgm:spPr/>
      <dgm:t>
        <a:bodyPr/>
        <a:lstStyle/>
        <a:p>
          <a:endParaRPr lang="en-US"/>
        </a:p>
      </dgm:t>
    </dgm:pt>
    <dgm:pt modelId="{85E5C694-51DA-45D1-97BD-E5D01E5E4CA2}">
      <dgm:prSet/>
      <dgm:spPr/>
      <dgm:t>
        <a:bodyPr/>
        <a:lstStyle/>
        <a:p>
          <a:r>
            <a:rPr lang="en-US" b="0" i="0" baseline="0"/>
            <a:t>ants_per_colony: Number of ants in each colony (default: 10)</a:t>
          </a:r>
          <a:endParaRPr lang="en-US"/>
        </a:p>
      </dgm:t>
    </dgm:pt>
    <dgm:pt modelId="{1BB9DB80-58BA-4AAB-9A63-27BD4506044A}" type="parTrans" cxnId="{EE7B1451-D39D-4F57-980D-4CF40D1DF38C}">
      <dgm:prSet/>
      <dgm:spPr/>
      <dgm:t>
        <a:bodyPr/>
        <a:lstStyle/>
        <a:p>
          <a:endParaRPr lang="en-US"/>
        </a:p>
      </dgm:t>
    </dgm:pt>
    <dgm:pt modelId="{9476E4BF-446B-43D7-A1D3-041BF5C3995F}" type="sibTrans" cxnId="{EE7B1451-D39D-4F57-980D-4CF40D1DF38C}">
      <dgm:prSet/>
      <dgm:spPr/>
      <dgm:t>
        <a:bodyPr/>
        <a:lstStyle/>
        <a:p>
          <a:endParaRPr lang="en-US"/>
        </a:p>
      </dgm:t>
    </dgm:pt>
    <dgm:pt modelId="{A5A1A9AB-FBC1-4F73-8467-8C72F7ACB5A2}">
      <dgm:prSet/>
      <dgm:spPr/>
      <dgm:t>
        <a:bodyPr/>
        <a:lstStyle/>
        <a:p>
          <a:r>
            <a:rPr lang="en-US" b="0" i="0" baseline="0"/>
            <a:t>alpha, beta, rho, q: Same as for Discrete ACO</a:t>
          </a:r>
          <a:endParaRPr lang="en-US"/>
        </a:p>
      </dgm:t>
    </dgm:pt>
    <dgm:pt modelId="{7B0190E3-33F9-4E1C-9C57-40794F3AA6FD}" type="parTrans" cxnId="{910864DA-5855-4CBE-AAB5-68EA2B02114C}">
      <dgm:prSet/>
      <dgm:spPr/>
      <dgm:t>
        <a:bodyPr/>
        <a:lstStyle/>
        <a:p>
          <a:endParaRPr lang="en-US"/>
        </a:p>
      </dgm:t>
    </dgm:pt>
    <dgm:pt modelId="{75284599-EC3C-4C81-B066-CA493A0F252E}" type="sibTrans" cxnId="{910864DA-5855-4CBE-AAB5-68EA2B02114C}">
      <dgm:prSet/>
      <dgm:spPr/>
      <dgm:t>
        <a:bodyPr/>
        <a:lstStyle/>
        <a:p>
          <a:endParaRPr lang="en-US"/>
        </a:p>
      </dgm:t>
    </dgm:pt>
    <dgm:pt modelId="{94266403-BF48-4293-90E0-06D84214F472}">
      <dgm:prSet/>
      <dgm:spPr/>
      <dgm:t>
        <a:bodyPr/>
        <a:lstStyle/>
        <a:p>
          <a:r>
            <a:rPr lang="en-US" b="0" i="0" baseline="0"/>
            <a:t>exchange_freq: Frequency of information exchange between colonies (default: 10 iterations)</a:t>
          </a:r>
          <a:endParaRPr lang="en-US"/>
        </a:p>
      </dgm:t>
    </dgm:pt>
    <dgm:pt modelId="{7E3C6CCF-8F0D-4643-9170-A6FC31AE981A}" type="parTrans" cxnId="{4B211E4D-613E-4ED2-A8D4-25ED830A7474}">
      <dgm:prSet/>
      <dgm:spPr/>
      <dgm:t>
        <a:bodyPr/>
        <a:lstStyle/>
        <a:p>
          <a:endParaRPr lang="en-US"/>
        </a:p>
      </dgm:t>
    </dgm:pt>
    <dgm:pt modelId="{8E30CC85-A038-47AB-B4C7-D24C26FD11FF}" type="sibTrans" cxnId="{4B211E4D-613E-4ED2-A8D4-25ED830A7474}">
      <dgm:prSet/>
      <dgm:spPr/>
      <dgm:t>
        <a:bodyPr/>
        <a:lstStyle/>
        <a:p>
          <a:endParaRPr lang="en-US"/>
        </a:p>
      </dgm:t>
    </dgm:pt>
    <dgm:pt modelId="{D1252F41-20B8-46E2-B579-93F8F57D1C56}">
      <dgm:prSet/>
      <dgm:spPr/>
      <dgm:t>
        <a:bodyPr/>
        <a:lstStyle/>
        <a:p>
          <a:r>
            <a:rPr lang="en-US" b="0" i="0" baseline="0"/>
            <a:t>exchange_strategy: Strategy for information exchange ('best' or 'random') (default: 'random')</a:t>
          </a:r>
          <a:endParaRPr lang="en-US"/>
        </a:p>
      </dgm:t>
    </dgm:pt>
    <dgm:pt modelId="{FB394FFB-DE8E-4BE5-AEA0-C2161AC435A1}" type="parTrans" cxnId="{FC07EEAF-3712-437D-89E9-7DDE9A73918A}">
      <dgm:prSet/>
      <dgm:spPr/>
      <dgm:t>
        <a:bodyPr/>
        <a:lstStyle/>
        <a:p>
          <a:endParaRPr lang="en-US"/>
        </a:p>
      </dgm:t>
    </dgm:pt>
    <dgm:pt modelId="{C97ADD43-F2FC-4A9E-9194-379640DF08E2}" type="sibTrans" cxnId="{FC07EEAF-3712-437D-89E9-7DDE9A73918A}">
      <dgm:prSet/>
      <dgm:spPr/>
      <dgm:t>
        <a:bodyPr/>
        <a:lstStyle/>
        <a:p>
          <a:endParaRPr lang="en-US"/>
        </a:p>
      </dgm:t>
    </dgm:pt>
    <dgm:pt modelId="{9E9C0F4D-3119-4A4C-AC9C-E9966C813A34}">
      <dgm:prSet/>
      <dgm:spPr/>
      <dgm:t>
        <a:bodyPr/>
        <a:lstStyle/>
        <a:p>
          <a:r>
            <a:rPr lang="en-US" b="0" i="0" baseline="0"/>
            <a:t>max_iterations: Maximum number of iterations (default: 100)</a:t>
          </a:r>
          <a:endParaRPr lang="en-US"/>
        </a:p>
      </dgm:t>
    </dgm:pt>
    <dgm:pt modelId="{E89F84CC-69AD-4235-86EE-B98856333D6E}" type="parTrans" cxnId="{39BC5A18-50C0-4BF2-A08C-2EB989F1A0E6}">
      <dgm:prSet/>
      <dgm:spPr/>
      <dgm:t>
        <a:bodyPr/>
        <a:lstStyle/>
        <a:p>
          <a:endParaRPr lang="en-US"/>
        </a:p>
      </dgm:t>
    </dgm:pt>
    <dgm:pt modelId="{F9860805-D10B-4665-82BA-1E164B1BC9E9}" type="sibTrans" cxnId="{39BC5A18-50C0-4BF2-A08C-2EB989F1A0E6}">
      <dgm:prSet/>
      <dgm:spPr/>
      <dgm:t>
        <a:bodyPr/>
        <a:lstStyle/>
        <a:p>
          <a:endParaRPr lang="en-US"/>
        </a:p>
      </dgm:t>
    </dgm:pt>
    <dgm:pt modelId="{F37F2BE0-9DF2-4415-92A8-082BEA33987B}">
      <dgm:prSet/>
      <dgm:spPr/>
      <dgm:t>
        <a:bodyPr/>
        <a:lstStyle/>
        <a:p>
          <a:r>
            <a:rPr lang="en-US" b="0" i="0" baseline="0"/>
            <a:t>seed: Random seed for reproducibility (default: 100)</a:t>
          </a:r>
          <a:endParaRPr lang="en-US"/>
        </a:p>
      </dgm:t>
    </dgm:pt>
    <dgm:pt modelId="{9129D2F2-E5B5-4646-A96F-94FB698B9A57}" type="parTrans" cxnId="{5626FA06-316A-48E9-A606-9C7E35909465}">
      <dgm:prSet/>
      <dgm:spPr/>
      <dgm:t>
        <a:bodyPr/>
        <a:lstStyle/>
        <a:p>
          <a:endParaRPr lang="en-US"/>
        </a:p>
      </dgm:t>
    </dgm:pt>
    <dgm:pt modelId="{AF8FA91D-0CA0-44B5-B73B-BF0201233481}" type="sibTrans" cxnId="{5626FA06-316A-48E9-A606-9C7E35909465}">
      <dgm:prSet/>
      <dgm:spPr/>
      <dgm:t>
        <a:bodyPr/>
        <a:lstStyle/>
        <a:p>
          <a:endParaRPr lang="en-US"/>
        </a:p>
      </dgm:t>
    </dgm:pt>
    <dgm:pt modelId="{63152CE0-7CDB-4932-8E75-6C8901879E21}" type="pres">
      <dgm:prSet presAssocID="{0CCE2522-C47F-4EBA-AF3B-74ED5490B071}" presName="vert0" presStyleCnt="0">
        <dgm:presLayoutVars>
          <dgm:dir/>
          <dgm:animOne val="branch"/>
          <dgm:animLvl val="lvl"/>
        </dgm:presLayoutVars>
      </dgm:prSet>
      <dgm:spPr/>
    </dgm:pt>
    <dgm:pt modelId="{567BCF22-F882-44BC-AAE1-167FAEA72C84}" type="pres">
      <dgm:prSet presAssocID="{F854F925-5A0D-4FAB-88D7-7C8A4DCFD41C}" presName="thickLine" presStyleLbl="alignNode1" presStyleIdx="0" presStyleCnt="7"/>
      <dgm:spPr/>
    </dgm:pt>
    <dgm:pt modelId="{E607EA84-A371-46AA-BD20-5D6BD1203835}" type="pres">
      <dgm:prSet presAssocID="{F854F925-5A0D-4FAB-88D7-7C8A4DCFD41C}" presName="horz1" presStyleCnt="0"/>
      <dgm:spPr/>
    </dgm:pt>
    <dgm:pt modelId="{0D6AB020-B29A-4551-A0DC-245B33345982}" type="pres">
      <dgm:prSet presAssocID="{F854F925-5A0D-4FAB-88D7-7C8A4DCFD41C}" presName="tx1" presStyleLbl="revTx" presStyleIdx="0" presStyleCnt="7"/>
      <dgm:spPr/>
    </dgm:pt>
    <dgm:pt modelId="{1B1858B0-80EA-43A4-A9B1-2270E8E8FE5E}" type="pres">
      <dgm:prSet presAssocID="{F854F925-5A0D-4FAB-88D7-7C8A4DCFD41C}" presName="vert1" presStyleCnt="0"/>
      <dgm:spPr/>
    </dgm:pt>
    <dgm:pt modelId="{FBEC0B93-B722-4734-8CD1-CE04B5A593F0}" type="pres">
      <dgm:prSet presAssocID="{85E5C694-51DA-45D1-97BD-E5D01E5E4CA2}" presName="thickLine" presStyleLbl="alignNode1" presStyleIdx="1" presStyleCnt="7"/>
      <dgm:spPr/>
    </dgm:pt>
    <dgm:pt modelId="{BF1776C7-D99B-4A25-92D8-FD2B8483E21D}" type="pres">
      <dgm:prSet presAssocID="{85E5C694-51DA-45D1-97BD-E5D01E5E4CA2}" presName="horz1" presStyleCnt="0"/>
      <dgm:spPr/>
    </dgm:pt>
    <dgm:pt modelId="{3BC655AD-8AAC-439C-A118-66467BCE034F}" type="pres">
      <dgm:prSet presAssocID="{85E5C694-51DA-45D1-97BD-E5D01E5E4CA2}" presName="tx1" presStyleLbl="revTx" presStyleIdx="1" presStyleCnt="7"/>
      <dgm:spPr/>
    </dgm:pt>
    <dgm:pt modelId="{26A096AB-FBF9-47B0-B39B-6C4510BF66C7}" type="pres">
      <dgm:prSet presAssocID="{85E5C694-51DA-45D1-97BD-E5D01E5E4CA2}" presName="vert1" presStyleCnt="0"/>
      <dgm:spPr/>
    </dgm:pt>
    <dgm:pt modelId="{BC73D2D4-A15B-40CD-A79C-8A04A6D14596}" type="pres">
      <dgm:prSet presAssocID="{A5A1A9AB-FBC1-4F73-8467-8C72F7ACB5A2}" presName="thickLine" presStyleLbl="alignNode1" presStyleIdx="2" presStyleCnt="7"/>
      <dgm:spPr/>
    </dgm:pt>
    <dgm:pt modelId="{778D310A-0D12-4666-9516-EE49C38B34F8}" type="pres">
      <dgm:prSet presAssocID="{A5A1A9AB-FBC1-4F73-8467-8C72F7ACB5A2}" presName="horz1" presStyleCnt="0"/>
      <dgm:spPr/>
    </dgm:pt>
    <dgm:pt modelId="{71B825AA-4DBC-46F9-A6F6-2CC530834C67}" type="pres">
      <dgm:prSet presAssocID="{A5A1A9AB-FBC1-4F73-8467-8C72F7ACB5A2}" presName="tx1" presStyleLbl="revTx" presStyleIdx="2" presStyleCnt="7"/>
      <dgm:spPr/>
    </dgm:pt>
    <dgm:pt modelId="{8A9C99B0-3936-4DA5-897B-069E9E5ACED6}" type="pres">
      <dgm:prSet presAssocID="{A5A1A9AB-FBC1-4F73-8467-8C72F7ACB5A2}" presName="vert1" presStyleCnt="0"/>
      <dgm:spPr/>
    </dgm:pt>
    <dgm:pt modelId="{E27F7EDA-1322-43C6-9FDB-130EFBE1A74D}" type="pres">
      <dgm:prSet presAssocID="{94266403-BF48-4293-90E0-06D84214F472}" presName="thickLine" presStyleLbl="alignNode1" presStyleIdx="3" presStyleCnt="7"/>
      <dgm:spPr/>
    </dgm:pt>
    <dgm:pt modelId="{BC1F9291-AACB-4D59-A7D6-3B8F482E4DE7}" type="pres">
      <dgm:prSet presAssocID="{94266403-BF48-4293-90E0-06D84214F472}" presName="horz1" presStyleCnt="0"/>
      <dgm:spPr/>
    </dgm:pt>
    <dgm:pt modelId="{1A5370F3-AD32-4CCB-BF3F-F08DCEE025A2}" type="pres">
      <dgm:prSet presAssocID="{94266403-BF48-4293-90E0-06D84214F472}" presName="tx1" presStyleLbl="revTx" presStyleIdx="3" presStyleCnt="7"/>
      <dgm:spPr/>
    </dgm:pt>
    <dgm:pt modelId="{FF9739DC-A253-40B9-AEC4-405F42D521AC}" type="pres">
      <dgm:prSet presAssocID="{94266403-BF48-4293-90E0-06D84214F472}" presName="vert1" presStyleCnt="0"/>
      <dgm:spPr/>
    </dgm:pt>
    <dgm:pt modelId="{CF0A58B4-3059-448C-A66F-E2119EA3DD2B}" type="pres">
      <dgm:prSet presAssocID="{D1252F41-20B8-46E2-B579-93F8F57D1C56}" presName="thickLine" presStyleLbl="alignNode1" presStyleIdx="4" presStyleCnt="7"/>
      <dgm:spPr/>
    </dgm:pt>
    <dgm:pt modelId="{03DFC475-35B1-46CB-918A-1DAC61E5CBCD}" type="pres">
      <dgm:prSet presAssocID="{D1252F41-20B8-46E2-B579-93F8F57D1C56}" presName="horz1" presStyleCnt="0"/>
      <dgm:spPr/>
    </dgm:pt>
    <dgm:pt modelId="{7A93B631-CF17-482C-B551-F2D75F9CD330}" type="pres">
      <dgm:prSet presAssocID="{D1252F41-20B8-46E2-B579-93F8F57D1C56}" presName="tx1" presStyleLbl="revTx" presStyleIdx="4" presStyleCnt="7"/>
      <dgm:spPr/>
    </dgm:pt>
    <dgm:pt modelId="{9C2B865F-5DE9-479C-84CF-D1A321C2B2DB}" type="pres">
      <dgm:prSet presAssocID="{D1252F41-20B8-46E2-B579-93F8F57D1C56}" presName="vert1" presStyleCnt="0"/>
      <dgm:spPr/>
    </dgm:pt>
    <dgm:pt modelId="{771A32E8-C494-4D50-B93A-E2DD79792609}" type="pres">
      <dgm:prSet presAssocID="{9E9C0F4D-3119-4A4C-AC9C-E9966C813A34}" presName="thickLine" presStyleLbl="alignNode1" presStyleIdx="5" presStyleCnt="7"/>
      <dgm:spPr/>
    </dgm:pt>
    <dgm:pt modelId="{EE90468B-6F5B-4B66-8A15-005270003296}" type="pres">
      <dgm:prSet presAssocID="{9E9C0F4D-3119-4A4C-AC9C-E9966C813A34}" presName="horz1" presStyleCnt="0"/>
      <dgm:spPr/>
    </dgm:pt>
    <dgm:pt modelId="{8222CEDD-8A90-468C-B851-3159396B194E}" type="pres">
      <dgm:prSet presAssocID="{9E9C0F4D-3119-4A4C-AC9C-E9966C813A34}" presName="tx1" presStyleLbl="revTx" presStyleIdx="5" presStyleCnt="7"/>
      <dgm:spPr/>
    </dgm:pt>
    <dgm:pt modelId="{26B22DD0-5785-463A-A681-6843E62ACE31}" type="pres">
      <dgm:prSet presAssocID="{9E9C0F4D-3119-4A4C-AC9C-E9966C813A34}" presName="vert1" presStyleCnt="0"/>
      <dgm:spPr/>
    </dgm:pt>
    <dgm:pt modelId="{0226D407-161F-462B-84B0-D9FAB3A38C33}" type="pres">
      <dgm:prSet presAssocID="{F37F2BE0-9DF2-4415-92A8-082BEA33987B}" presName="thickLine" presStyleLbl="alignNode1" presStyleIdx="6" presStyleCnt="7"/>
      <dgm:spPr/>
    </dgm:pt>
    <dgm:pt modelId="{483EC70C-45CE-40AE-BB40-25EFE43370A2}" type="pres">
      <dgm:prSet presAssocID="{F37F2BE0-9DF2-4415-92A8-082BEA33987B}" presName="horz1" presStyleCnt="0"/>
      <dgm:spPr/>
    </dgm:pt>
    <dgm:pt modelId="{E77C73E3-D22E-4DE3-8E50-F320BC5808DB}" type="pres">
      <dgm:prSet presAssocID="{F37F2BE0-9DF2-4415-92A8-082BEA33987B}" presName="tx1" presStyleLbl="revTx" presStyleIdx="6" presStyleCnt="7"/>
      <dgm:spPr/>
    </dgm:pt>
    <dgm:pt modelId="{A93DCE04-154C-4142-87C9-CBDE9344C7E5}" type="pres">
      <dgm:prSet presAssocID="{F37F2BE0-9DF2-4415-92A8-082BEA33987B}" presName="vert1" presStyleCnt="0"/>
      <dgm:spPr/>
    </dgm:pt>
  </dgm:ptLst>
  <dgm:cxnLst>
    <dgm:cxn modelId="{5626FA06-316A-48E9-A606-9C7E35909465}" srcId="{0CCE2522-C47F-4EBA-AF3B-74ED5490B071}" destId="{F37F2BE0-9DF2-4415-92A8-082BEA33987B}" srcOrd="6" destOrd="0" parTransId="{9129D2F2-E5B5-4646-A96F-94FB698B9A57}" sibTransId="{AF8FA91D-0CA0-44B5-B73B-BF0201233481}"/>
    <dgm:cxn modelId="{637F1A07-6A84-4303-BD3F-008219D4C4B9}" srcId="{0CCE2522-C47F-4EBA-AF3B-74ED5490B071}" destId="{F854F925-5A0D-4FAB-88D7-7C8A4DCFD41C}" srcOrd="0" destOrd="0" parTransId="{20B971ED-6E5E-4D79-89FD-422375EB0B21}" sibTransId="{AC00FF1B-692D-47DE-AF7F-ADF968B6AC25}"/>
    <dgm:cxn modelId="{39BC5A18-50C0-4BF2-A08C-2EB989F1A0E6}" srcId="{0CCE2522-C47F-4EBA-AF3B-74ED5490B071}" destId="{9E9C0F4D-3119-4A4C-AC9C-E9966C813A34}" srcOrd="5" destOrd="0" parTransId="{E89F84CC-69AD-4235-86EE-B98856333D6E}" sibTransId="{F9860805-D10B-4665-82BA-1E164B1BC9E9}"/>
    <dgm:cxn modelId="{14880236-6E31-45FB-8917-70B8C8F4670D}" type="presOf" srcId="{85E5C694-51DA-45D1-97BD-E5D01E5E4CA2}" destId="{3BC655AD-8AAC-439C-A118-66467BCE034F}" srcOrd="0" destOrd="0" presId="urn:microsoft.com/office/officeart/2008/layout/LinedList"/>
    <dgm:cxn modelId="{B365C53D-7187-45B6-BC7A-7A872E86CDC5}" type="presOf" srcId="{A5A1A9AB-FBC1-4F73-8467-8C72F7ACB5A2}" destId="{71B825AA-4DBC-46F9-A6F6-2CC530834C67}" srcOrd="0" destOrd="0" presId="urn:microsoft.com/office/officeart/2008/layout/LinedList"/>
    <dgm:cxn modelId="{9B22EE3E-7F78-4CC0-BADA-739ED3678C0F}" type="presOf" srcId="{94266403-BF48-4293-90E0-06D84214F472}" destId="{1A5370F3-AD32-4CCB-BF3F-F08DCEE025A2}" srcOrd="0" destOrd="0" presId="urn:microsoft.com/office/officeart/2008/layout/LinedList"/>
    <dgm:cxn modelId="{A3D4A049-FCCE-4314-89B2-F6340B81988F}" type="presOf" srcId="{0CCE2522-C47F-4EBA-AF3B-74ED5490B071}" destId="{63152CE0-7CDB-4932-8E75-6C8901879E21}" srcOrd="0" destOrd="0" presId="urn:microsoft.com/office/officeart/2008/layout/LinedList"/>
    <dgm:cxn modelId="{4B211E4D-613E-4ED2-A8D4-25ED830A7474}" srcId="{0CCE2522-C47F-4EBA-AF3B-74ED5490B071}" destId="{94266403-BF48-4293-90E0-06D84214F472}" srcOrd="3" destOrd="0" parTransId="{7E3C6CCF-8F0D-4643-9170-A6FC31AE981A}" sibTransId="{8E30CC85-A038-47AB-B4C7-D24C26FD11FF}"/>
    <dgm:cxn modelId="{EE7B1451-D39D-4F57-980D-4CF40D1DF38C}" srcId="{0CCE2522-C47F-4EBA-AF3B-74ED5490B071}" destId="{85E5C694-51DA-45D1-97BD-E5D01E5E4CA2}" srcOrd="1" destOrd="0" parTransId="{1BB9DB80-58BA-4AAB-9A63-27BD4506044A}" sibTransId="{9476E4BF-446B-43D7-A1D3-041BF5C3995F}"/>
    <dgm:cxn modelId="{3563BE97-7749-4939-A896-F1D80746C3DF}" type="presOf" srcId="{F37F2BE0-9DF2-4415-92A8-082BEA33987B}" destId="{E77C73E3-D22E-4DE3-8E50-F320BC5808DB}" srcOrd="0" destOrd="0" presId="urn:microsoft.com/office/officeart/2008/layout/LinedList"/>
    <dgm:cxn modelId="{FC07EEAF-3712-437D-89E9-7DDE9A73918A}" srcId="{0CCE2522-C47F-4EBA-AF3B-74ED5490B071}" destId="{D1252F41-20B8-46E2-B579-93F8F57D1C56}" srcOrd="4" destOrd="0" parTransId="{FB394FFB-DE8E-4BE5-AEA0-C2161AC435A1}" sibTransId="{C97ADD43-F2FC-4A9E-9194-379640DF08E2}"/>
    <dgm:cxn modelId="{5B7BE4C9-2CD0-450A-AF7C-FE909A658DB2}" type="presOf" srcId="{F854F925-5A0D-4FAB-88D7-7C8A4DCFD41C}" destId="{0D6AB020-B29A-4551-A0DC-245B33345982}" srcOrd="0" destOrd="0" presId="urn:microsoft.com/office/officeart/2008/layout/LinedList"/>
    <dgm:cxn modelId="{7DCE6DD1-8E63-4AEB-81B8-CCB65F5217E8}" type="presOf" srcId="{9E9C0F4D-3119-4A4C-AC9C-E9966C813A34}" destId="{8222CEDD-8A90-468C-B851-3159396B194E}" srcOrd="0" destOrd="0" presId="urn:microsoft.com/office/officeart/2008/layout/LinedList"/>
    <dgm:cxn modelId="{910864DA-5855-4CBE-AAB5-68EA2B02114C}" srcId="{0CCE2522-C47F-4EBA-AF3B-74ED5490B071}" destId="{A5A1A9AB-FBC1-4F73-8467-8C72F7ACB5A2}" srcOrd="2" destOrd="0" parTransId="{7B0190E3-33F9-4E1C-9C57-40794F3AA6FD}" sibTransId="{75284599-EC3C-4C81-B066-CA493A0F252E}"/>
    <dgm:cxn modelId="{89FA10F9-DBC7-4B0F-BFFF-874247000073}" type="presOf" srcId="{D1252F41-20B8-46E2-B579-93F8F57D1C56}" destId="{7A93B631-CF17-482C-B551-F2D75F9CD330}" srcOrd="0" destOrd="0" presId="urn:microsoft.com/office/officeart/2008/layout/LinedList"/>
    <dgm:cxn modelId="{DDD09890-3CF0-4CAD-8F92-D0DDB94CA28A}" type="presParOf" srcId="{63152CE0-7CDB-4932-8E75-6C8901879E21}" destId="{567BCF22-F882-44BC-AAE1-167FAEA72C84}" srcOrd="0" destOrd="0" presId="urn:microsoft.com/office/officeart/2008/layout/LinedList"/>
    <dgm:cxn modelId="{50695A70-2711-45F6-8303-065C4F2971EB}" type="presParOf" srcId="{63152CE0-7CDB-4932-8E75-6C8901879E21}" destId="{E607EA84-A371-46AA-BD20-5D6BD1203835}" srcOrd="1" destOrd="0" presId="urn:microsoft.com/office/officeart/2008/layout/LinedList"/>
    <dgm:cxn modelId="{982A624B-83B5-4220-842C-5B92730717B7}" type="presParOf" srcId="{E607EA84-A371-46AA-BD20-5D6BD1203835}" destId="{0D6AB020-B29A-4551-A0DC-245B33345982}" srcOrd="0" destOrd="0" presId="urn:microsoft.com/office/officeart/2008/layout/LinedList"/>
    <dgm:cxn modelId="{36C6CB3D-A3C9-46C9-823F-E188B54C7360}" type="presParOf" srcId="{E607EA84-A371-46AA-BD20-5D6BD1203835}" destId="{1B1858B0-80EA-43A4-A9B1-2270E8E8FE5E}" srcOrd="1" destOrd="0" presId="urn:microsoft.com/office/officeart/2008/layout/LinedList"/>
    <dgm:cxn modelId="{83762CB2-B3F5-4D4E-8C42-A0DBE39ED9B0}" type="presParOf" srcId="{63152CE0-7CDB-4932-8E75-6C8901879E21}" destId="{FBEC0B93-B722-4734-8CD1-CE04B5A593F0}" srcOrd="2" destOrd="0" presId="urn:microsoft.com/office/officeart/2008/layout/LinedList"/>
    <dgm:cxn modelId="{67F8E9E0-6A95-46BB-9E66-A067F5951147}" type="presParOf" srcId="{63152CE0-7CDB-4932-8E75-6C8901879E21}" destId="{BF1776C7-D99B-4A25-92D8-FD2B8483E21D}" srcOrd="3" destOrd="0" presId="urn:microsoft.com/office/officeart/2008/layout/LinedList"/>
    <dgm:cxn modelId="{5D6EECEE-1CB5-492A-833E-A3553337C870}" type="presParOf" srcId="{BF1776C7-D99B-4A25-92D8-FD2B8483E21D}" destId="{3BC655AD-8AAC-439C-A118-66467BCE034F}" srcOrd="0" destOrd="0" presId="urn:microsoft.com/office/officeart/2008/layout/LinedList"/>
    <dgm:cxn modelId="{8AD4DDB9-582E-4263-947B-A8323AACEB37}" type="presParOf" srcId="{BF1776C7-D99B-4A25-92D8-FD2B8483E21D}" destId="{26A096AB-FBF9-47B0-B39B-6C4510BF66C7}" srcOrd="1" destOrd="0" presId="urn:microsoft.com/office/officeart/2008/layout/LinedList"/>
    <dgm:cxn modelId="{2A136EFB-8229-443C-98C9-F6BF9C850AA4}" type="presParOf" srcId="{63152CE0-7CDB-4932-8E75-6C8901879E21}" destId="{BC73D2D4-A15B-40CD-A79C-8A04A6D14596}" srcOrd="4" destOrd="0" presId="urn:microsoft.com/office/officeart/2008/layout/LinedList"/>
    <dgm:cxn modelId="{84CE1758-64D8-49FE-8554-B1B82628FE8B}" type="presParOf" srcId="{63152CE0-7CDB-4932-8E75-6C8901879E21}" destId="{778D310A-0D12-4666-9516-EE49C38B34F8}" srcOrd="5" destOrd="0" presId="urn:microsoft.com/office/officeart/2008/layout/LinedList"/>
    <dgm:cxn modelId="{9A34E44D-16BC-4E07-A153-EF3915632C52}" type="presParOf" srcId="{778D310A-0D12-4666-9516-EE49C38B34F8}" destId="{71B825AA-4DBC-46F9-A6F6-2CC530834C67}" srcOrd="0" destOrd="0" presId="urn:microsoft.com/office/officeart/2008/layout/LinedList"/>
    <dgm:cxn modelId="{A1A0C684-D9A1-4AA2-8870-9E72CEA29692}" type="presParOf" srcId="{778D310A-0D12-4666-9516-EE49C38B34F8}" destId="{8A9C99B0-3936-4DA5-897B-069E9E5ACED6}" srcOrd="1" destOrd="0" presId="urn:microsoft.com/office/officeart/2008/layout/LinedList"/>
    <dgm:cxn modelId="{978E290E-92D9-42E4-B8DB-B8E4CBFB887E}" type="presParOf" srcId="{63152CE0-7CDB-4932-8E75-6C8901879E21}" destId="{E27F7EDA-1322-43C6-9FDB-130EFBE1A74D}" srcOrd="6" destOrd="0" presId="urn:microsoft.com/office/officeart/2008/layout/LinedList"/>
    <dgm:cxn modelId="{E7920C00-26E8-4AD4-A8C2-02EB134FBDB3}" type="presParOf" srcId="{63152CE0-7CDB-4932-8E75-6C8901879E21}" destId="{BC1F9291-AACB-4D59-A7D6-3B8F482E4DE7}" srcOrd="7" destOrd="0" presId="urn:microsoft.com/office/officeart/2008/layout/LinedList"/>
    <dgm:cxn modelId="{ABB273D3-0B33-4B87-9FC6-D7D9C3C96CFA}" type="presParOf" srcId="{BC1F9291-AACB-4D59-A7D6-3B8F482E4DE7}" destId="{1A5370F3-AD32-4CCB-BF3F-F08DCEE025A2}" srcOrd="0" destOrd="0" presId="urn:microsoft.com/office/officeart/2008/layout/LinedList"/>
    <dgm:cxn modelId="{4E4654FE-300E-41A9-BDC9-5A8E407E271D}" type="presParOf" srcId="{BC1F9291-AACB-4D59-A7D6-3B8F482E4DE7}" destId="{FF9739DC-A253-40B9-AEC4-405F42D521AC}" srcOrd="1" destOrd="0" presId="urn:microsoft.com/office/officeart/2008/layout/LinedList"/>
    <dgm:cxn modelId="{E8C4D91C-C848-411B-BB40-A9973B77D21F}" type="presParOf" srcId="{63152CE0-7CDB-4932-8E75-6C8901879E21}" destId="{CF0A58B4-3059-448C-A66F-E2119EA3DD2B}" srcOrd="8" destOrd="0" presId="urn:microsoft.com/office/officeart/2008/layout/LinedList"/>
    <dgm:cxn modelId="{7FF414BF-EE87-4755-AD82-CA5245DBB177}" type="presParOf" srcId="{63152CE0-7CDB-4932-8E75-6C8901879E21}" destId="{03DFC475-35B1-46CB-918A-1DAC61E5CBCD}" srcOrd="9" destOrd="0" presId="urn:microsoft.com/office/officeart/2008/layout/LinedList"/>
    <dgm:cxn modelId="{37757E6F-D15D-4BF7-B22F-D852811C9DF4}" type="presParOf" srcId="{03DFC475-35B1-46CB-918A-1DAC61E5CBCD}" destId="{7A93B631-CF17-482C-B551-F2D75F9CD330}" srcOrd="0" destOrd="0" presId="urn:microsoft.com/office/officeart/2008/layout/LinedList"/>
    <dgm:cxn modelId="{74DCF65E-358D-42ED-82B7-CB79A658003A}" type="presParOf" srcId="{03DFC475-35B1-46CB-918A-1DAC61E5CBCD}" destId="{9C2B865F-5DE9-479C-84CF-D1A321C2B2DB}" srcOrd="1" destOrd="0" presId="urn:microsoft.com/office/officeart/2008/layout/LinedList"/>
    <dgm:cxn modelId="{3957F92F-93F8-43BD-9B39-0A92B4C62A46}" type="presParOf" srcId="{63152CE0-7CDB-4932-8E75-6C8901879E21}" destId="{771A32E8-C494-4D50-B93A-E2DD79792609}" srcOrd="10" destOrd="0" presId="urn:microsoft.com/office/officeart/2008/layout/LinedList"/>
    <dgm:cxn modelId="{0398823F-C1D2-47BF-8A57-0B7B93033B12}" type="presParOf" srcId="{63152CE0-7CDB-4932-8E75-6C8901879E21}" destId="{EE90468B-6F5B-4B66-8A15-005270003296}" srcOrd="11" destOrd="0" presId="urn:microsoft.com/office/officeart/2008/layout/LinedList"/>
    <dgm:cxn modelId="{411AF7BA-79E8-4BC6-B512-4F590CD80365}" type="presParOf" srcId="{EE90468B-6F5B-4B66-8A15-005270003296}" destId="{8222CEDD-8A90-468C-B851-3159396B194E}" srcOrd="0" destOrd="0" presId="urn:microsoft.com/office/officeart/2008/layout/LinedList"/>
    <dgm:cxn modelId="{885F64EE-4124-43B1-9E3B-A55ACCABD160}" type="presParOf" srcId="{EE90468B-6F5B-4B66-8A15-005270003296}" destId="{26B22DD0-5785-463A-A681-6843E62ACE31}" srcOrd="1" destOrd="0" presId="urn:microsoft.com/office/officeart/2008/layout/LinedList"/>
    <dgm:cxn modelId="{1F19F672-3316-437E-8297-04F58383640F}" type="presParOf" srcId="{63152CE0-7CDB-4932-8E75-6C8901879E21}" destId="{0226D407-161F-462B-84B0-D9FAB3A38C33}" srcOrd="12" destOrd="0" presId="urn:microsoft.com/office/officeart/2008/layout/LinedList"/>
    <dgm:cxn modelId="{46D01208-98F9-496E-AF63-B81FD2E8E0C2}" type="presParOf" srcId="{63152CE0-7CDB-4932-8E75-6C8901879E21}" destId="{483EC70C-45CE-40AE-BB40-25EFE43370A2}" srcOrd="13" destOrd="0" presId="urn:microsoft.com/office/officeart/2008/layout/LinedList"/>
    <dgm:cxn modelId="{BB16C13A-4B4C-4F0B-8BAD-9E04FA5E68BE}" type="presParOf" srcId="{483EC70C-45CE-40AE-BB40-25EFE43370A2}" destId="{E77C73E3-D22E-4DE3-8E50-F320BC5808DB}" srcOrd="0" destOrd="0" presId="urn:microsoft.com/office/officeart/2008/layout/LinedList"/>
    <dgm:cxn modelId="{C89A3D0E-9AAE-407D-9F9D-9193735ADB75}" type="presParOf" srcId="{483EC70C-45CE-40AE-BB40-25EFE43370A2}" destId="{A93DCE04-154C-4142-87C9-CBDE9344C7E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43DAD90-8AAF-47D0-96D3-8C34F86EFCD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14FE6F0-4112-45F8-B90A-6D8FE74967AA}">
      <dgm:prSet/>
      <dgm:spPr/>
      <dgm:t>
        <a:bodyPr/>
        <a:lstStyle/>
        <a:p>
          <a:r>
            <a:rPr lang="en-US"/>
            <a:t>Programming with Python</a:t>
          </a:r>
        </a:p>
      </dgm:t>
    </dgm:pt>
    <dgm:pt modelId="{6092EF37-63DF-412C-B4F1-12F2FEBE2F58}" type="parTrans" cxnId="{1F894072-18BC-4122-8742-A8A3C3C76C8F}">
      <dgm:prSet/>
      <dgm:spPr/>
      <dgm:t>
        <a:bodyPr/>
        <a:lstStyle/>
        <a:p>
          <a:endParaRPr lang="en-US"/>
        </a:p>
      </dgm:t>
    </dgm:pt>
    <dgm:pt modelId="{8BCA8CF9-E586-4E28-A4A3-ED2975B10E5D}" type="sibTrans" cxnId="{1F894072-18BC-4122-8742-A8A3C3C76C8F}">
      <dgm:prSet/>
      <dgm:spPr/>
      <dgm:t>
        <a:bodyPr/>
        <a:lstStyle/>
        <a:p>
          <a:endParaRPr lang="en-US"/>
        </a:p>
      </dgm:t>
    </dgm:pt>
    <dgm:pt modelId="{54AF8C03-56E5-4169-840B-DAD89170178D}">
      <dgm:prSet/>
      <dgm:spPr/>
      <dgm:t>
        <a:bodyPr/>
        <a:lstStyle/>
        <a:p>
          <a:r>
            <a:rPr lang="en-US"/>
            <a:t>Numerical Computing with NumPy</a:t>
          </a:r>
        </a:p>
      </dgm:t>
    </dgm:pt>
    <dgm:pt modelId="{6B8BA7DA-5D28-48C0-9773-F1901A1219A3}" type="parTrans" cxnId="{41DA790F-663B-4204-B960-1223BCCCFBC2}">
      <dgm:prSet/>
      <dgm:spPr/>
      <dgm:t>
        <a:bodyPr/>
        <a:lstStyle/>
        <a:p>
          <a:endParaRPr lang="en-US"/>
        </a:p>
      </dgm:t>
    </dgm:pt>
    <dgm:pt modelId="{19228F42-BD1C-44E7-87BC-F564EC685DB1}" type="sibTrans" cxnId="{41DA790F-663B-4204-B960-1223BCCCFBC2}">
      <dgm:prSet/>
      <dgm:spPr/>
      <dgm:t>
        <a:bodyPr/>
        <a:lstStyle/>
        <a:p>
          <a:endParaRPr lang="en-US"/>
        </a:p>
      </dgm:t>
    </dgm:pt>
    <dgm:pt modelId="{7CE44EC9-6FE6-4A2F-AE4C-136D6A54FB42}">
      <dgm:prSet/>
      <dgm:spPr/>
      <dgm:t>
        <a:bodyPr/>
        <a:lstStyle/>
        <a:p>
          <a:r>
            <a:rPr lang="en-US"/>
            <a:t>Graphical User-Interface with Tkinter</a:t>
          </a:r>
        </a:p>
      </dgm:t>
    </dgm:pt>
    <dgm:pt modelId="{7BB5A05D-754A-474B-B7F5-C8F34BC63B54}" type="parTrans" cxnId="{776B95A3-46E1-477B-8B9A-1068C40C3461}">
      <dgm:prSet/>
      <dgm:spPr/>
      <dgm:t>
        <a:bodyPr/>
        <a:lstStyle/>
        <a:p>
          <a:endParaRPr lang="en-US"/>
        </a:p>
      </dgm:t>
    </dgm:pt>
    <dgm:pt modelId="{D464DF34-D7B9-4F32-B219-977BF6DBCA26}" type="sibTrans" cxnId="{776B95A3-46E1-477B-8B9A-1068C40C3461}">
      <dgm:prSet/>
      <dgm:spPr/>
      <dgm:t>
        <a:bodyPr/>
        <a:lstStyle/>
        <a:p>
          <a:endParaRPr lang="en-US"/>
        </a:p>
      </dgm:t>
    </dgm:pt>
    <dgm:pt modelId="{9460E581-83AE-49FA-82E7-08E68E762B5C}">
      <dgm:prSet/>
      <dgm:spPr/>
      <dgm:t>
        <a:bodyPr/>
        <a:lstStyle/>
        <a:p>
          <a:r>
            <a:rPr lang="en-US"/>
            <a:t>Jupiter Notebooks</a:t>
          </a:r>
        </a:p>
      </dgm:t>
    </dgm:pt>
    <dgm:pt modelId="{2DABE9B3-FCDC-4EF8-9DBB-D291E51E52AA}" type="parTrans" cxnId="{B1C14B98-DF32-464E-9D9D-9471239BFDEC}">
      <dgm:prSet/>
      <dgm:spPr/>
      <dgm:t>
        <a:bodyPr/>
        <a:lstStyle/>
        <a:p>
          <a:endParaRPr lang="en-US"/>
        </a:p>
      </dgm:t>
    </dgm:pt>
    <dgm:pt modelId="{FD4FC778-C1FA-4FA7-977D-4CEBE60FD3DB}" type="sibTrans" cxnId="{B1C14B98-DF32-464E-9D9D-9471239BFDEC}">
      <dgm:prSet/>
      <dgm:spPr/>
      <dgm:t>
        <a:bodyPr/>
        <a:lstStyle/>
        <a:p>
          <a:endParaRPr lang="en-US"/>
        </a:p>
      </dgm:t>
    </dgm:pt>
    <dgm:pt modelId="{0A21D22D-D993-49E4-A071-17330C090B4C}">
      <dgm:prSet/>
      <dgm:spPr/>
      <dgm:t>
        <a:bodyPr/>
        <a:lstStyle/>
        <a:p>
          <a:r>
            <a:rPr lang="en-US"/>
            <a:t>Visual Studio Code</a:t>
          </a:r>
        </a:p>
      </dgm:t>
    </dgm:pt>
    <dgm:pt modelId="{8B400AA5-5646-4333-BCEB-C3FA51C0D810}" type="parTrans" cxnId="{BAC95BC8-C2C9-4147-8CA1-C57C3C3C529B}">
      <dgm:prSet/>
      <dgm:spPr/>
      <dgm:t>
        <a:bodyPr/>
        <a:lstStyle/>
        <a:p>
          <a:endParaRPr lang="en-US"/>
        </a:p>
      </dgm:t>
    </dgm:pt>
    <dgm:pt modelId="{49587B37-90D8-4CEE-8475-EB2AC7DDA302}" type="sibTrans" cxnId="{BAC95BC8-C2C9-4147-8CA1-C57C3C3C529B}">
      <dgm:prSet/>
      <dgm:spPr/>
      <dgm:t>
        <a:bodyPr/>
        <a:lstStyle/>
        <a:p>
          <a:endParaRPr lang="en-US"/>
        </a:p>
      </dgm:t>
    </dgm:pt>
    <dgm:pt modelId="{1886958F-9062-443D-9DAD-69E366D83D6D}" type="pres">
      <dgm:prSet presAssocID="{B43DAD90-8AAF-47D0-96D3-8C34F86EFCD1}" presName="linear" presStyleCnt="0">
        <dgm:presLayoutVars>
          <dgm:animLvl val="lvl"/>
          <dgm:resizeHandles val="exact"/>
        </dgm:presLayoutVars>
      </dgm:prSet>
      <dgm:spPr/>
    </dgm:pt>
    <dgm:pt modelId="{20E0F578-1B90-4A8D-9BBB-DDC93E7C7F2A}" type="pres">
      <dgm:prSet presAssocID="{A14FE6F0-4112-45F8-B90A-6D8FE74967AA}" presName="parentText" presStyleLbl="node1" presStyleIdx="0" presStyleCnt="5">
        <dgm:presLayoutVars>
          <dgm:chMax val="0"/>
          <dgm:bulletEnabled val="1"/>
        </dgm:presLayoutVars>
      </dgm:prSet>
      <dgm:spPr/>
    </dgm:pt>
    <dgm:pt modelId="{F151AAEF-7AF6-4318-892B-0F79D8B3AD86}" type="pres">
      <dgm:prSet presAssocID="{8BCA8CF9-E586-4E28-A4A3-ED2975B10E5D}" presName="spacer" presStyleCnt="0"/>
      <dgm:spPr/>
    </dgm:pt>
    <dgm:pt modelId="{AE612F5F-A64A-43F0-B54D-AA7FA04C0C04}" type="pres">
      <dgm:prSet presAssocID="{54AF8C03-56E5-4169-840B-DAD89170178D}" presName="parentText" presStyleLbl="node1" presStyleIdx="1" presStyleCnt="5">
        <dgm:presLayoutVars>
          <dgm:chMax val="0"/>
          <dgm:bulletEnabled val="1"/>
        </dgm:presLayoutVars>
      </dgm:prSet>
      <dgm:spPr/>
    </dgm:pt>
    <dgm:pt modelId="{469492F4-AEB7-4750-8DC6-3DAA5C4CB5FD}" type="pres">
      <dgm:prSet presAssocID="{19228F42-BD1C-44E7-87BC-F564EC685DB1}" presName="spacer" presStyleCnt="0"/>
      <dgm:spPr/>
    </dgm:pt>
    <dgm:pt modelId="{D86773FD-B952-4592-9E63-B39CCBD2C1BF}" type="pres">
      <dgm:prSet presAssocID="{7CE44EC9-6FE6-4A2F-AE4C-136D6A54FB42}" presName="parentText" presStyleLbl="node1" presStyleIdx="2" presStyleCnt="5">
        <dgm:presLayoutVars>
          <dgm:chMax val="0"/>
          <dgm:bulletEnabled val="1"/>
        </dgm:presLayoutVars>
      </dgm:prSet>
      <dgm:spPr/>
    </dgm:pt>
    <dgm:pt modelId="{5A58CD46-8471-4968-AEB6-8D96B74A2A0B}" type="pres">
      <dgm:prSet presAssocID="{D464DF34-D7B9-4F32-B219-977BF6DBCA26}" presName="spacer" presStyleCnt="0"/>
      <dgm:spPr/>
    </dgm:pt>
    <dgm:pt modelId="{16C5F138-4CE8-44E8-928E-F0CE9B5F4465}" type="pres">
      <dgm:prSet presAssocID="{9460E581-83AE-49FA-82E7-08E68E762B5C}" presName="parentText" presStyleLbl="node1" presStyleIdx="3" presStyleCnt="5">
        <dgm:presLayoutVars>
          <dgm:chMax val="0"/>
          <dgm:bulletEnabled val="1"/>
        </dgm:presLayoutVars>
      </dgm:prSet>
      <dgm:spPr/>
    </dgm:pt>
    <dgm:pt modelId="{3512F199-514E-4976-981A-26F9F26176D3}" type="pres">
      <dgm:prSet presAssocID="{FD4FC778-C1FA-4FA7-977D-4CEBE60FD3DB}" presName="spacer" presStyleCnt="0"/>
      <dgm:spPr/>
    </dgm:pt>
    <dgm:pt modelId="{81FDB2A5-D6D2-432E-AD4E-3472AD9E9CA6}" type="pres">
      <dgm:prSet presAssocID="{0A21D22D-D993-49E4-A071-17330C090B4C}" presName="parentText" presStyleLbl="node1" presStyleIdx="4" presStyleCnt="5">
        <dgm:presLayoutVars>
          <dgm:chMax val="0"/>
          <dgm:bulletEnabled val="1"/>
        </dgm:presLayoutVars>
      </dgm:prSet>
      <dgm:spPr/>
    </dgm:pt>
  </dgm:ptLst>
  <dgm:cxnLst>
    <dgm:cxn modelId="{59FBE504-2583-4912-83FA-9B1DF73856D3}" type="presOf" srcId="{0A21D22D-D993-49E4-A071-17330C090B4C}" destId="{81FDB2A5-D6D2-432E-AD4E-3472AD9E9CA6}" srcOrd="0" destOrd="0" presId="urn:microsoft.com/office/officeart/2005/8/layout/vList2"/>
    <dgm:cxn modelId="{41DA790F-663B-4204-B960-1223BCCCFBC2}" srcId="{B43DAD90-8AAF-47D0-96D3-8C34F86EFCD1}" destId="{54AF8C03-56E5-4169-840B-DAD89170178D}" srcOrd="1" destOrd="0" parTransId="{6B8BA7DA-5D28-48C0-9773-F1901A1219A3}" sibTransId="{19228F42-BD1C-44E7-87BC-F564EC685DB1}"/>
    <dgm:cxn modelId="{31DDFF46-0D49-48C1-AE7E-2DFD0E0D7C4B}" type="presOf" srcId="{54AF8C03-56E5-4169-840B-DAD89170178D}" destId="{AE612F5F-A64A-43F0-B54D-AA7FA04C0C04}" srcOrd="0" destOrd="0" presId="urn:microsoft.com/office/officeart/2005/8/layout/vList2"/>
    <dgm:cxn modelId="{BD2EB74F-64E6-4C24-998A-92E92D4A33B3}" type="presOf" srcId="{9460E581-83AE-49FA-82E7-08E68E762B5C}" destId="{16C5F138-4CE8-44E8-928E-F0CE9B5F4465}" srcOrd="0" destOrd="0" presId="urn:microsoft.com/office/officeart/2005/8/layout/vList2"/>
    <dgm:cxn modelId="{C6510570-FEBA-4CA2-8CEC-7114BA811904}" type="presOf" srcId="{A14FE6F0-4112-45F8-B90A-6D8FE74967AA}" destId="{20E0F578-1B90-4A8D-9BBB-DDC93E7C7F2A}" srcOrd="0" destOrd="0" presId="urn:microsoft.com/office/officeart/2005/8/layout/vList2"/>
    <dgm:cxn modelId="{1F894072-18BC-4122-8742-A8A3C3C76C8F}" srcId="{B43DAD90-8AAF-47D0-96D3-8C34F86EFCD1}" destId="{A14FE6F0-4112-45F8-B90A-6D8FE74967AA}" srcOrd="0" destOrd="0" parTransId="{6092EF37-63DF-412C-B4F1-12F2FEBE2F58}" sibTransId="{8BCA8CF9-E586-4E28-A4A3-ED2975B10E5D}"/>
    <dgm:cxn modelId="{B1C14B98-DF32-464E-9D9D-9471239BFDEC}" srcId="{B43DAD90-8AAF-47D0-96D3-8C34F86EFCD1}" destId="{9460E581-83AE-49FA-82E7-08E68E762B5C}" srcOrd="3" destOrd="0" parTransId="{2DABE9B3-FCDC-4EF8-9DBB-D291E51E52AA}" sibTransId="{FD4FC778-C1FA-4FA7-977D-4CEBE60FD3DB}"/>
    <dgm:cxn modelId="{776B95A3-46E1-477B-8B9A-1068C40C3461}" srcId="{B43DAD90-8AAF-47D0-96D3-8C34F86EFCD1}" destId="{7CE44EC9-6FE6-4A2F-AE4C-136D6A54FB42}" srcOrd="2" destOrd="0" parTransId="{7BB5A05D-754A-474B-B7F5-C8F34BC63B54}" sibTransId="{D464DF34-D7B9-4F32-B219-977BF6DBCA26}"/>
    <dgm:cxn modelId="{B03C45C7-1E7C-4821-AEC8-FC39FB0FF9C7}" type="presOf" srcId="{7CE44EC9-6FE6-4A2F-AE4C-136D6A54FB42}" destId="{D86773FD-B952-4592-9E63-B39CCBD2C1BF}" srcOrd="0" destOrd="0" presId="urn:microsoft.com/office/officeart/2005/8/layout/vList2"/>
    <dgm:cxn modelId="{BAC95BC8-C2C9-4147-8CA1-C57C3C3C529B}" srcId="{B43DAD90-8AAF-47D0-96D3-8C34F86EFCD1}" destId="{0A21D22D-D993-49E4-A071-17330C090B4C}" srcOrd="4" destOrd="0" parTransId="{8B400AA5-5646-4333-BCEB-C3FA51C0D810}" sibTransId="{49587B37-90D8-4CEE-8475-EB2AC7DDA302}"/>
    <dgm:cxn modelId="{A6DA92D0-8CB9-49A8-A27C-F18401822696}" type="presOf" srcId="{B43DAD90-8AAF-47D0-96D3-8C34F86EFCD1}" destId="{1886958F-9062-443D-9DAD-69E366D83D6D}" srcOrd="0" destOrd="0" presId="urn:microsoft.com/office/officeart/2005/8/layout/vList2"/>
    <dgm:cxn modelId="{C23D48CF-BB23-460D-93BB-29E0BBB14427}" type="presParOf" srcId="{1886958F-9062-443D-9DAD-69E366D83D6D}" destId="{20E0F578-1B90-4A8D-9BBB-DDC93E7C7F2A}" srcOrd="0" destOrd="0" presId="urn:microsoft.com/office/officeart/2005/8/layout/vList2"/>
    <dgm:cxn modelId="{B5CE357F-72F1-4D84-8BDA-D0408A2B2633}" type="presParOf" srcId="{1886958F-9062-443D-9DAD-69E366D83D6D}" destId="{F151AAEF-7AF6-4318-892B-0F79D8B3AD86}" srcOrd="1" destOrd="0" presId="urn:microsoft.com/office/officeart/2005/8/layout/vList2"/>
    <dgm:cxn modelId="{AEB0DF37-0BDB-47F5-A74C-E2D68301FCEE}" type="presParOf" srcId="{1886958F-9062-443D-9DAD-69E366D83D6D}" destId="{AE612F5F-A64A-43F0-B54D-AA7FA04C0C04}" srcOrd="2" destOrd="0" presId="urn:microsoft.com/office/officeart/2005/8/layout/vList2"/>
    <dgm:cxn modelId="{3C13F9E5-425C-4E10-9D20-E33A27D44A94}" type="presParOf" srcId="{1886958F-9062-443D-9DAD-69E366D83D6D}" destId="{469492F4-AEB7-4750-8DC6-3DAA5C4CB5FD}" srcOrd="3" destOrd="0" presId="urn:microsoft.com/office/officeart/2005/8/layout/vList2"/>
    <dgm:cxn modelId="{33506F59-3BEB-4A19-9773-6D17CA5B4D05}" type="presParOf" srcId="{1886958F-9062-443D-9DAD-69E366D83D6D}" destId="{D86773FD-B952-4592-9E63-B39CCBD2C1BF}" srcOrd="4" destOrd="0" presId="urn:microsoft.com/office/officeart/2005/8/layout/vList2"/>
    <dgm:cxn modelId="{1474B069-C36F-4E92-9CCA-B6D663581823}" type="presParOf" srcId="{1886958F-9062-443D-9DAD-69E366D83D6D}" destId="{5A58CD46-8471-4968-AEB6-8D96B74A2A0B}" srcOrd="5" destOrd="0" presId="urn:microsoft.com/office/officeart/2005/8/layout/vList2"/>
    <dgm:cxn modelId="{2F433C3E-D8E7-4073-869A-858232F71EBD}" type="presParOf" srcId="{1886958F-9062-443D-9DAD-69E366D83D6D}" destId="{16C5F138-4CE8-44E8-928E-F0CE9B5F4465}" srcOrd="6" destOrd="0" presId="urn:microsoft.com/office/officeart/2005/8/layout/vList2"/>
    <dgm:cxn modelId="{D41A60F8-645F-4222-AC20-854E09EA06BF}" type="presParOf" srcId="{1886958F-9062-443D-9DAD-69E366D83D6D}" destId="{3512F199-514E-4976-981A-26F9F26176D3}" srcOrd="7" destOrd="0" presId="urn:microsoft.com/office/officeart/2005/8/layout/vList2"/>
    <dgm:cxn modelId="{A08A74DE-5F7D-4DDE-83A2-FEAA7B4EAB5E}" type="presParOf" srcId="{1886958F-9062-443D-9DAD-69E366D83D6D}" destId="{81FDB2A5-D6D2-432E-AD4E-3472AD9E9CA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BC84E97-68BF-4EA8-B89C-E8E8A812C8C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C02E2311-8554-4444-B6F6-0F4524BBC05D}">
      <dgm:prSet/>
      <dgm:spPr/>
      <dgm:t>
        <a:bodyPr/>
        <a:lstStyle/>
        <a:p>
          <a:r>
            <a:rPr lang="en-US" b="0" i="0" dirty="0"/>
            <a:t>1.     M. Dorigo, M. </a:t>
          </a:r>
          <a:r>
            <a:rPr lang="en-US" b="0" i="0" dirty="0" err="1"/>
            <a:t>Birattari</a:t>
          </a:r>
          <a:r>
            <a:rPr lang="en-US" b="0" i="0" dirty="0"/>
            <a:t>, T. </a:t>
          </a:r>
          <a:r>
            <a:rPr lang="en-US" b="0" i="0" dirty="0" err="1"/>
            <a:t>Stützle</a:t>
          </a:r>
          <a:r>
            <a:rPr lang="en-US" b="0" i="0" dirty="0"/>
            <a:t>, “Ant Colony Optimization– Artificial Ants as a Computational Intelligence Technique”, IEEE Computational Intelligence Magazine,2006</a:t>
          </a:r>
          <a:endParaRPr lang="en-US" dirty="0"/>
        </a:p>
      </dgm:t>
    </dgm:pt>
    <dgm:pt modelId="{897DC9F3-CBE0-48F0-BF73-0F17709CF29C}" type="parTrans" cxnId="{0AFD4E06-C185-4B62-BCC9-30CE883C3952}">
      <dgm:prSet/>
      <dgm:spPr/>
      <dgm:t>
        <a:bodyPr/>
        <a:lstStyle/>
        <a:p>
          <a:endParaRPr lang="en-US"/>
        </a:p>
      </dgm:t>
    </dgm:pt>
    <dgm:pt modelId="{E16E3753-A1F4-449F-A435-382DE13EA2B9}" type="sibTrans" cxnId="{0AFD4E06-C185-4B62-BCC9-30CE883C3952}">
      <dgm:prSet/>
      <dgm:spPr/>
      <dgm:t>
        <a:bodyPr/>
        <a:lstStyle/>
        <a:p>
          <a:endParaRPr lang="en-US"/>
        </a:p>
      </dgm:t>
    </dgm:pt>
    <dgm:pt modelId="{16B4694E-E485-4B21-A31A-8D345C31CAF0}">
      <dgm:prSet/>
      <dgm:spPr/>
      <dgm:t>
        <a:bodyPr/>
        <a:lstStyle/>
        <a:p>
          <a:r>
            <a:rPr lang="en-US" b="0" i="0"/>
            <a:t>2.    M. Dorigo K. Socha, “An Introduction to Ant Colony Optimization”, T. F. Gonzalez, Approximation Algorithms and Metaheuristics, CRC Press, 2007</a:t>
          </a:r>
          <a:endParaRPr lang="en-US"/>
        </a:p>
      </dgm:t>
    </dgm:pt>
    <dgm:pt modelId="{593E6972-E2F1-4EB3-ACA6-82F18C762AF9}" type="parTrans" cxnId="{98E9F1B7-D6BB-48FC-855A-20A46E665168}">
      <dgm:prSet/>
      <dgm:spPr/>
      <dgm:t>
        <a:bodyPr/>
        <a:lstStyle/>
        <a:p>
          <a:endParaRPr lang="en-US"/>
        </a:p>
      </dgm:t>
    </dgm:pt>
    <dgm:pt modelId="{6125ACBE-CF3D-4D9A-83F3-77F879B0E4D7}" type="sibTrans" cxnId="{98E9F1B7-D6BB-48FC-855A-20A46E665168}">
      <dgm:prSet/>
      <dgm:spPr/>
      <dgm:t>
        <a:bodyPr/>
        <a:lstStyle/>
        <a:p>
          <a:endParaRPr lang="en-US"/>
        </a:p>
      </dgm:t>
    </dgm:pt>
    <dgm:pt modelId="{AE5D689B-9F19-4F73-93A4-41C8BD018DE6}">
      <dgm:prSet/>
      <dgm:spPr/>
      <dgm:t>
        <a:bodyPr/>
        <a:lstStyle/>
        <a:p>
          <a:r>
            <a:rPr lang="en-US" b="0" i="0" dirty="0"/>
            <a:t>3.    M. Dorigo T. </a:t>
          </a:r>
          <a:r>
            <a:rPr lang="en-US" b="0" i="0" dirty="0" err="1"/>
            <a:t>Stützle</a:t>
          </a:r>
          <a:r>
            <a:rPr lang="en-US" b="0" i="0" dirty="0"/>
            <a:t>, “The Ant Colony Optimization Metaheuristic: Algorithms, Applications, and Advances”, Handbook of Metaheuristics, 2002</a:t>
          </a:r>
          <a:endParaRPr lang="en-US" dirty="0"/>
        </a:p>
      </dgm:t>
    </dgm:pt>
    <dgm:pt modelId="{9FC52E28-215F-4357-83D0-FF77D0AA8490}" type="parTrans" cxnId="{5DEC8136-05FF-480B-834B-FC3078A6E689}">
      <dgm:prSet/>
      <dgm:spPr/>
      <dgm:t>
        <a:bodyPr/>
        <a:lstStyle/>
        <a:p>
          <a:endParaRPr lang="en-US"/>
        </a:p>
      </dgm:t>
    </dgm:pt>
    <dgm:pt modelId="{1B5978DF-4CB6-47F6-8000-C274BE9FEBF6}" type="sibTrans" cxnId="{5DEC8136-05FF-480B-834B-FC3078A6E689}">
      <dgm:prSet/>
      <dgm:spPr/>
      <dgm:t>
        <a:bodyPr/>
        <a:lstStyle/>
        <a:p>
          <a:endParaRPr lang="en-US"/>
        </a:p>
      </dgm:t>
    </dgm:pt>
    <dgm:pt modelId="{5731AE50-900E-43D0-98E3-B5C261608F3A}">
      <dgm:prSet/>
      <dgm:spPr/>
      <dgm:t>
        <a:bodyPr/>
        <a:lstStyle/>
        <a:p>
          <a:r>
            <a:rPr lang="en-AE" b="0" i="0"/>
            <a:t>4.    </a:t>
          </a:r>
          <a:r>
            <a:rPr lang="en-US" b="0" i="0"/>
            <a:t>A hybrid optimization algorithm based on genetic algorithm and ant colony optimization Zainudin Zukhri1 and Irving Vitra PaputunganFaculty of Industrial Technology, Islamic University of Indonesia,Jl. Kaliurang KM 14.4 Yogyakarta Indonesi</a:t>
          </a:r>
          <a:endParaRPr lang="en-US"/>
        </a:p>
      </dgm:t>
    </dgm:pt>
    <dgm:pt modelId="{508D7070-9087-4D51-96EC-11CE059A71ED}" type="parTrans" cxnId="{1D93D941-7DF8-4E73-AA84-781CC589F291}">
      <dgm:prSet/>
      <dgm:spPr/>
      <dgm:t>
        <a:bodyPr/>
        <a:lstStyle/>
        <a:p>
          <a:endParaRPr lang="en-US"/>
        </a:p>
      </dgm:t>
    </dgm:pt>
    <dgm:pt modelId="{C38108EC-D325-40E5-B7E9-3840F0A8833D}" type="sibTrans" cxnId="{1D93D941-7DF8-4E73-AA84-781CC589F291}">
      <dgm:prSet/>
      <dgm:spPr/>
      <dgm:t>
        <a:bodyPr/>
        <a:lstStyle/>
        <a:p>
          <a:endParaRPr lang="en-US"/>
        </a:p>
      </dgm:t>
    </dgm:pt>
    <dgm:pt modelId="{BAE808F5-5D48-4051-91D2-65A4BAB1CD4D}">
      <dgm:prSet/>
      <dgm:spPr/>
      <dgm:t>
        <a:bodyPr/>
        <a:lstStyle/>
        <a:p>
          <a:r>
            <a:rPr lang="en-US"/>
            <a:t>5.    Hybrid Algorithm Based on Ant Colony Optimization and Simulated Annealing Applied to the Dynamic Traveling Salesman ProblemPetr Stodola, Karel Michenka,  Jan Nohel and Marian Rybansk</a:t>
          </a:r>
        </a:p>
      </dgm:t>
    </dgm:pt>
    <dgm:pt modelId="{99E600E2-46D1-49B0-A453-A5DCFF69E711}" type="parTrans" cxnId="{7BB99411-C14E-4AE4-AD7B-EB6A7D1F27E7}">
      <dgm:prSet/>
      <dgm:spPr/>
      <dgm:t>
        <a:bodyPr/>
        <a:lstStyle/>
        <a:p>
          <a:endParaRPr lang="en-US"/>
        </a:p>
      </dgm:t>
    </dgm:pt>
    <dgm:pt modelId="{55026E05-6E2E-49C7-8392-5A88D3E345CF}" type="sibTrans" cxnId="{7BB99411-C14E-4AE4-AD7B-EB6A7D1F27E7}">
      <dgm:prSet/>
      <dgm:spPr/>
      <dgm:t>
        <a:bodyPr/>
        <a:lstStyle/>
        <a:p>
          <a:endParaRPr lang="en-US"/>
        </a:p>
      </dgm:t>
    </dgm:pt>
    <dgm:pt modelId="{20C2523F-3448-42CA-B526-653671C7D082}" type="pres">
      <dgm:prSet presAssocID="{3BC84E97-68BF-4EA8-B89C-E8E8A812C8CA}" presName="vert0" presStyleCnt="0">
        <dgm:presLayoutVars>
          <dgm:dir/>
          <dgm:animOne val="branch"/>
          <dgm:animLvl val="lvl"/>
        </dgm:presLayoutVars>
      </dgm:prSet>
      <dgm:spPr/>
    </dgm:pt>
    <dgm:pt modelId="{909EA3D0-013B-4273-8712-E9FEC317FD73}" type="pres">
      <dgm:prSet presAssocID="{C02E2311-8554-4444-B6F6-0F4524BBC05D}" presName="thickLine" presStyleLbl="alignNode1" presStyleIdx="0" presStyleCnt="5"/>
      <dgm:spPr/>
    </dgm:pt>
    <dgm:pt modelId="{4C985262-96ED-4C54-9790-C35894D13BBC}" type="pres">
      <dgm:prSet presAssocID="{C02E2311-8554-4444-B6F6-0F4524BBC05D}" presName="horz1" presStyleCnt="0"/>
      <dgm:spPr/>
    </dgm:pt>
    <dgm:pt modelId="{6582F121-45E0-479B-A992-25A673C60388}" type="pres">
      <dgm:prSet presAssocID="{C02E2311-8554-4444-B6F6-0F4524BBC05D}" presName="tx1" presStyleLbl="revTx" presStyleIdx="0" presStyleCnt="5"/>
      <dgm:spPr/>
    </dgm:pt>
    <dgm:pt modelId="{8BC3E39D-C074-4D94-8E8B-444C1AC3F910}" type="pres">
      <dgm:prSet presAssocID="{C02E2311-8554-4444-B6F6-0F4524BBC05D}" presName="vert1" presStyleCnt="0"/>
      <dgm:spPr/>
    </dgm:pt>
    <dgm:pt modelId="{911DF25F-463A-4321-8A99-1AB495BAB7B8}" type="pres">
      <dgm:prSet presAssocID="{16B4694E-E485-4B21-A31A-8D345C31CAF0}" presName="thickLine" presStyleLbl="alignNode1" presStyleIdx="1" presStyleCnt="5"/>
      <dgm:spPr/>
    </dgm:pt>
    <dgm:pt modelId="{91DDF686-9407-4612-B5F1-B88BDC58A57C}" type="pres">
      <dgm:prSet presAssocID="{16B4694E-E485-4B21-A31A-8D345C31CAF0}" presName="horz1" presStyleCnt="0"/>
      <dgm:spPr/>
    </dgm:pt>
    <dgm:pt modelId="{8323CA7B-5D4C-4B79-AAF4-12120D5E08DD}" type="pres">
      <dgm:prSet presAssocID="{16B4694E-E485-4B21-A31A-8D345C31CAF0}" presName="tx1" presStyleLbl="revTx" presStyleIdx="1" presStyleCnt="5"/>
      <dgm:spPr/>
    </dgm:pt>
    <dgm:pt modelId="{146A1D91-BA53-48B1-87C2-E04EC02CEC69}" type="pres">
      <dgm:prSet presAssocID="{16B4694E-E485-4B21-A31A-8D345C31CAF0}" presName="vert1" presStyleCnt="0"/>
      <dgm:spPr/>
    </dgm:pt>
    <dgm:pt modelId="{D95ABF94-2737-4DC2-825D-62E5264B4BA8}" type="pres">
      <dgm:prSet presAssocID="{AE5D689B-9F19-4F73-93A4-41C8BD018DE6}" presName="thickLine" presStyleLbl="alignNode1" presStyleIdx="2" presStyleCnt="5"/>
      <dgm:spPr/>
    </dgm:pt>
    <dgm:pt modelId="{00A031A7-E13A-406F-A424-7588599EF0AD}" type="pres">
      <dgm:prSet presAssocID="{AE5D689B-9F19-4F73-93A4-41C8BD018DE6}" presName="horz1" presStyleCnt="0"/>
      <dgm:spPr/>
    </dgm:pt>
    <dgm:pt modelId="{72FB9954-73AB-4603-B7C0-6B4BF3E076FF}" type="pres">
      <dgm:prSet presAssocID="{AE5D689B-9F19-4F73-93A4-41C8BD018DE6}" presName="tx1" presStyleLbl="revTx" presStyleIdx="2" presStyleCnt="5"/>
      <dgm:spPr/>
    </dgm:pt>
    <dgm:pt modelId="{DDAD9EDD-7781-46EC-936C-6F0425E87295}" type="pres">
      <dgm:prSet presAssocID="{AE5D689B-9F19-4F73-93A4-41C8BD018DE6}" presName="vert1" presStyleCnt="0"/>
      <dgm:spPr/>
    </dgm:pt>
    <dgm:pt modelId="{B8DE740D-F9FD-481D-89ED-FF9E1F6D05DD}" type="pres">
      <dgm:prSet presAssocID="{5731AE50-900E-43D0-98E3-B5C261608F3A}" presName="thickLine" presStyleLbl="alignNode1" presStyleIdx="3" presStyleCnt="5"/>
      <dgm:spPr/>
    </dgm:pt>
    <dgm:pt modelId="{DA5EC450-35EB-4F70-9EF0-5F08AC1FD249}" type="pres">
      <dgm:prSet presAssocID="{5731AE50-900E-43D0-98E3-B5C261608F3A}" presName="horz1" presStyleCnt="0"/>
      <dgm:spPr/>
    </dgm:pt>
    <dgm:pt modelId="{939B9911-990A-429B-8B27-1601FF82AECA}" type="pres">
      <dgm:prSet presAssocID="{5731AE50-900E-43D0-98E3-B5C261608F3A}" presName="tx1" presStyleLbl="revTx" presStyleIdx="3" presStyleCnt="5"/>
      <dgm:spPr/>
    </dgm:pt>
    <dgm:pt modelId="{BDF8A78F-7EEB-4FB3-BB5A-EF234EEA4DCF}" type="pres">
      <dgm:prSet presAssocID="{5731AE50-900E-43D0-98E3-B5C261608F3A}" presName="vert1" presStyleCnt="0"/>
      <dgm:spPr/>
    </dgm:pt>
    <dgm:pt modelId="{D455077A-4930-4766-BB79-D5DD78413091}" type="pres">
      <dgm:prSet presAssocID="{BAE808F5-5D48-4051-91D2-65A4BAB1CD4D}" presName="thickLine" presStyleLbl="alignNode1" presStyleIdx="4" presStyleCnt="5"/>
      <dgm:spPr/>
    </dgm:pt>
    <dgm:pt modelId="{85457EE2-9A92-4156-9661-AF9F6316F980}" type="pres">
      <dgm:prSet presAssocID="{BAE808F5-5D48-4051-91D2-65A4BAB1CD4D}" presName="horz1" presStyleCnt="0"/>
      <dgm:spPr/>
    </dgm:pt>
    <dgm:pt modelId="{075955D5-87EB-4806-BE93-81505301508E}" type="pres">
      <dgm:prSet presAssocID="{BAE808F5-5D48-4051-91D2-65A4BAB1CD4D}" presName="tx1" presStyleLbl="revTx" presStyleIdx="4" presStyleCnt="5"/>
      <dgm:spPr/>
    </dgm:pt>
    <dgm:pt modelId="{5CE058CA-E587-48A0-B9B0-DBB403A7796B}" type="pres">
      <dgm:prSet presAssocID="{BAE808F5-5D48-4051-91D2-65A4BAB1CD4D}" presName="vert1" presStyleCnt="0"/>
      <dgm:spPr/>
    </dgm:pt>
  </dgm:ptLst>
  <dgm:cxnLst>
    <dgm:cxn modelId="{0AFD4E06-C185-4B62-BCC9-30CE883C3952}" srcId="{3BC84E97-68BF-4EA8-B89C-E8E8A812C8CA}" destId="{C02E2311-8554-4444-B6F6-0F4524BBC05D}" srcOrd="0" destOrd="0" parTransId="{897DC9F3-CBE0-48F0-BF73-0F17709CF29C}" sibTransId="{E16E3753-A1F4-449F-A435-382DE13EA2B9}"/>
    <dgm:cxn modelId="{7BB99411-C14E-4AE4-AD7B-EB6A7D1F27E7}" srcId="{3BC84E97-68BF-4EA8-B89C-E8E8A812C8CA}" destId="{BAE808F5-5D48-4051-91D2-65A4BAB1CD4D}" srcOrd="4" destOrd="0" parTransId="{99E600E2-46D1-49B0-A453-A5DCFF69E711}" sibTransId="{55026E05-6E2E-49C7-8392-5A88D3E345CF}"/>
    <dgm:cxn modelId="{146E6812-9F3E-4422-A2DB-E2EF06C923A7}" type="presOf" srcId="{5731AE50-900E-43D0-98E3-B5C261608F3A}" destId="{939B9911-990A-429B-8B27-1601FF82AECA}" srcOrd="0" destOrd="0" presId="urn:microsoft.com/office/officeart/2008/layout/LinedList"/>
    <dgm:cxn modelId="{C8BE9733-8D1F-4AA1-97B9-3C2B64FAD953}" type="presOf" srcId="{AE5D689B-9F19-4F73-93A4-41C8BD018DE6}" destId="{72FB9954-73AB-4603-B7C0-6B4BF3E076FF}" srcOrd="0" destOrd="0" presId="urn:microsoft.com/office/officeart/2008/layout/LinedList"/>
    <dgm:cxn modelId="{5DEC8136-05FF-480B-834B-FC3078A6E689}" srcId="{3BC84E97-68BF-4EA8-B89C-E8E8A812C8CA}" destId="{AE5D689B-9F19-4F73-93A4-41C8BD018DE6}" srcOrd="2" destOrd="0" parTransId="{9FC52E28-215F-4357-83D0-FF77D0AA8490}" sibTransId="{1B5978DF-4CB6-47F6-8000-C274BE9FEBF6}"/>
    <dgm:cxn modelId="{1D93D941-7DF8-4E73-AA84-781CC589F291}" srcId="{3BC84E97-68BF-4EA8-B89C-E8E8A812C8CA}" destId="{5731AE50-900E-43D0-98E3-B5C261608F3A}" srcOrd="3" destOrd="0" parTransId="{508D7070-9087-4D51-96EC-11CE059A71ED}" sibTransId="{C38108EC-D325-40E5-B7E9-3840F0A8833D}"/>
    <dgm:cxn modelId="{E0BF2076-F298-4A81-B63A-947ADEBEB2FC}" type="presOf" srcId="{C02E2311-8554-4444-B6F6-0F4524BBC05D}" destId="{6582F121-45E0-479B-A992-25A673C60388}" srcOrd="0" destOrd="0" presId="urn:microsoft.com/office/officeart/2008/layout/LinedList"/>
    <dgm:cxn modelId="{98E9F1B7-D6BB-48FC-855A-20A46E665168}" srcId="{3BC84E97-68BF-4EA8-B89C-E8E8A812C8CA}" destId="{16B4694E-E485-4B21-A31A-8D345C31CAF0}" srcOrd="1" destOrd="0" parTransId="{593E6972-E2F1-4EB3-ACA6-82F18C762AF9}" sibTransId="{6125ACBE-CF3D-4D9A-83F3-77F879B0E4D7}"/>
    <dgm:cxn modelId="{566786D4-4A0F-4551-8E56-84E1CDC0B018}" type="presOf" srcId="{3BC84E97-68BF-4EA8-B89C-E8E8A812C8CA}" destId="{20C2523F-3448-42CA-B526-653671C7D082}" srcOrd="0" destOrd="0" presId="urn:microsoft.com/office/officeart/2008/layout/LinedList"/>
    <dgm:cxn modelId="{249D36EC-3A60-425F-AD15-B7448DEF4890}" type="presOf" srcId="{16B4694E-E485-4B21-A31A-8D345C31CAF0}" destId="{8323CA7B-5D4C-4B79-AAF4-12120D5E08DD}" srcOrd="0" destOrd="0" presId="urn:microsoft.com/office/officeart/2008/layout/LinedList"/>
    <dgm:cxn modelId="{16807AFD-F70D-457B-9F3F-074D1024B9C2}" type="presOf" srcId="{BAE808F5-5D48-4051-91D2-65A4BAB1CD4D}" destId="{075955D5-87EB-4806-BE93-81505301508E}" srcOrd="0" destOrd="0" presId="urn:microsoft.com/office/officeart/2008/layout/LinedList"/>
    <dgm:cxn modelId="{8570EECD-E771-458F-A08C-216D286A5C8B}" type="presParOf" srcId="{20C2523F-3448-42CA-B526-653671C7D082}" destId="{909EA3D0-013B-4273-8712-E9FEC317FD73}" srcOrd="0" destOrd="0" presId="urn:microsoft.com/office/officeart/2008/layout/LinedList"/>
    <dgm:cxn modelId="{23A269BB-5281-4E98-9467-655F55510197}" type="presParOf" srcId="{20C2523F-3448-42CA-B526-653671C7D082}" destId="{4C985262-96ED-4C54-9790-C35894D13BBC}" srcOrd="1" destOrd="0" presId="urn:microsoft.com/office/officeart/2008/layout/LinedList"/>
    <dgm:cxn modelId="{A3C865C0-F7B9-43A7-AF54-06280E89A7AB}" type="presParOf" srcId="{4C985262-96ED-4C54-9790-C35894D13BBC}" destId="{6582F121-45E0-479B-A992-25A673C60388}" srcOrd="0" destOrd="0" presId="urn:microsoft.com/office/officeart/2008/layout/LinedList"/>
    <dgm:cxn modelId="{8E0F0549-E476-4666-AD7C-ECCB851C337D}" type="presParOf" srcId="{4C985262-96ED-4C54-9790-C35894D13BBC}" destId="{8BC3E39D-C074-4D94-8E8B-444C1AC3F910}" srcOrd="1" destOrd="0" presId="urn:microsoft.com/office/officeart/2008/layout/LinedList"/>
    <dgm:cxn modelId="{022344AB-DFB7-4E40-8337-1CC3F453BC9F}" type="presParOf" srcId="{20C2523F-3448-42CA-B526-653671C7D082}" destId="{911DF25F-463A-4321-8A99-1AB495BAB7B8}" srcOrd="2" destOrd="0" presId="urn:microsoft.com/office/officeart/2008/layout/LinedList"/>
    <dgm:cxn modelId="{B610359F-FA02-4061-B40F-CFA5FDFB0BC2}" type="presParOf" srcId="{20C2523F-3448-42CA-B526-653671C7D082}" destId="{91DDF686-9407-4612-B5F1-B88BDC58A57C}" srcOrd="3" destOrd="0" presId="urn:microsoft.com/office/officeart/2008/layout/LinedList"/>
    <dgm:cxn modelId="{BCEA4A0E-37A7-430B-A79B-524ED79FC947}" type="presParOf" srcId="{91DDF686-9407-4612-B5F1-B88BDC58A57C}" destId="{8323CA7B-5D4C-4B79-AAF4-12120D5E08DD}" srcOrd="0" destOrd="0" presId="urn:microsoft.com/office/officeart/2008/layout/LinedList"/>
    <dgm:cxn modelId="{3C923533-41EC-46CF-AD2A-11A46F6CBBF9}" type="presParOf" srcId="{91DDF686-9407-4612-B5F1-B88BDC58A57C}" destId="{146A1D91-BA53-48B1-87C2-E04EC02CEC69}" srcOrd="1" destOrd="0" presId="urn:microsoft.com/office/officeart/2008/layout/LinedList"/>
    <dgm:cxn modelId="{45DC9587-4FE0-430A-A5B6-4F033B19ECAC}" type="presParOf" srcId="{20C2523F-3448-42CA-B526-653671C7D082}" destId="{D95ABF94-2737-4DC2-825D-62E5264B4BA8}" srcOrd="4" destOrd="0" presId="urn:microsoft.com/office/officeart/2008/layout/LinedList"/>
    <dgm:cxn modelId="{3BFA7B34-BCC2-4CC8-BF6B-CE9F9CB7EA48}" type="presParOf" srcId="{20C2523F-3448-42CA-B526-653671C7D082}" destId="{00A031A7-E13A-406F-A424-7588599EF0AD}" srcOrd="5" destOrd="0" presId="urn:microsoft.com/office/officeart/2008/layout/LinedList"/>
    <dgm:cxn modelId="{2F8AEA36-18F2-42AB-94AC-8819BBB60584}" type="presParOf" srcId="{00A031A7-E13A-406F-A424-7588599EF0AD}" destId="{72FB9954-73AB-4603-B7C0-6B4BF3E076FF}" srcOrd="0" destOrd="0" presId="urn:microsoft.com/office/officeart/2008/layout/LinedList"/>
    <dgm:cxn modelId="{2FDD0760-69A3-4656-8491-D8C19DD5BBDC}" type="presParOf" srcId="{00A031A7-E13A-406F-A424-7588599EF0AD}" destId="{DDAD9EDD-7781-46EC-936C-6F0425E87295}" srcOrd="1" destOrd="0" presId="urn:microsoft.com/office/officeart/2008/layout/LinedList"/>
    <dgm:cxn modelId="{7DC0E408-2F03-46F9-A9D6-11D793A22BBB}" type="presParOf" srcId="{20C2523F-3448-42CA-B526-653671C7D082}" destId="{B8DE740D-F9FD-481D-89ED-FF9E1F6D05DD}" srcOrd="6" destOrd="0" presId="urn:microsoft.com/office/officeart/2008/layout/LinedList"/>
    <dgm:cxn modelId="{C38E2837-460A-407B-8405-8E92F82AE2C7}" type="presParOf" srcId="{20C2523F-3448-42CA-B526-653671C7D082}" destId="{DA5EC450-35EB-4F70-9EF0-5F08AC1FD249}" srcOrd="7" destOrd="0" presId="urn:microsoft.com/office/officeart/2008/layout/LinedList"/>
    <dgm:cxn modelId="{79FDD9F6-3097-4F28-BEA8-5637C39FFC9C}" type="presParOf" srcId="{DA5EC450-35EB-4F70-9EF0-5F08AC1FD249}" destId="{939B9911-990A-429B-8B27-1601FF82AECA}" srcOrd="0" destOrd="0" presId="urn:microsoft.com/office/officeart/2008/layout/LinedList"/>
    <dgm:cxn modelId="{4FB7B243-B66D-45B2-A758-2F5D6967AD49}" type="presParOf" srcId="{DA5EC450-35EB-4F70-9EF0-5F08AC1FD249}" destId="{BDF8A78F-7EEB-4FB3-BB5A-EF234EEA4DCF}" srcOrd="1" destOrd="0" presId="urn:microsoft.com/office/officeart/2008/layout/LinedList"/>
    <dgm:cxn modelId="{A66E2646-EA74-4659-BA29-82440F689983}" type="presParOf" srcId="{20C2523F-3448-42CA-B526-653671C7D082}" destId="{D455077A-4930-4766-BB79-D5DD78413091}" srcOrd="8" destOrd="0" presId="urn:microsoft.com/office/officeart/2008/layout/LinedList"/>
    <dgm:cxn modelId="{B5D4582A-A46F-43E1-A973-932E034BB417}" type="presParOf" srcId="{20C2523F-3448-42CA-B526-653671C7D082}" destId="{85457EE2-9A92-4156-9661-AF9F6316F980}" srcOrd="9" destOrd="0" presId="urn:microsoft.com/office/officeart/2008/layout/LinedList"/>
    <dgm:cxn modelId="{1EB475D4-7D8F-4024-B680-217ED3EF27C5}" type="presParOf" srcId="{85457EE2-9A92-4156-9661-AF9F6316F980}" destId="{075955D5-87EB-4806-BE93-81505301508E}" srcOrd="0" destOrd="0" presId="urn:microsoft.com/office/officeart/2008/layout/LinedList"/>
    <dgm:cxn modelId="{1E77D111-98D6-4868-979B-081236370A34}" type="presParOf" srcId="{85457EE2-9A92-4156-9661-AF9F6316F980}" destId="{5CE058CA-E587-48A0-B9B0-DBB403A7796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55BB4-CA46-4AA0-9FA3-8CDC735E3DB4}">
      <dsp:nvSpPr>
        <dsp:cNvPr id="0" name=""/>
        <dsp:cNvSpPr/>
      </dsp:nvSpPr>
      <dsp:spPr>
        <a:xfrm>
          <a:off x="0" y="8572"/>
          <a:ext cx="10890928"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The Problem Definition</a:t>
          </a:r>
        </a:p>
      </dsp:txBody>
      <dsp:txXfrm>
        <a:off x="31613" y="40185"/>
        <a:ext cx="10827702" cy="584369"/>
      </dsp:txXfrm>
    </dsp:sp>
    <dsp:sp modelId="{E654A610-16BE-412A-A376-02B8FFFE32D1}">
      <dsp:nvSpPr>
        <dsp:cNvPr id="0" name=""/>
        <dsp:cNvSpPr/>
      </dsp:nvSpPr>
      <dsp:spPr>
        <a:xfrm>
          <a:off x="0" y="733927"/>
          <a:ext cx="10890928"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Ant Colony Algorithms</a:t>
          </a:r>
        </a:p>
      </dsp:txBody>
      <dsp:txXfrm>
        <a:off x="31613" y="765540"/>
        <a:ext cx="10827702" cy="584369"/>
      </dsp:txXfrm>
    </dsp:sp>
    <dsp:sp modelId="{CCC92E87-BDF5-4FD0-A1EB-ACDE837C71C9}">
      <dsp:nvSpPr>
        <dsp:cNvPr id="0" name=""/>
        <dsp:cNvSpPr/>
      </dsp:nvSpPr>
      <dsp:spPr>
        <a:xfrm>
          <a:off x="0" y="1459282"/>
          <a:ext cx="10890928"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Hybrid Algorithms</a:t>
          </a:r>
        </a:p>
      </dsp:txBody>
      <dsp:txXfrm>
        <a:off x="31613" y="1490895"/>
        <a:ext cx="10827702" cy="584369"/>
      </dsp:txXfrm>
    </dsp:sp>
    <dsp:sp modelId="{480C0AB0-E829-4327-88CD-CE0D1B5F86DB}">
      <dsp:nvSpPr>
        <dsp:cNvPr id="0" name=""/>
        <dsp:cNvSpPr/>
      </dsp:nvSpPr>
      <dsp:spPr>
        <a:xfrm>
          <a:off x="0" y="2184637"/>
          <a:ext cx="10890928"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Algorithms Results</a:t>
          </a:r>
        </a:p>
      </dsp:txBody>
      <dsp:txXfrm>
        <a:off x="31613" y="2216250"/>
        <a:ext cx="10827702" cy="584369"/>
      </dsp:txXfrm>
    </dsp:sp>
    <dsp:sp modelId="{0E992054-77C4-493A-B029-C0087AB35DBA}">
      <dsp:nvSpPr>
        <dsp:cNvPr id="0" name=""/>
        <dsp:cNvSpPr/>
      </dsp:nvSpPr>
      <dsp:spPr>
        <a:xfrm>
          <a:off x="0" y="2909992"/>
          <a:ext cx="10890928"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Use Cases for each Algorithm</a:t>
          </a:r>
        </a:p>
      </dsp:txBody>
      <dsp:txXfrm>
        <a:off x="31613" y="2941605"/>
        <a:ext cx="10827702" cy="584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99CB39-552D-4CF1-9896-76FA9E87962A}">
      <dsp:nvSpPr>
        <dsp:cNvPr id="0" name=""/>
        <dsp:cNvSpPr/>
      </dsp:nvSpPr>
      <dsp:spPr>
        <a:xfrm>
          <a:off x="0" y="435"/>
          <a:ext cx="10890928" cy="10186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CCCADD-EC90-4668-A629-4DD4F57FC017}">
      <dsp:nvSpPr>
        <dsp:cNvPr id="0" name=""/>
        <dsp:cNvSpPr/>
      </dsp:nvSpPr>
      <dsp:spPr>
        <a:xfrm>
          <a:off x="308142" y="229632"/>
          <a:ext cx="560259" cy="5602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9847BA-ABEF-421E-B566-5D86A04BB1C7}">
      <dsp:nvSpPr>
        <dsp:cNvPr id="0" name=""/>
        <dsp:cNvSpPr/>
      </dsp:nvSpPr>
      <dsp:spPr>
        <a:xfrm>
          <a:off x="1176545" y="435"/>
          <a:ext cx="9714382" cy="1018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808" tIns="107808" rIns="107808" bIns="107808" numCol="1" spcCol="1270" anchor="ctr" anchorCtr="0">
          <a:noAutofit/>
        </a:bodyPr>
        <a:lstStyle/>
        <a:p>
          <a:pPr marL="0" lvl="0" indent="0" algn="l" defTabSz="1111250">
            <a:lnSpc>
              <a:spcPct val="100000"/>
            </a:lnSpc>
            <a:spcBef>
              <a:spcPct val="0"/>
            </a:spcBef>
            <a:spcAft>
              <a:spcPct val="35000"/>
            </a:spcAft>
            <a:buNone/>
          </a:pPr>
          <a:r>
            <a:rPr lang="en-US" sz="2500" kern="1200"/>
            <a:t>Problems Can be one of the following : Simulation, Modelling or Optimization.</a:t>
          </a:r>
        </a:p>
      </dsp:txBody>
      <dsp:txXfrm>
        <a:off x="1176545" y="435"/>
        <a:ext cx="9714382" cy="1018654"/>
      </dsp:txXfrm>
    </dsp:sp>
    <dsp:sp modelId="{683697CC-8754-4FB8-B987-10CFBFFD3C80}">
      <dsp:nvSpPr>
        <dsp:cNvPr id="0" name=""/>
        <dsp:cNvSpPr/>
      </dsp:nvSpPr>
      <dsp:spPr>
        <a:xfrm>
          <a:off x="0" y="1273752"/>
          <a:ext cx="10890928" cy="10186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A599D1-BC78-44C3-A3C9-1F81AA3BBC0E}">
      <dsp:nvSpPr>
        <dsp:cNvPr id="0" name=""/>
        <dsp:cNvSpPr/>
      </dsp:nvSpPr>
      <dsp:spPr>
        <a:xfrm>
          <a:off x="308142" y="1502950"/>
          <a:ext cx="560259" cy="5602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EA67DC-CBA9-41E0-8777-A5E2C917D14C}">
      <dsp:nvSpPr>
        <dsp:cNvPr id="0" name=""/>
        <dsp:cNvSpPr/>
      </dsp:nvSpPr>
      <dsp:spPr>
        <a:xfrm>
          <a:off x="1176545" y="1273752"/>
          <a:ext cx="9714382" cy="1018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808" tIns="107808" rIns="107808" bIns="107808" numCol="1" spcCol="1270" anchor="ctr" anchorCtr="0">
          <a:noAutofit/>
        </a:bodyPr>
        <a:lstStyle/>
        <a:p>
          <a:pPr marL="0" lvl="0" indent="0" algn="l" defTabSz="1111250">
            <a:lnSpc>
              <a:spcPct val="100000"/>
            </a:lnSpc>
            <a:spcBef>
              <a:spcPct val="0"/>
            </a:spcBef>
            <a:spcAft>
              <a:spcPct val="35000"/>
            </a:spcAft>
            <a:buNone/>
          </a:pPr>
          <a:r>
            <a:rPr lang="en-US" sz="2500" kern="1200"/>
            <a:t>Waste Collection Routing is an </a:t>
          </a:r>
          <a:r>
            <a:rPr lang="en-US" sz="2500" b="1" kern="1200"/>
            <a:t>Optimization</a:t>
          </a:r>
          <a:r>
            <a:rPr lang="en-US" sz="2500" kern="1200"/>
            <a:t> Problem.</a:t>
          </a:r>
        </a:p>
      </dsp:txBody>
      <dsp:txXfrm>
        <a:off x="1176545" y="1273752"/>
        <a:ext cx="9714382" cy="1018654"/>
      </dsp:txXfrm>
    </dsp:sp>
    <dsp:sp modelId="{E485AC9C-57B0-4225-BF4E-787418A8094A}">
      <dsp:nvSpPr>
        <dsp:cNvPr id="0" name=""/>
        <dsp:cNvSpPr/>
      </dsp:nvSpPr>
      <dsp:spPr>
        <a:xfrm>
          <a:off x="0" y="2547070"/>
          <a:ext cx="10890928" cy="10186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684D79-2331-408E-99A2-FEB591B28A8A}">
      <dsp:nvSpPr>
        <dsp:cNvPr id="0" name=""/>
        <dsp:cNvSpPr/>
      </dsp:nvSpPr>
      <dsp:spPr>
        <a:xfrm>
          <a:off x="308142" y="2776267"/>
          <a:ext cx="560259" cy="5602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B46E2C-F798-4729-A119-647C47963121}">
      <dsp:nvSpPr>
        <dsp:cNvPr id="0" name=""/>
        <dsp:cNvSpPr/>
      </dsp:nvSpPr>
      <dsp:spPr>
        <a:xfrm>
          <a:off x="1176545" y="2547070"/>
          <a:ext cx="9714382" cy="1018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808" tIns="107808" rIns="107808" bIns="107808" numCol="1" spcCol="1270" anchor="ctr" anchorCtr="0">
          <a:noAutofit/>
        </a:bodyPr>
        <a:lstStyle/>
        <a:p>
          <a:pPr marL="0" lvl="0" indent="0" algn="l" defTabSz="1111250">
            <a:lnSpc>
              <a:spcPct val="100000"/>
            </a:lnSpc>
            <a:spcBef>
              <a:spcPct val="0"/>
            </a:spcBef>
            <a:spcAft>
              <a:spcPct val="35000"/>
            </a:spcAft>
            <a:buNone/>
          </a:pPr>
          <a:r>
            <a:rPr lang="en-US" sz="2500" kern="1200"/>
            <a:t>In Optimization Problems : </a:t>
          </a:r>
          <a:r>
            <a:rPr lang="en-AE" sz="2500" kern="1200"/>
            <a:t>Model and desired Output are Known</a:t>
          </a:r>
          <a:endParaRPr lang="en-US" sz="2500" kern="1200"/>
        </a:p>
      </dsp:txBody>
      <dsp:txXfrm>
        <a:off x="1176545" y="2547070"/>
        <a:ext cx="9714382" cy="1018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F10F7B-58C7-4D28-93E3-04ED529BAE11}">
      <dsp:nvSpPr>
        <dsp:cNvPr id="0" name=""/>
        <dsp:cNvSpPr/>
      </dsp:nvSpPr>
      <dsp:spPr>
        <a:xfrm>
          <a:off x="0" y="557206"/>
          <a:ext cx="6479357" cy="695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Ant Colony System</a:t>
          </a:r>
        </a:p>
      </dsp:txBody>
      <dsp:txXfrm>
        <a:off x="33955" y="591161"/>
        <a:ext cx="6411447" cy="627655"/>
      </dsp:txXfrm>
    </dsp:sp>
    <dsp:sp modelId="{0FBD1181-BCC0-458F-941C-3EB665FF90DF}">
      <dsp:nvSpPr>
        <dsp:cNvPr id="0" name=""/>
        <dsp:cNvSpPr/>
      </dsp:nvSpPr>
      <dsp:spPr>
        <a:xfrm>
          <a:off x="0" y="1336291"/>
          <a:ext cx="6479357" cy="695565"/>
        </a:xfrm>
        <a:prstGeom prst="roundRect">
          <a:avLst/>
        </a:prstGeom>
        <a:solidFill>
          <a:schemeClr val="accent2">
            <a:hueOff val="1768024"/>
            <a:satOff val="-6660"/>
            <a:lumOff val="5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Max-Min Ant System</a:t>
          </a:r>
        </a:p>
      </dsp:txBody>
      <dsp:txXfrm>
        <a:off x="33955" y="1370246"/>
        <a:ext cx="6411447" cy="627655"/>
      </dsp:txXfrm>
    </dsp:sp>
    <dsp:sp modelId="{BBA46BED-316B-435B-9D4B-1B68A5023C81}">
      <dsp:nvSpPr>
        <dsp:cNvPr id="0" name=""/>
        <dsp:cNvSpPr/>
      </dsp:nvSpPr>
      <dsp:spPr>
        <a:xfrm>
          <a:off x="0" y="2115376"/>
          <a:ext cx="6479357" cy="695565"/>
        </a:xfrm>
        <a:prstGeom prst="roundRect">
          <a:avLst/>
        </a:prstGeom>
        <a:solidFill>
          <a:schemeClr val="accent2">
            <a:hueOff val="3536049"/>
            <a:satOff val="-13319"/>
            <a:lumOff val="1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Distributed Any Colony</a:t>
          </a:r>
        </a:p>
      </dsp:txBody>
      <dsp:txXfrm>
        <a:off x="33955" y="2149331"/>
        <a:ext cx="6411447" cy="627655"/>
      </dsp:txXfrm>
    </dsp:sp>
    <dsp:sp modelId="{3F2C44A6-E7D5-4FB2-92C8-C87171E800B5}">
      <dsp:nvSpPr>
        <dsp:cNvPr id="0" name=""/>
        <dsp:cNvSpPr/>
      </dsp:nvSpPr>
      <dsp:spPr>
        <a:xfrm>
          <a:off x="0" y="2894461"/>
          <a:ext cx="6479357" cy="695565"/>
        </a:xfrm>
        <a:prstGeom prst="roundRect">
          <a:avLst/>
        </a:prstGeom>
        <a:solidFill>
          <a:schemeClr val="accent2">
            <a:hueOff val="5304073"/>
            <a:satOff val="-19979"/>
            <a:lumOff val="16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ACO hybrid with Genetic Algorithm</a:t>
          </a:r>
        </a:p>
      </dsp:txBody>
      <dsp:txXfrm>
        <a:off x="33955" y="2928416"/>
        <a:ext cx="6411447" cy="627655"/>
      </dsp:txXfrm>
    </dsp:sp>
    <dsp:sp modelId="{B2A1B2A6-5618-4582-AB4F-2B0F371A3698}">
      <dsp:nvSpPr>
        <dsp:cNvPr id="0" name=""/>
        <dsp:cNvSpPr/>
      </dsp:nvSpPr>
      <dsp:spPr>
        <a:xfrm>
          <a:off x="0" y="3673546"/>
          <a:ext cx="6479357" cy="695565"/>
        </a:xfrm>
        <a:prstGeom prst="roundRect">
          <a:avLst/>
        </a:prstGeom>
        <a:solidFill>
          <a:schemeClr val="accent2">
            <a:hueOff val="7072097"/>
            <a:satOff val="-26638"/>
            <a:lumOff val="2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ACO hybrid with Simulated Annealing</a:t>
          </a:r>
        </a:p>
      </dsp:txBody>
      <dsp:txXfrm>
        <a:off x="33955" y="3707501"/>
        <a:ext cx="6411447" cy="6276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D99A3B-BE6B-41F1-BDFC-5448813BDD65}">
      <dsp:nvSpPr>
        <dsp:cNvPr id="0" name=""/>
        <dsp:cNvSpPr/>
      </dsp:nvSpPr>
      <dsp:spPr>
        <a:xfrm>
          <a:off x="0" y="1199"/>
          <a:ext cx="5375383" cy="25155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Distributed Ant Colony Optimization uses multiple ant colonies that work independently with periodic information exchange to improve solution quality and convergence speed.</a:t>
          </a:r>
          <a:endParaRPr lang="en-US" sz="2500" kern="1200"/>
        </a:p>
      </dsp:txBody>
      <dsp:txXfrm>
        <a:off x="122797" y="123996"/>
        <a:ext cx="5129789" cy="2269906"/>
      </dsp:txXfrm>
    </dsp:sp>
    <dsp:sp modelId="{629D7250-9022-4D60-9460-4413B0F23BF0}">
      <dsp:nvSpPr>
        <dsp:cNvPr id="0" name=""/>
        <dsp:cNvSpPr/>
      </dsp:nvSpPr>
      <dsp:spPr>
        <a:xfrm>
          <a:off x="0" y="2588700"/>
          <a:ext cx="5375383" cy="2515500"/>
        </a:xfrm>
        <a:prstGeom prst="roundRect">
          <a:avLst/>
        </a:prstGeom>
        <a:solidFill>
          <a:schemeClr val="accent5">
            <a:hueOff val="9010794"/>
            <a:satOff val="-22539"/>
            <a:lumOff val="-24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This approach combines the exploratory power of independent search with the exploitation of shared good solutions, often leading to better results than single-colony approaches.</a:t>
          </a:r>
          <a:endParaRPr lang="en-US" sz="2500" kern="1200"/>
        </a:p>
      </dsp:txBody>
      <dsp:txXfrm>
        <a:off x="122797" y="2711497"/>
        <a:ext cx="5129789" cy="22699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7BCF22-F882-44BC-AAE1-167FAEA72C84}">
      <dsp:nvSpPr>
        <dsp:cNvPr id="0" name=""/>
        <dsp:cNvSpPr/>
      </dsp:nvSpPr>
      <dsp:spPr>
        <a:xfrm>
          <a:off x="0" y="623"/>
          <a:ext cx="721641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6AB020-B29A-4551-A0DC-245B33345982}">
      <dsp:nvSpPr>
        <dsp:cNvPr id="0" name=""/>
        <dsp:cNvSpPr/>
      </dsp:nvSpPr>
      <dsp:spPr>
        <a:xfrm>
          <a:off x="0" y="623"/>
          <a:ext cx="7216416" cy="730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baseline="0"/>
            <a:t>num_colonies: Number of ant colonies (default: 4)</a:t>
          </a:r>
          <a:endParaRPr lang="en-US" sz="2000" kern="1200"/>
        </a:p>
      </dsp:txBody>
      <dsp:txXfrm>
        <a:off x="0" y="623"/>
        <a:ext cx="7216416" cy="730001"/>
      </dsp:txXfrm>
    </dsp:sp>
    <dsp:sp modelId="{FBEC0B93-B722-4734-8CD1-CE04B5A593F0}">
      <dsp:nvSpPr>
        <dsp:cNvPr id="0" name=""/>
        <dsp:cNvSpPr/>
      </dsp:nvSpPr>
      <dsp:spPr>
        <a:xfrm>
          <a:off x="0" y="730625"/>
          <a:ext cx="7216416" cy="0"/>
        </a:xfrm>
        <a:prstGeom prst="line">
          <a:avLst/>
        </a:prstGeom>
        <a:solidFill>
          <a:schemeClr val="accent2">
            <a:hueOff val="1178683"/>
            <a:satOff val="-4440"/>
            <a:lumOff val="3726"/>
            <a:alphaOff val="0"/>
          </a:schemeClr>
        </a:solidFill>
        <a:ln w="12700" cap="flat" cmpd="sng" algn="ctr">
          <a:solidFill>
            <a:schemeClr val="accent2">
              <a:hueOff val="1178683"/>
              <a:satOff val="-4440"/>
              <a:lumOff val="3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C655AD-8AAC-439C-A118-66467BCE034F}">
      <dsp:nvSpPr>
        <dsp:cNvPr id="0" name=""/>
        <dsp:cNvSpPr/>
      </dsp:nvSpPr>
      <dsp:spPr>
        <a:xfrm>
          <a:off x="0" y="730625"/>
          <a:ext cx="7216416" cy="730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baseline="0"/>
            <a:t>ants_per_colony: Number of ants in each colony (default: 10)</a:t>
          </a:r>
          <a:endParaRPr lang="en-US" sz="2000" kern="1200"/>
        </a:p>
      </dsp:txBody>
      <dsp:txXfrm>
        <a:off x="0" y="730625"/>
        <a:ext cx="7216416" cy="730001"/>
      </dsp:txXfrm>
    </dsp:sp>
    <dsp:sp modelId="{BC73D2D4-A15B-40CD-A79C-8A04A6D14596}">
      <dsp:nvSpPr>
        <dsp:cNvPr id="0" name=""/>
        <dsp:cNvSpPr/>
      </dsp:nvSpPr>
      <dsp:spPr>
        <a:xfrm>
          <a:off x="0" y="1460627"/>
          <a:ext cx="7216416" cy="0"/>
        </a:xfrm>
        <a:prstGeom prst="line">
          <a:avLst/>
        </a:prstGeom>
        <a:solidFill>
          <a:schemeClr val="accent2">
            <a:hueOff val="2357366"/>
            <a:satOff val="-8879"/>
            <a:lumOff val="7451"/>
            <a:alphaOff val="0"/>
          </a:schemeClr>
        </a:solidFill>
        <a:ln w="12700" cap="flat" cmpd="sng" algn="ctr">
          <a:solidFill>
            <a:schemeClr val="accent2">
              <a:hueOff val="2357366"/>
              <a:satOff val="-8879"/>
              <a:lumOff val="7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B825AA-4DBC-46F9-A6F6-2CC530834C67}">
      <dsp:nvSpPr>
        <dsp:cNvPr id="0" name=""/>
        <dsp:cNvSpPr/>
      </dsp:nvSpPr>
      <dsp:spPr>
        <a:xfrm>
          <a:off x="0" y="1460627"/>
          <a:ext cx="7216416" cy="730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baseline="0"/>
            <a:t>alpha, beta, rho, q: Same as for Discrete ACO</a:t>
          </a:r>
          <a:endParaRPr lang="en-US" sz="2000" kern="1200"/>
        </a:p>
      </dsp:txBody>
      <dsp:txXfrm>
        <a:off x="0" y="1460627"/>
        <a:ext cx="7216416" cy="730001"/>
      </dsp:txXfrm>
    </dsp:sp>
    <dsp:sp modelId="{E27F7EDA-1322-43C6-9FDB-130EFBE1A74D}">
      <dsp:nvSpPr>
        <dsp:cNvPr id="0" name=""/>
        <dsp:cNvSpPr/>
      </dsp:nvSpPr>
      <dsp:spPr>
        <a:xfrm>
          <a:off x="0" y="2190629"/>
          <a:ext cx="7216416" cy="0"/>
        </a:xfrm>
        <a:prstGeom prst="line">
          <a:avLst/>
        </a:prstGeom>
        <a:solidFill>
          <a:schemeClr val="accent2">
            <a:hueOff val="3536049"/>
            <a:satOff val="-13319"/>
            <a:lumOff val="11176"/>
            <a:alphaOff val="0"/>
          </a:schemeClr>
        </a:solidFill>
        <a:ln w="12700" cap="flat" cmpd="sng" algn="ctr">
          <a:solidFill>
            <a:schemeClr val="accent2">
              <a:hueOff val="3536049"/>
              <a:satOff val="-13319"/>
              <a:lumOff val="111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5370F3-AD32-4CCB-BF3F-F08DCEE025A2}">
      <dsp:nvSpPr>
        <dsp:cNvPr id="0" name=""/>
        <dsp:cNvSpPr/>
      </dsp:nvSpPr>
      <dsp:spPr>
        <a:xfrm>
          <a:off x="0" y="2190629"/>
          <a:ext cx="7216416" cy="730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baseline="0"/>
            <a:t>exchange_freq: Frequency of information exchange between colonies (default: 10 iterations)</a:t>
          </a:r>
          <a:endParaRPr lang="en-US" sz="2000" kern="1200"/>
        </a:p>
      </dsp:txBody>
      <dsp:txXfrm>
        <a:off x="0" y="2190629"/>
        <a:ext cx="7216416" cy="730001"/>
      </dsp:txXfrm>
    </dsp:sp>
    <dsp:sp modelId="{CF0A58B4-3059-448C-A66F-E2119EA3DD2B}">
      <dsp:nvSpPr>
        <dsp:cNvPr id="0" name=""/>
        <dsp:cNvSpPr/>
      </dsp:nvSpPr>
      <dsp:spPr>
        <a:xfrm>
          <a:off x="0" y="2920630"/>
          <a:ext cx="7216416" cy="0"/>
        </a:xfrm>
        <a:prstGeom prst="line">
          <a:avLst/>
        </a:prstGeom>
        <a:solidFill>
          <a:schemeClr val="accent2">
            <a:hueOff val="4714731"/>
            <a:satOff val="-17759"/>
            <a:lumOff val="14902"/>
            <a:alphaOff val="0"/>
          </a:schemeClr>
        </a:solidFill>
        <a:ln w="12700" cap="flat" cmpd="sng" algn="ctr">
          <a:solidFill>
            <a:schemeClr val="accent2">
              <a:hueOff val="4714731"/>
              <a:satOff val="-17759"/>
              <a:lumOff val="14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93B631-CF17-482C-B551-F2D75F9CD330}">
      <dsp:nvSpPr>
        <dsp:cNvPr id="0" name=""/>
        <dsp:cNvSpPr/>
      </dsp:nvSpPr>
      <dsp:spPr>
        <a:xfrm>
          <a:off x="0" y="2920630"/>
          <a:ext cx="7216416" cy="730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baseline="0"/>
            <a:t>exchange_strategy: Strategy for information exchange ('best' or 'random') (default: 'random')</a:t>
          </a:r>
          <a:endParaRPr lang="en-US" sz="2000" kern="1200"/>
        </a:p>
      </dsp:txBody>
      <dsp:txXfrm>
        <a:off x="0" y="2920630"/>
        <a:ext cx="7216416" cy="730001"/>
      </dsp:txXfrm>
    </dsp:sp>
    <dsp:sp modelId="{771A32E8-C494-4D50-B93A-E2DD79792609}">
      <dsp:nvSpPr>
        <dsp:cNvPr id="0" name=""/>
        <dsp:cNvSpPr/>
      </dsp:nvSpPr>
      <dsp:spPr>
        <a:xfrm>
          <a:off x="0" y="3650632"/>
          <a:ext cx="7216416" cy="0"/>
        </a:xfrm>
        <a:prstGeom prst="line">
          <a:avLst/>
        </a:prstGeom>
        <a:solidFill>
          <a:schemeClr val="accent2">
            <a:hueOff val="5893414"/>
            <a:satOff val="-22198"/>
            <a:lumOff val="18627"/>
            <a:alphaOff val="0"/>
          </a:schemeClr>
        </a:solidFill>
        <a:ln w="12700" cap="flat" cmpd="sng" algn="ctr">
          <a:solidFill>
            <a:schemeClr val="accent2">
              <a:hueOff val="5893414"/>
              <a:satOff val="-22198"/>
              <a:lumOff val="186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22CEDD-8A90-468C-B851-3159396B194E}">
      <dsp:nvSpPr>
        <dsp:cNvPr id="0" name=""/>
        <dsp:cNvSpPr/>
      </dsp:nvSpPr>
      <dsp:spPr>
        <a:xfrm>
          <a:off x="0" y="3650632"/>
          <a:ext cx="7216416" cy="730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baseline="0"/>
            <a:t>max_iterations: Maximum number of iterations (default: 100)</a:t>
          </a:r>
          <a:endParaRPr lang="en-US" sz="2000" kern="1200"/>
        </a:p>
      </dsp:txBody>
      <dsp:txXfrm>
        <a:off x="0" y="3650632"/>
        <a:ext cx="7216416" cy="730001"/>
      </dsp:txXfrm>
    </dsp:sp>
    <dsp:sp modelId="{0226D407-161F-462B-84B0-D9FAB3A38C33}">
      <dsp:nvSpPr>
        <dsp:cNvPr id="0" name=""/>
        <dsp:cNvSpPr/>
      </dsp:nvSpPr>
      <dsp:spPr>
        <a:xfrm>
          <a:off x="0" y="4380634"/>
          <a:ext cx="7216416" cy="0"/>
        </a:xfrm>
        <a:prstGeom prst="line">
          <a:avLst/>
        </a:prstGeom>
        <a:solidFill>
          <a:schemeClr val="accent2">
            <a:hueOff val="7072097"/>
            <a:satOff val="-26638"/>
            <a:lumOff val="22353"/>
            <a:alphaOff val="0"/>
          </a:schemeClr>
        </a:solidFill>
        <a:ln w="12700" cap="flat" cmpd="sng" algn="ctr">
          <a:solidFill>
            <a:schemeClr val="accent2">
              <a:hueOff val="7072097"/>
              <a:satOff val="-26638"/>
              <a:lumOff val="2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7C73E3-D22E-4DE3-8E50-F320BC5808DB}">
      <dsp:nvSpPr>
        <dsp:cNvPr id="0" name=""/>
        <dsp:cNvSpPr/>
      </dsp:nvSpPr>
      <dsp:spPr>
        <a:xfrm>
          <a:off x="0" y="4380634"/>
          <a:ext cx="7216416" cy="730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baseline="0"/>
            <a:t>seed: Random seed for reproducibility (default: 100)</a:t>
          </a:r>
          <a:endParaRPr lang="en-US" sz="2000" kern="1200"/>
        </a:p>
      </dsp:txBody>
      <dsp:txXfrm>
        <a:off x="0" y="4380634"/>
        <a:ext cx="7216416" cy="7300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E0F578-1B90-4A8D-9BBB-DDC93E7C7F2A}">
      <dsp:nvSpPr>
        <dsp:cNvPr id="0" name=""/>
        <dsp:cNvSpPr/>
      </dsp:nvSpPr>
      <dsp:spPr>
        <a:xfrm>
          <a:off x="0" y="557206"/>
          <a:ext cx="6479357" cy="695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Programming with Python</a:t>
          </a:r>
        </a:p>
      </dsp:txBody>
      <dsp:txXfrm>
        <a:off x="33955" y="591161"/>
        <a:ext cx="6411447" cy="627655"/>
      </dsp:txXfrm>
    </dsp:sp>
    <dsp:sp modelId="{AE612F5F-A64A-43F0-B54D-AA7FA04C0C04}">
      <dsp:nvSpPr>
        <dsp:cNvPr id="0" name=""/>
        <dsp:cNvSpPr/>
      </dsp:nvSpPr>
      <dsp:spPr>
        <a:xfrm>
          <a:off x="0" y="1336291"/>
          <a:ext cx="6479357" cy="695565"/>
        </a:xfrm>
        <a:prstGeom prst="roundRect">
          <a:avLst/>
        </a:prstGeom>
        <a:solidFill>
          <a:schemeClr val="accent2">
            <a:hueOff val="1768024"/>
            <a:satOff val="-6660"/>
            <a:lumOff val="5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Numerical Computing with NumPy</a:t>
          </a:r>
        </a:p>
      </dsp:txBody>
      <dsp:txXfrm>
        <a:off x="33955" y="1370246"/>
        <a:ext cx="6411447" cy="627655"/>
      </dsp:txXfrm>
    </dsp:sp>
    <dsp:sp modelId="{D86773FD-B952-4592-9E63-B39CCBD2C1BF}">
      <dsp:nvSpPr>
        <dsp:cNvPr id="0" name=""/>
        <dsp:cNvSpPr/>
      </dsp:nvSpPr>
      <dsp:spPr>
        <a:xfrm>
          <a:off x="0" y="2115376"/>
          <a:ext cx="6479357" cy="695565"/>
        </a:xfrm>
        <a:prstGeom prst="roundRect">
          <a:avLst/>
        </a:prstGeom>
        <a:solidFill>
          <a:schemeClr val="accent2">
            <a:hueOff val="3536049"/>
            <a:satOff val="-13319"/>
            <a:lumOff val="1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Graphical User-Interface with Tkinter</a:t>
          </a:r>
        </a:p>
      </dsp:txBody>
      <dsp:txXfrm>
        <a:off x="33955" y="2149331"/>
        <a:ext cx="6411447" cy="627655"/>
      </dsp:txXfrm>
    </dsp:sp>
    <dsp:sp modelId="{16C5F138-4CE8-44E8-928E-F0CE9B5F4465}">
      <dsp:nvSpPr>
        <dsp:cNvPr id="0" name=""/>
        <dsp:cNvSpPr/>
      </dsp:nvSpPr>
      <dsp:spPr>
        <a:xfrm>
          <a:off x="0" y="2894461"/>
          <a:ext cx="6479357" cy="695565"/>
        </a:xfrm>
        <a:prstGeom prst="roundRect">
          <a:avLst/>
        </a:prstGeom>
        <a:solidFill>
          <a:schemeClr val="accent2">
            <a:hueOff val="5304073"/>
            <a:satOff val="-19979"/>
            <a:lumOff val="16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Jupiter Notebooks</a:t>
          </a:r>
        </a:p>
      </dsp:txBody>
      <dsp:txXfrm>
        <a:off x="33955" y="2928416"/>
        <a:ext cx="6411447" cy="627655"/>
      </dsp:txXfrm>
    </dsp:sp>
    <dsp:sp modelId="{81FDB2A5-D6D2-432E-AD4E-3472AD9E9CA6}">
      <dsp:nvSpPr>
        <dsp:cNvPr id="0" name=""/>
        <dsp:cNvSpPr/>
      </dsp:nvSpPr>
      <dsp:spPr>
        <a:xfrm>
          <a:off x="0" y="3673546"/>
          <a:ext cx="6479357" cy="695565"/>
        </a:xfrm>
        <a:prstGeom prst="roundRect">
          <a:avLst/>
        </a:prstGeom>
        <a:solidFill>
          <a:schemeClr val="accent2">
            <a:hueOff val="7072097"/>
            <a:satOff val="-26638"/>
            <a:lumOff val="2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Visual Studio Code</a:t>
          </a:r>
        </a:p>
      </dsp:txBody>
      <dsp:txXfrm>
        <a:off x="33955" y="3707501"/>
        <a:ext cx="6411447" cy="6276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9EA3D0-013B-4273-8712-E9FEC317FD73}">
      <dsp:nvSpPr>
        <dsp:cNvPr id="0" name=""/>
        <dsp:cNvSpPr/>
      </dsp:nvSpPr>
      <dsp:spPr>
        <a:xfrm>
          <a:off x="0" y="435"/>
          <a:ext cx="108909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82F121-45E0-479B-A992-25A673C60388}">
      <dsp:nvSpPr>
        <dsp:cNvPr id="0" name=""/>
        <dsp:cNvSpPr/>
      </dsp:nvSpPr>
      <dsp:spPr>
        <a:xfrm>
          <a:off x="0" y="435"/>
          <a:ext cx="10890928" cy="713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1.     M. Dorigo, M. </a:t>
          </a:r>
          <a:r>
            <a:rPr lang="en-US" sz="1500" b="0" i="0" kern="1200" dirty="0" err="1"/>
            <a:t>Birattari</a:t>
          </a:r>
          <a:r>
            <a:rPr lang="en-US" sz="1500" b="0" i="0" kern="1200" dirty="0"/>
            <a:t>, T. </a:t>
          </a:r>
          <a:r>
            <a:rPr lang="en-US" sz="1500" b="0" i="0" kern="1200" dirty="0" err="1"/>
            <a:t>Stützle</a:t>
          </a:r>
          <a:r>
            <a:rPr lang="en-US" sz="1500" b="0" i="0" kern="1200" dirty="0"/>
            <a:t>, “Ant Colony Optimization– Artificial Ants as a Computational Intelligence Technique”, IEEE Computational Intelligence Magazine,2006</a:t>
          </a:r>
          <a:endParaRPr lang="en-US" sz="1500" kern="1200" dirty="0"/>
        </a:p>
      </dsp:txBody>
      <dsp:txXfrm>
        <a:off x="0" y="435"/>
        <a:ext cx="10890928" cy="713057"/>
      </dsp:txXfrm>
    </dsp:sp>
    <dsp:sp modelId="{911DF25F-463A-4321-8A99-1AB495BAB7B8}">
      <dsp:nvSpPr>
        <dsp:cNvPr id="0" name=""/>
        <dsp:cNvSpPr/>
      </dsp:nvSpPr>
      <dsp:spPr>
        <a:xfrm>
          <a:off x="0" y="713493"/>
          <a:ext cx="108909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23CA7B-5D4C-4B79-AAF4-12120D5E08DD}">
      <dsp:nvSpPr>
        <dsp:cNvPr id="0" name=""/>
        <dsp:cNvSpPr/>
      </dsp:nvSpPr>
      <dsp:spPr>
        <a:xfrm>
          <a:off x="0" y="713493"/>
          <a:ext cx="10890928" cy="713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a:t>2.    M. Dorigo K. Socha, “An Introduction to Ant Colony Optimization”, T. F. Gonzalez, Approximation Algorithms and Metaheuristics, CRC Press, 2007</a:t>
          </a:r>
          <a:endParaRPr lang="en-US" sz="1500" kern="1200"/>
        </a:p>
      </dsp:txBody>
      <dsp:txXfrm>
        <a:off x="0" y="713493"/>
        <a:ext cx="10890928" cy="713057"/>
      </dsp:txXfrm>
    </dsp:sp>
    <dsp:sp modelId="{D95ABF94-2737-4DC2-825D-62E5264B4BA8}">
      <dsp:nvSpPr>
        <dsp:cNvPr id="0" name=""/>
        <dsp:cNvSpPr/>
      </dsp:nvSpPr>
      <dsp:spPr>
        <a:xfrm>
          <a:off x="0" y="1426551"/>
          <a:ext cx="108909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FB9954-73AB-4603-B7C0-6B4BF3E076FF}">
      <dsp:nvSpPr>
        <dsp:cNvPr id="0" name=""/>
        <dsp:cNvSpPr/>
      </dsp:nvSpPr>
      <dsp:spPr>
        <a:xfrm>
          <a:off x="0" y="1426551"/>
          <a:ext cx="10890928" cy="713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3.    M. Dorigo T. </a:t>
          </a:r>
          <a:r>
            <a:rPr lang="en-US" sz="1500" b="0" i="0" kern="1200" dirty="0" err="1"/>
            <a:t>Stützle</a:t>
          </a:r>
          <a:r>
            <a:rPr lang="en-US" sz="1500" b="0" i="0" kern="1200" dirty="0"/>
            <a:t>, “The Ant Colony Optimization Metaheuristic: Algorithms, Applications, and Advances”, Handbook of Metaheuristics, 2002</a:t>
          </a:r>
          <a:endParaRPr lang="en-US" sz="1500" kern="1200" dirty="0"/>
        </a:p>
      </dsp:txBody>
      <dsp:txXfrm>
        <a:off x="0" y="1426551"/>
        <a:ext cx="10890928" cy="713057"/>
      </dsp:txXfrm>
    </dsp:sp>
    <dsp:sp modelId="{B8DE740D-F9FD-481D-89ED-FF9E1F6D05DD}">
      <dsp:nvSpPr>
        <dsp:cNvPr id="0" name=""/>
        <dsp:cNvSpPr/>
      </dsp:nvSpPr>
      <dsp:spPr>
        <a:xfrm>
          <a:off x="0" y="2139608"/>
          <a:ext cx="108909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9B9911-990A-429B-8B27-1601FF82AECA}">
      <dsp:nvSpPr>
        <dsp:cNvPr id="0" name=""/>
        <dsp:cNvSpPr/>
      </dsp:nvSpPr>
      <dsp:spPr>
        <a:xfrm>
          <a:off x="0" y="2139608"/>
          <a:ext cx="10890928" cy="713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AE" sz="1500" b="0" i="0" kern="1200"/>
            <a:t>4.    </a:t>
          </a:r>
          <a:r>
            <a:rPr lang="en-US" sz="1500" b="0" i="0" kern="1200"/>
            <a:t>A hybrid optimization algorithm based on genetic algorithm and ant colony optimization Zainudin Zukhri1 and Irving Vitra PaputunganFaculty of Industrial Technology, Islamic University of Indonesia,Jl. Kaliurang KM 14.4 Yogyakarta Indonesi</a:t>
          </a:r>
          <a:endParaRPr lang="en-US" sz="1500" kern="1200"/>
        </a:p>
      </dsp:txBody>
      <dsp:txXfrm>
        <a:off x="0" y="2139608"/>
        <a:ext cx="10890928" cy="713057"/>
      </dsp:txXfrm>
    </dsp:sp>
    <dsp:sp modelId="{D455077A-4930-4766-BB79-D5DD78413091}">
      <dsp:nvSpPr>
        <dsp:cNvPr id="0" name=""/>
        <dsp:cNvSpPr/>
      </dsp:nvSpPr>
      <dsp:spPr>
        <a:xfrm>
          <a:off x="0" y="2852666"/>
          <a:ext cx="108909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5955D5-87EB-4806-BE93-81505301508E}">
      <dsp:nvSpPr>
        <dsp:cNvPr id="0" name=""/>
        <dsp:cNvSpPr/>
      </dsp:nvSpPr>
      <dsp:spPr>
        <a:xfrm>
          <a:off x="0" y="2852666"/>
          <a:ext cx="10890928" cy="713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5.    Hybrid Algorithm Based on Ant Colony Optimization and Simulated Annealing Applied to the Dynamic Traveling Salesman ProblemPetr Stodola, Karel Michenka,  Jan Nohel and Marian Rybansk</a:t>
          </a:r>
        </a:p>
      </dsp:txBody>
      <dsp:txXfrm>
        <a:off x="0" y="2852666"/>
        <a:ext cx="10890928" cy="7130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5/15/2025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785364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5/15/2025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782271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5/15/2025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215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5/15/2025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99149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5/15/2025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7578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5/15/2025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090306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5/15/2025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66202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5/15/2025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916432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5/15/2025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73275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5/15/2025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2361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5/15/2025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709029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5/15/2025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1022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5.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83080A-6551-4451-BD82-99B048897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58946F0-5CFC-EC8D-2067-89EB92CCB0F9}"/>
              </a:ext>
            </a:extLst>
          </p:cNvPr>
          <p:cNvPicPr>
            <a:picLocks noChangeAspect="1"/>
          </p:cNvPicPr>
          <p:nvPr/>
        </p:nvPicPr>
        <p:blipFill>
          <a:blip r:embed="rId2">
            <a:alphaModFix amt="40000"/>
          </a:blip>
          <a:srcRect t="23305" b="20445"/>
          <a:stretch/>
        </p:blipFill>
        <p:spPr>
          <a:xfrm>
            <a:off x="20" y="10"/>
            <a:ext cx="12191980" cy="6857985"/>
          </a:xfrm>
          <a:prstGeom prst="rect">
            <a:avLst/>
          </a:prstGeom>
        </p:spPr>
      </p:pic>
      <p:sp>
        <p:nvSpPr>
          <p:cNvPr id="2" name="Title 1">
            <a:extLst>
              <a:ext uri="{FF2B5EF4-FFF2-40B4-BE49-F238E27FC236}">
                <a16:creationId xmlns:a16="http://schemas.microsoft.com/office/drawing/2014/main" id="{E585501D-B483-635C-B7A2-23B779928378}"/>
              </a:ext>
            </a:extLst>
          </p:cNvPr>
          <p:cNvSpPr>
            <a:spLocks noGrp="1"/>
          </p:cNvSpPr>
          <p:nvPr>
            <p:ph type="ctrTitle"/>
          </p:nvPr>
        </p:nvSpPr>
        <p:spPr>
          <a:xfrm>
            <a:off x="914401" y="2909456"/>
            <a:ext cx="7393922" cy="3066469"/>
          </a:xfrm>
        </p:spPr>
        <p:txBody>
          <a:bodyPr anchor="b">
            <a:normAutofit/>
          </a:bodyPr>
          <a:lstStyle/>
          <a:p>
            <a:pPr>
              <a:lnSpc>
                <a:spcPct val="90000"/>
              </a:lnSpc>
            </a:pPr>
            <a:r>
              <a:rPr lang="en-US">
                <a:solidFill>
                  <a:srgbClr val="FFFFFF"/>
                </a:solidFill>
              </a:rPr>
              <a:t>Optimized Waste Collection Routing in Cities Using Ant Colony Optimization</a:t>
            </a:r>
            <a:endParaRPr lang="en-AE">
              <a:solidFill>
                <a:srgbClr val="FFFFFF"/>
              </a:solidFill>
            </a:endParaRPr>
          </a:p>
        </p:txBody>
      </p:sp>
      <p:sp>
        <p:nvSpPr>
          <p:cNvPr id="3" name="Subtitle 2">
            <a:extLst>
              <a:ext uri="{FF2B5EF4-FFF2-40B4-BE49-F238E27FC236}">
                <a16:creationId xmlns:a16="http://schemas.microsoft.com/office/drawing/2014/main" id="{586FA628-223C-3735-B9F8-34ED59E425CC}"/>
              </a:ext>
            </a:extLst>
          </p:cNvPr>
          <p:cNvSpPr>
            <a:spLocks noGrp="1"/>
          </p:cNvSpPr>
          <p:nvPr>
            <p:ph type="subTitle" idx="1"/>
          </p:nvPr>
        </p:nvSpPr>
        <p:spPr>
          <a:xfrm>
            <a:off x="914400" y="956113"/>
            <a:ext cx="7393922" cy="1329888"/>
          </a:xfrm>
        </p:spPr>
        <p:txBody>
          <a:bodyPr anchor="t">
            <a:normAutofit/>
          </a:bodyPr>
          <a:lstStyle/>
          <a:p>
            <a:r>
              <a:rPr lang="en-US">
                <a:solidFill>
                  <a:srgbClr val="FFFFFF"/>
                </a:solidFill>
              </a:rPr>
              <a:t>Project Documentation</a:t>
            </a:r>
            <a:endParaRPr lang="en-AE">
              <a:solidFill>
                <a:srgbClr val="FFFFFF"/>
              </a:solidFill>
            </a:endParaRPr>
          </a:p>
        </p:txBody>
      </p:sp>
      <p:cxnSp>
        <p:nvCxnSpPr>
          <p:cNvPr id="11" name="Straight Connector 10">
            <a:extLst>
              <a:ext uri="{FF2B5EF4-FFF2-40B4-BE49-F238E27FC236}">
                <a16:creationId xmlns:a16="http://schemas.microsoft.com/office/drawing/2014/main" id="{8A5C8BF2-C035-4BFF-8802-A39723834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6272784"/>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0507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42D1E7-4FE9-C77B-654C-14550CF08AD8}"/>
              </a:ext>
            </a:extLst>
          </p:cNvPr>
          <p:cNvSpPr>
            <a:spLocks noGrp="1"/>
          </p:cNvSpPr>
          <p:nvPr>
            <p:ph type="title"/>
          </p:nvPr>
        </p:nvSpPr>
        <p:spPr>
          <a:xfrm>
            <a:off x="640080" y="1371600"/>
            <a:ext cx="3677920" cy="3919267"/>
          </a:xfrm>
        </p:spPr>
        <p:txBody>
          <a:bodyPr anchor="t">
            <a:normAutofit/>
          </a:bodyPr>
          <a:lstStyle/>
          <a:p>
            <a:r>
              <a:rPr lang="en-US" dirty="0"/>
              <a:t>Algorithms</a:t>
            </a:r>
            <a:endParaRPr lang="en-AE" dirty="0"/>
          </a:p>
        </p:txBody>
      </p:sp>
      <p:cxnSp>
        <p:nvCxnSpPr>
          <p:cNvPr id="11" name="Straight Connector 10">
            <a:extLst>
              <a:ext uri="{FF2B5EF4-FFF2-40B4-BE49-F238E27FC236}">
                <a16:creationId xmlns:a16="http://schemas.microsoft.com/office/drawing/2014/main" id="{40BBF191-9CC8-4313-B1CA-8DF1A53AE4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BD8E389-977B-A4A4-759A-988446585B3C}"/>
              </a:ext>
            </a:extLst>
          </p:cNvPr>
          <p:cNvGraphicFramePr>
            <a:graphicFrameLocks noGrp="1"/>
          </p:cNvGraphicFramePr>
          <p:nvPr>
            <p:ph idx="1"/>
            <p:extLst>
              <p:ext uri="{D42A27DB-BD31-4B8C-83A1-F6EECF244321}">
                <p14:modId xmlns:p14="http://schemas.microsoft.com/office/powerpoint/2010/main" val="715719902"/>
              </p:ext>
            </p:extLst>
          </p:nvPr>
        </p:nvGraphicFramePr>
        <p:xfrm>
          <a:off x="5051651" y="1371600"/>
          <a:ext cx="6479357" cy="4926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lose-up of a brown ant&#10;&#10;AI-generated content may be incorrect.">
            <a:extLst>
              <a:ext uri="{FF2B5EF4-FFF2-40B4-BE49-F238E27FC236}">
                <a16:creationId xmlns:a16="http://schemas.microsoft.com/office/drawing/2014/main" id="{0B894DA1-523A-74AF-A302-CEFF91A1C40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045" y="2523650"/>
            <a:ext cx="4952606" cy="3303349"/>
          </a:xfrm>
          <a:prstGeom prst="rect">
            <a:avLst/>
          </a:prstGeom>
        </p:spPr>
      </p:pic>
    </p:spTree>
    <p:extLst>
      <p:ext uri="{BB962C8B-B14F-4D97-AF65-F5344CB8AC3E}">
        <p14:creationId xmlns:p14="http://schemas.microsoft.com/office/powerpoint/2010/main" val="750391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88374D-87B6-5DA5-028A-CE016CBAA8E5}"/>
              </a:ext>
            </a:extLst>
          </p:cNvPr>
          <p:cNvSpPr>
            <a:spLocks noGrp="1"/>
          </p:cNvSpPr>
          <p:nvPr>
            <p:ph type="title"/>
          </p:nvPr>
        </p:nvSpPr>
        <p:spPr>
          <a:xfrm>
            <a:off x="640080" y="914399"/>
            <a:ext cx="10847494" cy="1171069"/>
          </a:xfrm>
        </p:spPr>
        <p:txBody>
          <a:bodyPr anchor="t">
            <a:normAutofit/>
          </a:bodyPr>
          <a:lstStyle/>
          <a:p>
            <a:r>
              <a:rPr lang="en-US" dirty="0"/>
              <a:t>Ant Colony System</a:t>
            </a:r>
            <a:endParaRPr lang="en-AE" dirty="0"/>
          </a:p>
        </p:txBody>
      </p:sp>
      <p:pic>
        <p:nvPicPr>
          <p:cNvPr id="9" name="Picture 8" descr="A mathematical equation with numbers and symbols&#10;&#10;AI-generated content may be incorrect.">
            <a:extLst>
              <a:ext uri="{FF2B5EF4-FFF2-40B4-BE49-F238E27FC236}">
                <a16:creationId xmlns:a16="http://schemas.microsoft.com/office/drawing/2014/main" id="{6629CFB9-AB77-6B75-1D82-44D37FD94C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32" y="3105721"/>
            <a:ext cx="5648193" cy="2061590"/>
          </a:xfrm>
          <a:prstGeom prst="rect">
            <a:avLst/>
          </a:prstGeom>
        </p:spPr>
      </p:pic>
      <p:sp>
        <p:nvSpPr>
          <p:cNvPr id="3" name="Content Placeholder 2">
            <a:extLst>
              <a:ext uri="{FF2B5EF4-FFF2-40B4-BE49-F238E27FC236}">
                <a16:creationId xmlns:a16="http://schemas.microsoft.com/office/drawing/2014/main" id="{4D84D557-64CC-D7CB-C500-C31553C9E12C}"/>
              </a:ext>
            </a:extLst>
          </p:cNvPr>
          <p:cNvSpPr>
            <a:spLocks noGrp="1"/>
          </p:cNvSpPr>
          <p:nvPr>
            <p:ph idx="1"/>
          </p:nvPr>
        </p:nvSpPr>
        <p:spPr>
          <a:xfrm>
            <a:off x="6915150" y="2256287"/>
            <a:ext cx="4563618" cy="3760459"/>
          </a:xfrm>
        </p:spPr>
        <p:txBody>
          <a:bodyPr anchor="t">
            <a:normAutofit lnSpcReduction="10000"/>
          </a:bodyPr>
          <a:lstStyle/>
          <a:p>
            <a:pPr>
              <a:lnSpc>
                <a:spcPct val="110000"/>
              </a:lnSpc>
            </a:pPr>
            <a:r>
              <a:rPr lang="en-US" sz="1900" dirty="0"/>
              <a:t>An ant will move from node </a:t>
            </a:r>
            <a:r>
              <a:rPr lang="en-US" sz="1900" dirty="0" err="1"/>
              <a:t>i</a:t>
            </a:r>
            <a:r>
              <a:rPr lang="en-US" sz="1900" dirty="0"/>
              <a:t> to node j with probability</a:t>
            </a:r>
          </a:p>
          <a:p>
            <a:pPr>
              <a:lnSpc>
                <a:spcPct val="110000"/>
              </a:lnSpc>
            </a:pPr>
            <a:r>
              <a:rPr lang="en-US" sz="1900" dirty="0"/>
              <a:t>where </a:t>
            </a:r>
            <a:r>
              <a:rPr lang="en-US" b="1" dirty="0" err="1"/>
              <a:t>τi,j</a:t>
            </a:r>
            <a:r>
              <a:rPr lang="en-US" b="1" dirty="0"/>
              <a:t> </a:t>
            </a:r>
            <a:r>
              <a:rPr lang="en-US" sz="1900" dirty="0"/>
              <a:t>is the amount of pheromone on edge </a:t>
            </a:r>
            <a:r>
              <a:rPr lang="en-US" sz="1900" dirty="0" err="1"/>
              <a:t>i</a:t>
            </a:r>
            <a:r>
              <a:rPr lang="en-US" sz="1900" dirty="0"/>
              <a:t>, j </a:t>
            </a:r>
          </a:p>
          <a:p>
            <a:pPr>
              <a:lnSpc>
                <a:spcPct val="110000"/>
              </a:lnSpc>
            </a:pPr>
            <a:r>
              <a:rPr lang="en-US" sz="2400" b="1" dirty="0"/>
              <a:t>α</a:t>
            </a:r>
            <a:r>
              <a:rPr lang="en-US" sz="1900" dirty="0"/>
              <a:t> is a parameter to control the influence of </a:t>
            </a:r>
            <a:r>
              <a:rPr lang="en-US" sz="1900" dirty="0" err="1"/>
              <a:t>τi,j</a:t>
            </a:r>
            <a:r>
              <a:rPr lang="en-US" sz="1900" dirty="0"/>
              <a:t> </a:t>
            </a:r>
          </a:p>
          <a:p>
            <a:pPr>
              <a:lnSpc>
                <a:spcPct val="110000"/>
              </a:lnSpc>
            </a:pPr>
            <a:r>
              <a:rPr lang="en-US" sz="2400" b="1" dirty="0" err="1"/>
              <a:t>ηi,j</a:t>
            </a:r>
            <a:r>
              <a:rPr lang="en-US" sz="1900" dirty="0"/>
              <a:t> is the desirability of edge </a:t>
            </a:r>
            <a:r>
              <a:rPr lang="en-US" sz="1900" dirty="0" err="1"/>
              <a:t>i</a:t>
            </a:r>
            <a:r>
              <a:rPr lang="en-US" sz="1900" dirty="0"/>
              <a:t>, j (typically 1/</a:t>
            </a:r>
            <a:r>
              <a:rPr lang="en-US" sz="1900" dirty="0" err="1"/>
              <a:t>di,j</a:t>
            </a:r>
            <a:r>
              <a:rPr lang="en-US" sz="1900" dirty="0"/>
              <a:t> ) </a:t>
            </a:r>
          </a:p>
          <a:p>
            <a:pPr>
              <a:lnSpc>
                <a:spcPct val="110000"/>
              </a:lnSpc>
            </a:pPr>
            <a:r>
              <a:rPr lang="en-US" sz="2400" b="1" dirty="0"/>
              <a:t>β</a:t>
            </a:r>
            <a:r>
              <a:rPr lang="en-US" sz="1900" dirty="0"/>
              <a:t> is a parameter to control the influence of </a:t>
            </a:r>
            <a:r>
              <a:rPr lang="en-US" sz="1900" dirty="0" err="1"/>
              <a:t>ηi,j</a:t>
            </a:r>
            <a:r>
              <a:rPr lang="en-US" sz="1900" dirty="0"/>
              <a:t> </a:t>
            </a:r>
            <a:endParaRPr lang="en-AE" sz="1900" dirty="0"/>
          </a:p>
        </p:txBody>
      </p:sp>
      <p:cxnSp>
        <p:nvCxnSpPr>
          <p:cNvPr id="19" name="Straight Connector 18">
            <a:extLst>
              <a:ext uri="{FF2B5EF4-FFF2-40B4-BE49-F238E27FC236}">
                <a16:creationId xmlns:a16="http://schemas.microsoft.com/office/drawing/2014/main" id="{2EA0F4A6-3CC9-C9E2-BA02-58FA29F7D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606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7E5EA-AFD5-172F-9436-FFC712948043}"/>
              </a:ext>
            </a:extLst>
          </p:cNvPr>
          <p:cNvSpPr>
            <a:spLocks noGrp="1"/>
          </p:cNvSpPr>
          <p:nvPr>
            <p:ph type="title"/>
          </p:nvPr>
        </p:nvSpPr>
        <p:spPr/>
        <p:txBody>
          <a:bodyPr/>
          <a:lstStyle/>
          <a:p>
            <a:r>
              <a:rPr lang="en-US" dirty="0"/>
              <a:t>Ant Colony System</a:t>
            </a:r>
            <a:endParaRPr lang="en-AE" dirty="0"/>
          </a:p>
        </p:txBody>
      </p:sp>
      <p:sp>
        <p:nvSpPr>
          <p:cNvPr id="3" name="Content Placeholder 2">
            <a:extLst>
              <a:ext uri="{FF2B5EF4-FFF2-40B4-BE49-F238E27FC236}">
                <a16:creationId xmlns:a16="http://schemas.microsoft.com/office/drawing/2014/main" id="{4842B95C-4B0E-BD64-E4E5-3D067A91D157}"/>
              </a:ext>
            </a:extLst>
          </p:cNvPr>
          <p:cNvSpPr>
            <a:spLocks noGrp="1"/>
          </p:cNvSpPr>
          <p:nvPr>
            <p:ph idx="1"/>
          </p:nvPr>
        </p:nvSpPr>
        <p:spPr/>
        <p:txBody>
          <a:bodyPr/>
          <a:lstStyle/>
          <a:p>
            <a:r>
              <a:rPr lang="en-US" dirty="0"/>
              <a:t>Amount of pheromone is updated according to the equation.</a:t>
            </a:r>
          </a:p>
          <a:p>
            <a:r>
              <a:rPr lang="en-US" dirty="0"/>
              <a:t>where </a:t>
            </a:r>
            <a:r>
              <a:rPr lang="en-US" sz="2400" b="1" dirty="0" err="1"/>
              <a:t>τi,j</a:t>
            </a:r>
            <a:r>
              <a:rPr lang="en-US" dirty="0"/>
              <a:t> is the amount of pheromone on a given edge </a:t>
            </a:r>
            <a:r>
              <a:rPr lang="en-US" dirty="0" err="1"/>
              <a:t>i</a:t>
            </a:r>
            <a:r>
              <a:rPr lang="en-US" dirty="0"/>
              <a:t>, j </a:t>
            </a:r>
          </a:p>
          <a:p>
            <a:r>
              <a:rPr lang="en-US" sz="2400" b="1" dirty="0"/>
              <a:t>ρ</a:t>
            </a:r>
            <a:r>
              <a:rPr lang="en-US" dirty="0"/>
              <a:t> is the rate of pheromone evaporation </a:t>
            </a:r>
          </a:p>
          <a:p>
            <a:r>
              <a:rPr lang="en-US" sz="2400" b="1" dirty="0"/>
              <a:t>∆</a:t>
            </a:r>
            <a:r>
              <a:rPr lang="en-US" sz="2400" b="1" dirty="0" err="1"/>
              <a:t>τi,j</a:t>
            </a:r>
            <a:r>
              <a:rPr lang="en-US" sz="2400" b="1" dirty="0"/>
              <a:t> </a:t>
            </a:r>
            <a:r>
              <a:rPr lang="en-US" dirty="0"/>
              <a:t>is the amount of pheromone deposited, typically given by </a:t>
            </a:r>
          </a:p>
          <a:p>
            <a:pPr marL="0" indent="0">
              <a:buNone/>
            </a:pPr>
            <a:r>
              <a:rPr lang="en-US" dirty="0"/>
              <a:t>	where </a:t>
            </a:r>
            <a:r>
              <a:rPr lang="en-US" sz="2400" b="1" dirty="0"/>
              <a:t>Lk</a:t>
            </a:r>
            <a:r>
              <a:rPr lang="en-US" dirty="0"/>
              <a:t> is the cost of the k </a:t>
            </a:r>
            <a:r>
              <a:rPr lang="en-US" dirty="0" err="1"/>
              <a:t>th</a:t>
            </a:r>
            <a:r>
              <a:rPr lang="en-US" dirty="0"/>
              <a:t> ant’s tour (typically length). </a:t>
            </a:r>
            <a:endParaRPr lang="en-AE" b="1" dirty="0"/>
          </a:p>
        </p:txBody>
      </p:sp>
      <p:pic>
        <p:nvPicPr>
          <p:cNvPr id="5" name="Picture 4" descr="A black text with a black line&#10;&#10;AI-generated content may be incorrect.">
            <a:extLst>
              <a:ext uri="{FF2B5EF4-FFF2-40B4-BE49-F238E27FC236}">
                <a16:creationId xmlns:a16="http://schemas.microsoft.com/office/drawing/2014/main" id="{A80FDD66-965F-3537-93BC-39DCB23D3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7633" y="2581800"/>
            <a:ext cx="4353533" cy="781159"/>
          </a:xfrm>
          <a:prstGeom prst="rect">
            <a:avLst/>
          </a:prstGeom>
        </p:spPr>
      </p:pic>
      <p:pic>
        <p:nvPicPr>
          <p:cNvPr id="7" name="Picture 6" descr="A close up of a text&#10;&#10;AI-generated content may be incorrect.">
            <a:extLst>
              <a:ext uri="{FF2B5EF4-FFF2-40B4-BE49-F238E27FC236}">
                <a16:creationId xmlns:a16="http://schemas.microsoft.com/office/drawing/2014/main" id="{1D5611E8-7D21-975A-A624-262653BE9C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3945" y="5324378"/>
            <a:ext cx="7497221" cy="1390844"/>
          </a:xfrm>
          <a:prstGeom prst="rect">
            <a:avLst/>
          </a:prstGeom>
        </p:spPr>
      </p:pic>
    </p:spTree>
    <p:extLst>
      <p:ext uri="{BB962C8B-B14F-4D97-AF65-F5344CB8AC3E}">
        <p14:creationId xmlns:p14="http://schemas.microsoft.com/office/powerpoint/2010/main" val="4228684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559EE5-4DF4-34E0-B6E9-B5283209D7F1}"/>
              </a:ext>
            </a:extLst>
          </p:cNvPr>
          <p:cNvSpPr>
            <a:spLocks noGrp="1"/>
          </p:cNvSpPr>
          <p:nvPr>
            <p:ph type="title"/>
          </p:nvPr>
        </p:nvSpPr>
        <p:spPr>
          <a:xfrm>
            <a:off x="640080" y="914401"/>
            <a:ext cx="4876801" cy="1569516"/>
          </a:xfrm>
        </p:spPr>
        <p:txBody>
          <a:bodyPr anchor="t">
            <a:normAutofit/>
          </a:bodyPr>
          <a:lstStyle/>
          <a:p>
            <a:r>
              <a:rPr lang="en-US" dirty="0"/>
              <a:t>ACO System Parameters</a:t>
            </a:r>
            <a:endParaRPr lang="en-AE" dirty="0"/>
          </a:p>
        </p:txBody>
      </p:sp>
      <p:pic>
        <p:nvPicPr>
          <p:cNvPr id="6" name="Picture 5" descr="A close-up of a red ant&#10;&#10;AI-generated content may be incorrect.">
            <a:extLst>
              <a:ext uri="{FF2B5EF4-FFF2-40B4-BE49-F238E27FC236}">
                <a16:creationId xmlns:a16="http://schemas.microsoft.com/office/drawing/2014/main" id="{02C8ED4F-BF1E-395A-22B9-C4239D71E6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32" y="2942789"/>
            <a:ext cx="4806291" cy="3039979"/>
          </a:xfrm>
          <a:prstGeom prst="rect">
            <a:avLst/>
          </a:prstGeom>
        </p:spPr>
      </p:pic>
      <p:sp>
        <p:nvSpPr>
          <p:cNvPr id="3" name="Content Placeholder 2">
            <a:extLst>
              <a:ext uri="{FF2B5EF4-FFF2-40B4-BE49-F238E27FC236}">
                <a16:creationId xmlns:a16="http://schemas.microsoft.com/office/drawing/2014/main" id="{73762B36-3D8E-7005-175D-ABC8568EACEE}"/>
              </a:ext>
            </a:extLst>
          </p:cNvPr>
          <p:cNvSpPr>
            <a:spLocks noGrp="1"/>
          </p:cNvSpPr>
          <p:nvPr>
            <p:ph idx="1"/>
          </p:nvPr>
        </p:nvSpPr>
        <p:spPr>
          <a:xfrm>
            <a:off x="6400799" y="960119"/>
            <a:ext cx="5130210" cy="5022661"/>
          </a:xfrm>
        </p:spPr>
        <p:txBody>
          <a:bodyPr>
            <a:normAutofit/>
          </a:bodyPr>
          <a:lstStyle/>
          <a:p>
            <a:pPr>
              <a:lnSpc>
                <a:spcPct val="110000"/>
              </a:lnSpc>
              <a:buFont typeface="+mj-lt"/>
              <a:buAutoNum type="arabicPeriod"/>
            </a:pPr>
            <a:r>
              <a:rPr lang="en-US" sz="1400" b="1" i="0">
                <a:effectLst/>
                <a:latin typeface="Inter"/>
              </a:rPr>
              <a:t>α</a:t>
            </a:r>
            <a:r>
              <a:rPr lang="en-US" sz="1400" b="0" i="0">
                <a:effectLst/>
                <a:latin typeface="Inter"/>
              </a:rPr>
              <a:t>: Controls the influence of pheromone trails (τijτij​) on the ants' decision-making process. It determines how much ants rely on the historical "memory" of good paths stored in pheromone levels.</a:t>
            </a:r>
          </a:p>
          <a:p>
            <a:pPr>
              <a:lnSpc>
                <a:spcPct val="110000"/>
              </a:lnSpc>
              <a:buFont typeface="+mj-lt"/>
              <a:buAutoNum type="arabicPeriod"/>
            </a:pPr>
            <a:r>
              <a:rPr lang="en-US" sz="1400" b="1" i="0">
                <a:effectLst/>
                <a:latin typeface="Inter"/>
              </a:rPr>
              <a:t>β</a:t>
            </a:r>
            <a:r>
              <a:rPr lang="en-US" sz="1400" b="0" i="0">
                <a:effectLst/>
                <a:latin typeface="Inter"/>
              </a:rPr>
              <a:t>: Controls the influence of the heuristic information (ηijηij​), which often represents a domain-specific measure like the inverse of distance between two nodes. It governs how much ants prioritize immediate, greedy choices based on problem-specific knowledge.</a:t>
            </a:r>
          </a:p>
          <a:p>
            <a:pPr>
              <a:lnSpc>
                <a:spcPct val="110000"/>
              </a:lnSpc>
              <a:buFont typeface="+mj-lt"/>
              <a:buAutoNum type="arabicPeriod"/>
            </a:pPr>
            <a:r>
              <a:rPr lang="en-US" sz="1400" b="1" i="0">
                <a:effectLst/>
                <a:latin typeface="Inter"/>
              </a:rPr>
              <a:t>ρ (evaporation rate)</a:t>
            </a:r>
            <a:r>
              <a:rPr lang="en-US" sz="1400" b="0" i="0">
                <a:effectLst/>
                <a:latin typeface="Inter"/>
              </a:rPr>
              <a:t>: Represents the rate at which pheromone trails decay over iterations. It helps prevent the algorithm from getting stuck in suboptimal solutions by reducing the influence of old pheromone trails.</a:t>
            </a:r>
          </a:p>
          <a:p>
            <a:pPr>
              <a:lnSpc>
                <a:spcPct val="110000"/>
              </a:lnSpc>
              <a:buFont typeface="+mj-lt"/>
              <a:buAutoNum type="arabicPeriod"/>
            </a:pPr>
            <a:r>
              <a:rPr lang="en-US" sz="1400" b="1" i="0">
                <a:effectLst/>
                <a:latin typeface="Inter"/>
              </a:rPr>
              <a:t>Q</a:t>
            </a:r>
            <a:r>
              <a:rPr lang="en-US" sz="1400" b="0" i="0">
                <a:effectLst/>
                <a:latin typeface="Inter"/>
              </a:rPr>
              <a:t>: A constant used in the pheromone deposit rule, often related to the amount of pheromone an ant deposits after completing a solution. It scales the reinforcement of good paths based on solution quality (e.g., inversely proportional to the cost of the route).</a:t>
            </a:r>
          </a:p>
          <a:p>
            <a:pPr>
              <a:lnSpc>
                <a:spcPct val="110000"/>
              </a:lnSpc>
            </a:pPr>
            <a:endParaRPr lang="en-AE" sz="1400"/>
          </a:p>
        </p:txBody>
      </p:sp>
      <p:cxnSp>
        <p:nvCxnSpPr>
          <p:cNvPr id="13" name="Straight Connector 12">
            <a:extLst>
              <a:ext uri="{FF2B5EF4-FFF2-40B4-BE49-F238E27FC236}">
                <a16:creationId xmlns:a16="http://schemas.microsoft.com/office/drawing/2014/main" id="{540DBD50-3CB1-A513-2321-1891E3F095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501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FBE818-A773-14C7-B699-11B0D94917D9}"/>
              </a:ext>
            </a:extLst>
          </p:cNvPr>
          <p:cNvSpPr>
            <a:spLocks noGrp="1"/>
          </p:cNvSpPr>
          <p:nvPr>
            <p:ph type="title"/>
          </p:nvPr>
        </p:nvSpPr>
        <p:spPr>
          <a:xfrm>
            <a:off x="1179576" y="4530390"/>
            <a:ext cx="9820655" cy="774855"/>
          </a:xfrm>
        </p:spPr>
        <p:txBody>
          <a:bodyPr vert="horz" lIns="91440" tIns="45720" rIns="91440" bIns="45720" rtlCol="0" anchor="b">
            <a:normAutofit/>
          </a:bodyPr>
          <a:lstStyle/>
          <a:p>
            <a:pPr algn="ctr"/>
            <a:r>
              <a:rPr lang="en-US" sz="4400"/>
              <a:t>ACO System Result</a:t>
            </a:r>
          </a:p>
        </p:txBody>
      </p:sp>
      <p:pic>
        <p:nvPicPr>
          <p:cNvPr id="5" name="Content Placeholder 4" descr="A graph with red dots&#10;&#10;AI-generated content may be incorrect.">
            <a:extLst>
              <a:ext uri="{FF2B5EF4-FFF2-40B4-BE49-F238E27FC236}">
                <a16:creationId xmlns:a16="http://schemas.microsoft.com/office/drawing/2014/main" id="{577CAF3D-6AF0-C671-D390-627A04FA0C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6182" y="914400"/>
            <a:ext cx="3969129" cy="3145536"/>
          </a:xfrm>
          <a:prstGeom prst="rect">
            <a:avLst/>
          </a:prstGeom>
        </p:spPr>
      </p:pic>
      <p:pic>
        <p:nvPicPr>
          <p:cNvPr id="7" name="Picture 6" descr="A graph with red dots and lines&#10;&#10;AI-generated content may be incorrect.">
            <a:extLst>
              <a:ext uri="{FF2B5EF4-FFF2-40B4-BE49-F238E27FC236}">
                <a16:creationId xmlns:a16="http://schemas.microsoft.com/office/drawing/2014/main" id="{16A74A69-97FB-B596-FC4D-C93FAA9531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496" y="914400"/>
            <a:ext cx="4019853" cy="3145536"/>
          </a:xfrm>
          <a:prstGeom prst="rect">
            <a:avLst/>
          </a:prstGeom>
        </p:spPr>
      </p:pic>
      <p:cxnSp>
        <p:nvCxnSpPr>
          <p:cNvPr id="23" name="Straight Connector 22">
            <a:extLst>
              <a:ext uri="{FF2B5EF4-FFF2-40B4-BE49-F238E27FC236}">
                <a16:creationId xmlns:a16="http://schemas.microsoft.com/office/drawing/2014/main" id="{CD1CFED2-A4D8-4FDC-008D-F9F0BA03F4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6272784"/>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84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C51809-1574-2070-034B-6DD2D329EDC2}"/>
              </a:ext>
            </a:extLst>
          </p:cNvPr>
          <p:cNvSpPr>
            <a:spLocks noGrp="1"/>
          </p:cNvSpPr>
          <p:nvPr>
            <p:ph type="title"/>
          </p:nvPr>
        </p:nvSpPr>
        <p:spPr>
          <a:xfrm>
            <a:off x="640080" y="914399"/>
            <a:ext cx="10847494" cy="1171069"/>
          </a:xfrm>
        </p:spPr>
        <p:txBody>
          <a:bodyPr anchor="t">
            <a:normAutofit/>
          </a:bodyPr>
          <a:lstStyle/>
          <a:p>
            <a:r>
              <a:rPr lang="en-US" dirty="0"/>
              <a:t>Max-Min Ant System</a:t>
            </a:r>
            <a:endParaRPr lang="en-AE" dirty="0"/>
          </a:p>
        </p:txBody>
      </p:sp>
      <p:pic>
        <p:nvPicPr>
          <p:cNvPr id="5" name="Picture 4" descr="A close up of a text&#10;&#10;AI-generated content may be incorrect.">
            <a:extLst>
              <a:ext uri="{FF2B5EF4-FFF2-40B4-BE49-F238E27FC236}">
                <a16:creationId xmlns:a16="http://schemas.microsoft.com/office/drawing/2014/main" id="{5055520E-DCD6-5FBE-A2F7-58393DCF0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32" y="3543456"/>
            <a:ext cx="5648193" cy="1186120"/>
          </a:xfrm>
          <a:prstGeom prst="rect">
            <a:avLst/>
          </a:prstGeom>
        </p:spPr>
      </p:pic>
      <p:sp>
        <p:nvSpPr>
          <p:cNvPr id="3" name="Content Placeholder 2">
            <a:extLst>
              <a:ext uri="{FF2B5EF4-FFF2-40B4-BE49-F238E27FC236}">
                <a16:creationId xmlns:a16="http://schemas.microsoft.com/office/drawing/2014/main" id="{EEF6D191-3890-7EE9-D513-955B1BAD6011}"/>
              </a:ext>
            </a:extLst>
          </p:cNvPr>
          <p:cNvSpPr>
            <a:spLocks noGrp="1"/>
          </p:cNvSpPr>
          <p:nvPr>
            <p:ph idx="1"/>
          </p:nvPr>
        </p:nvSpPr>
        <p:spPr>
          <a:xfrm>
            <a:off x="6915150" y="2256287"/>
            <a:ext cx="4563618" cy="3760459"/>
          </a:xfrm>
        </p:spPr>
        <p:txBody>
          <a:bodyPr anchor="t">
            <a:normAutofit/>
          </a:bodyPr>
          <a:lstStyle/>
          <a:p>
            <a:r>
              <a:rPr lang="en-US" b="0" i="0" dirty="0">
                <a:effectLst/>
                <a:latin typeface="Inter"/>
              </a:rPr>
              <a:t>MMAS enhances exploration and exploitation balance by enforcing bounds on pheromone levels, ensuring that no single path becomes overwhelmingly dominant too early in the search process. Below is a detailed explanation of the MMAS algorithm, including its key features, steps, and relevance to optimization problems like the Waste Collection Routing Problem.</a:t>
            </a:r>
            <a:endParaRPr lang="en-AE" dirty="0"/>
          </a:p>
        </p:txBody>
      </p:sp>
      <p:cxnSp>
        <p:nvCxnSpPr>
          <p:cNvPr id="12" name="Straight Connector 11">
            <a:extLst>
              <a:ext uri="{FF2B5EF4-FFF2-40B4-BE49-F238E27FC236}">
                <a16:creationId xmlns:a16="http://schemas.microsoft.com/office/drawing/2014/main" id="{2EA0F4A6-3CC9-C9E2-BA02-58FA29F7D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336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B2EA02-BC18-E75D-BEFD-13EB9C4C2CDB}"/>
              </a:ext>
            </a:extLst>
          </p:cNvPr>
          <p:cNvSpPr>
            <a:spLocks noGrp="1"/>
          </p:cNvSpPr>
          <p:nvPr>
            <p:ph type="title"/>
          </p:nvPr>
        </p:nvSpPr>
        <p:spPr>
          <a:xfrm>
            <a:off x="8625915" y="1006933"/>
            <a:ext cx="2982141" cy="2643264"/>
          </a:xfrm>
        </p:spPr>
        <p:txBody>
          <a:bodyPr vert="horz" lIns="91440" tIns="45720" rIns="91440" bIns="45720" rtlCol="0" anchor="b">
            <a:normAutofit/>
          </a:bodyPr>
          <a:lstStyle/>
          <a:p>
            <a:r>
              <a:rPr lang="en-US" sz="4400"/>
              <a:t>Max-Min System Result</a:t>
            </a:r>
          </a:p>
        </p:txBody>
      </p:sp>
      <p:pic>
        <p:nvPicPr>
          <p:cNvPr id="5" name="Content Placeholder 4" descr="A graph with red dots&#10;&#10;AI-generated content may be incorrect.">
            <a:extLst>
              <a:ext uri="{FF2B5EF4-FFF2-40B4-BE49-F238E27FC236}">
                <a16:creationId xmlns:a16="http://schemas.microsoft.com/office/drawing/2014/main" id="{3ABF3BBB-093C-AA8E-725F-69344F67AF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4032" y="809596"/>
            <a:ext cx="5337905" cy="5284527"/>
          </a:xfrm>
          <a:prstGeom prst="rect">
            <a:avLst/>
          </a:prstGeom>
        </p:spPr>
      </p:pic>
      <p:cxnSp>
        <p:nvCxnSpPr>
          <p:cNvPr id="14" name="Straight Connector 13">
            <a:extLst>
              <a:ext uri="{FF2B5EF4-FFF2-40B4-BE49-F238E27FC236}">
                <a16:creationId xmlns:a16="http://schemas.microsoft.com/office/drawing/2014/main" id="{87534CB3-4CA5-DDD2-D519-C4A714A689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16943" y="3999192"/>
            <a:ext cx="54864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8207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271A-4946-1012-F8E7-91B479085BFC}"/>
              </a:ext>
            </a:extLst>
          </p:cNvPr>
          <p:cNvSpPr>
            <a:spLocks noGrp="1"/>
          </p:cNvSpPr>
          <p:nvPr>
            <p:ph type="title"/>
          </p:nvPr>
        </p:nvSpPr>
        <p:spPr/>
        <p:txBody>
          <a:bodyPr/>
          <a:lstStyle/>
          <a:p>
            <a:r>
              <a:rPr lang="en-US"/>
              <a:t>ACO System vs Max-Min ACO</a:t>
            </a:r>
            <a:endParaRPr lang="en-AE" dirty="0"/>
          </a:p>
        </p:txBody>
      </p:sp>
      <p:pic>
        <p:nvPicPr>
          <p:cNvPr id="5" name="Content Placeholder 4" descr="A screenshot of a computer screen&#10;&#10;AI-generated content may be incorrect.">
            <a:extLst>
              <a:ext uri="{FF2B5EF4-FFF2-40B4-BE49-F238E27FC236}">
                <a16:creationId xmlns:a16="http://schemas.microsoft.com/office/drawing/2014/main" id="{04C857E4-8FFD-C342-6E80-664F5DDDCF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1748" y="2633663"/>
            <a:ext cx="9607866" cy="3565525"/>
          </a:xfrm>
        </p:spPr>
      </p:pic>
    </p:spTree>
    <p:extLst>
      <p:ext uri="{BB962C8B-B14F-4D97-AF65-F5344CB8AC3E}">
        <p14:creationId xmlns:p14="http://schemas.microsoft.com/office/powerpoint/2010/main" val="848244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EE991-B6BA-1F90-B5E1-C1DC80CBF95D}"/>
              </a:ext>
            </a:extLst>
          </p:cNvPr>
          <p:cNvSpPr>
            <a:spLocks noGrp="1"/>
          </p:cNvSpPr>
          <p:nvPr>
            <p:ph type="title"/>
          </p:nvPr>
        </p:nvSpPr>
        <p:spPr>
          <a:xfrm>
            <a:off x="672253" y="914400"/>
            <a:ext cx="3675888" cy="4157931"/>
          </a:xfrm>
        </p:spPr>
        <p:txBody>
          <a:bodyPr anchor="t">
            <a:normAutofit/>
          </a:bodyPr>
          <a:lstStyle/>
          <a:p>
            <a:r>
              <a:rPr lang="en-US" dirty="0"/>
              <a:t>Distributed ACO</a:t>
            </a:r>
            <a:endParaRPr lang="en-AE" dirty="0"/>
          </a:p>
        </p:txBody>
      </p:sp>
      <p:cxnSp>
        <p:nvCxnSpPr>
          <p:cNvPr id="11" name="Straight Connector 10">
            <a:extLst>
              <a:ext uri="{FF2B5EF4-FFF2-40B4-BE49-F238E27FC236}">
                <a16:creationId xmlns:a16="http://schemas.microsoft.com/office/drawing/2014/main" id="{9B5F4E67-4DB9-8422-13E5-B36FD48EC4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3E0FEAE-75AA-C33F-C968-E5BECC3269E8}"/>
              </a:ext>
            </a:extLst>
          </p:cNvPr>
          <p:cNvGraphicFramePr>
            <a:graphicFrameLocks noGrp="1"/>
          </p:cNvGraphicFramePr>
          <p:nvPr>
            <p:ph idx="1"/>
            <p:extLst>
              <p:ext uri="{D42A27DB-BD31-4B8C-83A1-F6EECF244321}">
                <p14:modId xmlns:p14="http://schemas.microsoft.com/office/powerpoint/2010/main" val="798356509"/>
              </p:ext>
            </p:extLst>
          </p:nvPr>
        </p:nvGraphicFramePr>
        <p:xfrm>
          <a:off x="5432612" y="914400"/>
          <a:ext cx="5375383"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831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422042-8D71-BE4F-3CAC-B06494CB0313}"/>
              </a:ext>
            </a:extLst>
          </p:cNvPr>
          <p:cNvSpPr>
            <a:spLocks noGrp="1"/>
          </p:cNvSpPr>
          <p:nvPr>
            <p:ph type="title"/>
          </p:nvPr>
        </p:nvSpPr>
        <p:spPr>
          <a:xfrm>
            <a:off x="640080" y="914399"/>
            <a:ext cx="3000587" cy="4160520"/>
          </a:xfrm>
        </p:spPr>
        <p:txBody>
          <a:bodyPr anchor="t">
            <a:normAutofit/>
          </a:bodyPr>
          <a:lstStyle/>
          <a:p>
            <a:r>
              <a:rPr lang="en-US" sz="3600"/>
              <a:t>Distributed ACO Parameters</a:t>
            </a:r>
            <a:endParaRPr lang="en-AE" sz="3600"/>
          </a:p>
        </p:txBody>
      </p:sp>
      <p:cxnSp>
        <p:nvCxnSpPr>
          <p:cNvPr id="12" name="Straight Connector 11">
            <a:extLst>
              <a:ext uri="{FF2B5EF4-FFF2-40B4-BE49-F238E27FC236}">
                <a16:creationId xmlns:a16="http://schemas.microsoft.com/office/drawing/2014/main" id="{05ADA91C-AD52-A530-A898-AD6E698745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6" name="Rectangle 1">
            <a:extLst>
              <a:ext uri="{FF2B5EF4-FFF2-40B4-BE49-F238E27FC236}">
                <a16:creationId xmlns:a16="http://schemas.microsoft.com/office/drawing/2014/main" id="{B6DAA700-D360-4196-92C0-DDD7119ACC82}"/>
              </a:ext>
            </a:extLst>
          </p:cNvPr>
          <p:cNvGraphicFramePr>
            <a:graphicFrameLocks noGrp="1"/>
          </p:cNvGraphicFramePr>
          <p:nvPr>
            <p:ph idx="1"/>
            <p:extLst>
              <p:ext uri="{D42A27DB-BD31-4B8C-83A1-F6EECF244321}">
                <p14:modId xmlns:p14="http://schemas.microsoft.com/office/powerpoint/2010/main" val="1540087169"/>
              </p:ext>
            </p:extLst>
          </p:nvPr>
        </p:nvGraphicFramePr>
        <p:xfrm>
          <a:off x="4303332" y="891606"/>
          <a:ext cx="7216416" cy="5111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1475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4DF57-8718-C353-A0AE-21DF8AB9883E}"/>
              </a:ext>
            </a:extLst>
          </p:cNvPr>
          <p:cNvSpPr>
            <a:spLocks noGrp="1"/>
          </p:cNvSpPr>
          <p:nvPr>
            <p:ph type="title"/>
          </p:nvPr>
        </p:nvSpPr>
        <p:spPr/>
        <p:txBody>
          <a:bodyPr/>
          <a:lstStyle/>
          <a:p>
            <a:r>
              <a:rPr lang="en-US" dirty="0"/>
              <a:t>Topics to be Covered</a:t>
            </a:r>
            <a:endParaRPr lang="en-AE" dirty="0"/>
          </a:p>
        </p:txBody>
      </p:sp>
      <p:graphicFrame>
        <p:nvGraphicFramePr>
          <p:cNvPr id="5" name="Content Placeholder 2">
            <a:extLst>
              <a:ext uri="{FF2B5EF4-FFF2-40B4-BE49-F238E27FC236}">
                <a16:creationId xmlns:a16="http://schemas.microsoft.com/office/drawing/2014/main" id="{6E74CD16-8DD2-A0D8-A645-33E6D3481EA9}"/>
              </a:ext>
            </a:extLst>
          </p:cNvPr>
          <p:cNvGraphicFramePr>
            <a:graphicFrameLocks noGrp="1"/>
          </p:cNvGraphicFramePr>
          <p:nvPr>
            <p:ph idx="1"/>
          </p:nvPr>
        </p:nvGraphicFramePr>
        <p:xfrm>
          <a:off x="640080" y="2633472"/>
          <a:ext cx="10890928"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4698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DA5A-F6A5-1064-1245-B9C08B4880DD}"/>
              </a:ext>
            </a:extLst>
          </p:cNvPr>
          <p:cNvSpPr>
            <a:spLocks noGrp="1"/>
          </p:cNvSpPr>
          <p:nvPr>
            <p:ph type="title"/>
          </p:nvPr>
        </p:nvSpPr>
        <p:spPr/>
        <p:txBody>
          <a:bodyPr/>
          <a:lstStyle/>
          <a:p>
            <a:r>
              <a:rPr lang="en-US" dirty="0"/>
              <a:t>Specialized Distributed Algo Parameters</a:t>
            </a:r>
            <a:endParaRPr lang="en-AE" dirty="0"/>
          </a:p>
        </p:txBody>
      </p:sp>
      <p:sp>
        <p:nvSpPr>
          <p:cNvPr id="3" name="Content Placeholder 2">
            <a:extLst>
              <a:ext uri="{FF2B5EF4-FFF2-40B4-BE49-F238E27FC236}">
                <a16:creationId xmlns:a16="http://schemas.microsoft.com/office/drawing/2014/main" id="{0E8D8899-0399-78C8-9AA0-E09E6AB8E00C}"/>
              </a:ext>
            </a:extLst>
          </p:cNvPr>
          <p:cNvSpPr>
            <a:spLocks noGrp="1"/>
          </p:cNvSpPr>
          <p:nvPr>
            <p:ph idx="1"/>
          </p:nvPr>
        </p:nvSpPr>
        <p:spPr/>
        <p:txBody>
          <a:bodyPr>
            <a:normAutofit lnSpcReduction="10000"/>
          </a:bodyPr>
          <a:lstStyle/>
          <a:p>
            <a:pPr algn="l">
              <a:spcBef>
                <a:spcPts val="1800"/>
              </a:spcBef>
              <a:spcAft>
                <a:spcPts val="1200"/>
              </a:spcAft>
              <a:buNone/>
            </a:pPr>
            <a:r>
              <a:rPr lang="en-US" b="1" i="0" dirty="0">
                <a:solidFill>
                  <a:srgbClr val="1F2328"/>
                </a:solidFill>
                <a:effectLst/>
                <a:latin typeface="-apple-system"/>
              </a:rPr>
              <a:t>Number of Colonies</a:t>
            </a:r>
          </a:p>
          <a:p>
            <a:pPr algn="l">
              <a:spcAft>
                <a:spcPts val="1200"/>
              </a:spcAft>
              <a:buFont typeface="Arial" panose="020B0604020202020204" pitchFamily="34" charset="0"/>
              <a:buChar char="•"/>
            </a:pPr>
            <a:r>
              <a:rPr lang="en-US" b="1" i="0" dirty="0">
                <a:solidFill>
                  <a:srgbClr val="1F2328"/>
                </a:solidFill>
                <a:effectLst/>
                <a:latin typeface="-apple-system"/>
              </a:rPr>
              <a:t>Effect</a:t>
            </a:r>
            <a:r>
              <a:rPr lang="en-US" b="0" i="0" dirty="0">
                <a:solidFill>
                  <a:srgbClr val="1F2328"/>
                </a:solidFill>
                <a:effectLst/>
                <a:latin typeface="-apple-system"/>
              </a:rPr>
              <a:t>: Controls degree of parallelism</a:t>
            </a:r>
          </a:p>
          <a:p>
            <a:pPr algn="l">
              <a:spcAft>
                <a:spcPts val="1200"/>
              </a:spcAft>
              <a:buFont typeface="Arial" panose="020B0604020202020204" pitchFamily="34" charset="0"/>
              <a:buChar char="•"/>
            </a:pPr>
            <a:r>
              <a:rPr lang="en-US" b="1" i="0" dirty="0">
                <a:solidFill>
                  <a:srgbClr val="1F2328"/>
                </a:solidFill>
                <a:effectLst/>
                <a:latin typeface="-apple-system"/>
              </a:rPr>
              <a:t>Increasing</a:t>
            </a:r>
            <a:r>
              <a:rPr lang="en-US" b="0" i="0" dirty="0">
                <a:solidFill>
                  <a:srgbClr val="1F2328"/>
                </a:solidFill>
                <a:effectLst/>
                <a:latin typeface="-apple-system"/>
              </a:rPr>
              <a:t>: More colonies increase diversity but require more resources</a:t>
            </a:r>
          </a:p>
          <a:p>
            <a:pPr algn="l">
              <a:spcAft>
                <a:spcPts val="1200"/>
              </a:spcAft>
              <a:buFont typeface="Arial" panose="020B0604020202020204" pitchFamily="34" charset="0"/>
              <a:buChar char="•"/>
            </a:pPr>
            <a:r>
              <a:rPr lang="en-US" b="1" i="0" dirty="0">
                <a:solidFill>
                  <a:srgbClr val="1F2328"/>
                </a:solidFill>
                <a:effectLst/>
                <a:latin typeface="-apple-system"/>
              </a:rPr>
              <a:t>Decreasing</a:t>
            </a:r>
            <a:r>
              <a:rPr lang="en-US" b="0" i="0" dirty="0">
                <a:solidFill>
                  <a:srgbClr val="1F2328"/>
                </a:solidFill>
                <a:effectLst/>
                <a:latin typeface="-apple-system"/>
              </a:rPr>
              <a:t>: Fewer colonies reduce computational overhead but might reduce solution diversity</a:t>
            </a:r>
          </a:p>
          <a:p>
            <a:pPr algn="l">
              <a:spcAft>
                <a:spcPts val="1200"/>
              </a:spcAft>
              <a:buFont typeface="Arial" panose="020B0604020202020204" pitchFamily="34" charset="0"/>
              <a:buChar char="•"/>
            </a:pPr>
            <a:r>
              <a:rPr lang="en-US" b="1" i="0" dirty="0">
                <a:solidFill>
                  <a:srgbClr val="1F2328"/>
                </a:solidFill>
                <a:effectLst/>
                <a:latin typeface="-apple-system"/>
              </a:rPr>
              <a:t>Recommended Range</a:t>
            </a:r>
            <a:r>
              <a:rPr lang="en-US" b="0" i="0" dirty="0">
                <a:solidFill>
                  <a:srgbClr val="1F2328"/>
                </a:solidFill>
                <a:effectLst/>
                <a:latin typeface="-apple-system"/>
              </a:rPr>
              <a:t>: 2 to 8</a:t>
            </a:r>
          </a:p>
          <a:p>
            <a:pPr algn="l">
              <a:spcAft>
                <a:spcPts val="1200"/>
              </a:spcAft>
              <a:buFont typeface="Arial" panose="020B0604020202020204" pitchFamily="34" charset="0"/>
              <a:buChar char="•"/>
            </a:pPr>
            <a:r>
              <a:rPr lang="en-US" b="1" i="0" dirty="0">
                <a:solidFill>
                  <a:srgbClr val="1F2328"/>
                </a:solidFill>
                <a:effectLst/>
                <a:latin typeface="-apple-system"/>
              </a:rPr>
              <a:t>Optimal Value</a:t>
            </a:r>
            <a:r>
              <a:rPr lang="en-US" b="0" i="0" dirty="0">
                <a:solidFill>
                  <a:srgbClr val="1F2328"/>
                </a:solidFill>
                <a:effectLst/>
                <a:latin typeface="-apple-system"/>
              </a:rPr>
              <a:t>: Often around 4 for balanced performance</a:t>
            </a:r>
          </a:p>
        </p:txBody>
      </p:sp>
    </p:spTree>
    <p:extLst>
      <p:ext uri="{BB962C8B-B14F-4D97-AF65-F5344CB8AC3E}">
        <p14:creationId xmlns:p14="http://schemas.microsoft.com/office/powerpoint/2010/main" val="3773499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EAC1-590D-564A-706F-643052921D27}"/>
              </a:ext>
            </a:extLst>
          </p:cNvPr>
          <p:cNvSpPr>
            <a:spLocks noGrp="1"/>
          </p:cNvSpPr>
          <p:nvPr>
            <p:ph type="title"/>
          </p:nvPr>
        </p:nvSpPr>
        <p:spPr/>
        <p:txBody>
          <a:bodyPr/>
          <a:lstStyle/>
          <a:p>
            <a:r>
              <a:rPr lang="en-US" dirty="0"/>
              <a:t>Specialized Distributed Algo Parameters</a:t>
            </a:r>
            <a:endParaRPr lang="en-AE" dirty="0"/>
          </a:p>
        </p:txBody>
      </p:sp>
      <p:sp>
        <p:nvSpPr>
          <p:cNvPr id="3" name="Content Placeholder 2">
            <a:extLst>
              <a:ext uri="{FF2B5EF4-FFF2-40B4-BE49-F238E27FC236}">
                <a16:creationId xmlns:a16="http://schemas.microsoft.com/office/drawing/2014/main" id="{98C6D69A-F42E-46BB-CB3C-801AD64CF326}"/>
              </a:ext>
            </a:extLst>
          </p:cNvPr>
          <p:cNvSpPr>
            <a:spLocks noGrp="1"/>
          </p:cNvSpPr>
          <p:nvPr>
            <p:ph idx="1"/>
          </p:nvPr>
        </p:nvSpPr>
        <p:spPr/>
        <p:txBody>
          <a:bodyPr>
            <a:normAutofit fontScale="92500" lnSpcReduction="10000"/>
          </a:bodyPr>
          <a:lstStyle/>
          <a:p>
            <a:pPr algn="l">
              <a:spcBef>
                <a:spcPts val="1800"/>
              </a:spcBef>
              <a:spcAft>
                <a:spcPts val="1200"/>
              </a:spcAft>
              <a:buNone/>
            </a:pPr>
            <a:r>
              <a:rPr lang="en-US" b="1" i="0" dirty="0">
                <a:solidFill>
                  <a:srgbClr val="1F2328"/>
                </a:solidFill>
                <a:effectLst/>
                <a:latin typeface="-apple-system"/>
              </a:rPr>
              <a:t>Exchange Frequency</a:t>
            </a:r>
          </a:p>
          <a:p>
            <a:pPr algn="l">
              <a:spcAft>
                <a:spcPts val="1200"/>
              </a:spcAft>
              <a:buFont typeface="Arial" panose="020B0604020202020204" pitchFamily="34" charset="0"/>
              <a:buChar char="•"/>
            </a:pPr>
            <a:r>
              <a:rPr lang="en-US" b="1" i="0" dirty="0">
                <a:solidFill>
                  <a:srgbClr val="1F2328"/>
                </a:solidFill>
                <a:effectLst/>
                <a:latin typeface="-apple-system"/>
              </a:rPr>
              <a:t>Effect</a:t>
            </a:r>
            <a:r>
              <a:rPr lang="en-US" b="0" i="0" dirty="0">
                <a:solidFill>
                  <a:srgbClr val="1F2328"/>
                </a:solidFill>
                <a:effectLst/>
                <a:latin typeface="-apple-system"/>
              </a:rPr>
              <a:t>: Controls how often colonies share information</a:t>
            </a:r>
          </a:p>
          <a:p>
            <a:pPr algn="l">
              <a:spcAft>
                <a:spcPts val="1200"/>
              </a:spcAft>
              <a:buFont typeface="Arial" panose="020B0604020202020204" pitchFamily="34" charset="0"/>
              <a:buChar char="•"/>
            </a:pPr>
            <a:r>
              <a:rPr lang="en-US" b="1" i="0" dirty="0">
                <a:solidFill>
                  <a:srgbClr val="1F2328"/>
                </a:solidFill>
                <a:effectLst/>
                <a:latin typeface="-apple-system"/>
              </a:rPr>
              <a:t>Increasing</a:t>
            </a:r>
            <a:r>
              <a:rPr lang="en-US" b="0" i="0" dirty="0">
                <a:solidFill>
                  <a:srgbClr val="1F2328"/>
                </a:solidFill>
                <a:effectLst/>
                <a:latin typeface="-apple-system"/>
              </a:rPr>
              <a:t>: Higher frequency leads to more rapid information sharing but less independent exploration</a:t>
            </a:r>
          </a:p>
          <a:p>
            <a:pPr algn="l">
              <a:spcAft>
                <a:spcPts val="1200"/>
              </a:spcAft>
              <a:buFont typeface="Arial" panose="020B0604020202020204" pitchFamily="34" charset="0"/>
              <a:buChar char="•"/>
            </a:pPr>
            <a:r>
              <a:rPr lang="en-US" b="1" i="0" dirty="0">
                <a:solidFill>
                  <a:srgbClr val="1F2328"/>
                </a:solidFill>
                <a:effectLst/>
                <a:latin typeface="-apple-system"/>
              </a:rPr>
              <a:t>Decreasing</a:t>
            </a:r>
            <a:r>
              <a:rPr lang="en-US" b="0" i="0" dirty="0">
                <a:solidFill>
                  <a:srgbClr val="1F2328"/>
                </a:solidFill>
                <a:effectLst/>
                <a:latin typeface="-apple-system"/>
              </a:rPr>
              <a:t>: Lower frequency allows more independent exploration but slower information propagation</a:t>
            </a:r>
          </a:p>
          <a:p>
            <a:pPr algn="l">
              <a:spcAft>
                <a:spcPts val="1200"/>
              </a:spcAft>
              <a:buFont typeface="Arial" panose="020B0604020202020204" pitchFamily="34" charset="0"/>
              <a:buChar char="•"/>
            </a:pPr>
            <a:r>
              <a:rPr lang="en-US" b="1" i="0" dirty="0">
                <a:solidFill>
                  <a:srgbClr val="1F2328"/>
                </a:solidFill>
                <a:effectLst/>
                <a:latin typeface="-apple-system"/>
              </a:rPr>
              <a:t>Recommended Range</a:t>
            </a:r>
            <a:r>
              <a:rPr lang="en-US" b="0" i="0" dirty="0">
                <a:solidFill>
                  <a:srgbClr val="1F2328"/>
                </a:solidFill>
                <a:effectLst/>
                <a:latin typeface="-apple-system"/>
              </a:rPr>
              <a:t>: Every 5-20 iterations</a:t>
            </a:r>
          </a:p>
          <a:p>
            <a:pPr algn="l">
              <a:spcAft>
                <a:spcPts val="1200"/>
              </a:spcAft>
              <a:buFont typeface="Arial" panose="020B0604020202020204" pitchFamily="34" charset="0"/>
              <a:buChar char="•"/>
            </a:pPr>
            <a:r>
              <a:rPr lang="en-US" b="1" i="0" dirty="0">
                <a:solidFill>
                  <a:srgbClr val="1F2328"/>
                </a:solidFill>
                <a:effectLst/>
                <a:latin typeface="-apple-system"/>
              </a:rPr>
              <a:t>Optimal Value</a:t>
            </a:r>
            <a:r>
              <a:rPr lang="en-US" b="0" i="0" dirty="0">
                <a:solidFill>
                  <a:srgbClr val="1F2328"/>
                </a:solidFill>
                <a:effectLst/>
                <a:latin typeface="-apple-system"/>
              </a:rPr>
              <a:t>: Often around 10 iterations for balanced performance</a:t>
            </a:r>
          </a:p>
          <a:p>
            <a:pPr marL="0" indent="0">
              <a:buNone/>
            </a:pPr>
            <a:endParaRPr lang="en-AE" dirty="0"/>
          </a:p>
        </p:txBody>
      </p:sp>
    </p:spTree>
    <p:extLst>
      <p:ext uri="{BB962C8B-B14F-4D97-AF65-F5344CB8AC3E}">
        <p14:creationId xmlns:p14="http://schemas.microsoft.com/office/powerpoint/2010/main" val="2331692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5063A0-0202-D6A1-A464-F0607811F16A}"/>
              </a:ext>
            </a:extLst>
          </p:cNvPr>
          <p:cNvSpPr>
            <a:spLocks noGrp="1"/>
          </p:cNvSpPr>
          <p:nvPr>
            <p:ph type="title"/>
          </p:nvPr>
        </p:nvSpPr>
        <p:spPr>
          <a:xfrm>
            <a:off x="640080" y="1371600"/>
            <a:ext cx="5852160" cy="1097280"/>
          </a:xfrm>
        </p:spPr>
        <p:txBody>
          <a:bodyPr anchor="t">
            <a:normAutofit/>
          </a:bodyPr>
          <a:lstStyle/>
          <a:p>
            <a:r>
              <a:rPr lang="en-US" sz="3700"/>
              <a:t>Distributed ACO use cases</a:t>
            </a:r>
            <a:endParaRPr lang="en-AE" sz="3700"/>
          </a:p>
        </p:txBody>
      </p:sp>
      <p:cxnSp>
        <p:nvCxnSpPr>
          <p:cNvPr id="11" name="Straight Connector 10">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6537363-4C6E-DDDB-A821-B1FE0FA3A6EB}"/>
              </a:ext>
            </a:extLst>
          </p:cNvPr>
          <p:cNvSpPr>
            <a:spLocks noGrp="1"/>
          </p:cNvSpPr>
          <p:nvPr>
            <p:ph idx="1"/>
          </p:nvPr>
        </p:nvSpPr>
        <p:spPr>
          <a:xfrm>
            <a:off x="640080" y="2633236"/>
            <a:ext cx="5852160" cy="3664685"/>
          </a:xfrm>
        </p:spPr>
        <p:txBody>
          <a:bodyPr>
            <a:normAutofit/>
          </a:bodyPr>
          <a:lstStyle/>
          <a:p>
            <a:r>
              <a:rPr lang="en-US" b="1" i="0" dirty="0">
                <a:effectLst/>
                <a:latin typeface="Inter"/>
              </a:rPr>
              <a:t>Large-Scale Logistics and Transportation</a:t>
            </a:r>
          </a:p>
          <a:p>
            <a:r>
              <a:rPr lang="en-US" b="1" i="0" dirty="0">
                <a:effectLst/>
                <a:latin typeface="Inter"/>
              </a:rPr>
              <a:t>Dynamic and Online Routing (e.g., in Communication Networks or Traffic Systems)</a:t>
            </a:r>
            <a:endParaRPr lang="en-US" b="1" dirty="0">
              <a:latin typeface="Inter"/>
            </a:endParaRPr>
          </a:p>
          <a:p>
            <a:r>
              <a:rPr lang="en-US" b="1" i="0" dirty="0">
                <a:effectLst/>
                <a:latin typeface="Inter"/>
              </a:rPr>
              <a:t>Large-Scale Scheduling</a:t>
            </a:r>
            <a:endParaRPr lang="en-AE" dirty="0"/>
          </a:p>
        </p:txBody>
      </p:sp>
      <p:pic>
        <p:nvPicPr>
          <p:cNvPr id="5" name="Picture 4" descr="Boxes and roller conveyor">
            <a:extLst>
              <a:ext uri="{FF2B5EF4-FFF2-40B4-BE49-F238E27FC236}">
                <a16:creationId xmlns:a16="http://schemas.microsoft.com/office/drawing/2014/main" id="{7CFB986E-6FBD-6376-EC56-1F925270E168}"/>
              </a:ext>
            </a:extLst>
          </p:cNvPr>
          <p:cNvPicPr>
            <a:picLocks noChangeAspect="1"/>
          </p:cNvPicPr>
          <p:nvPr/>
        </p:nvPicPr>
        <p:blipFill>
          <a:blip r:embed="rId2"/>
          <a:srcRect l="19773" r="27227"/>
          <a:stretch>
            <a:fillRect/>
          </a:stretch>
        </p:blipFill>
        <p:spPr>
          <a:xfrm>
            <a:off x="7345680" y="10"/>
            <a:ext cx="4846320" cy="6857990"/>
          </a:xfrm>
          <a:prstGeom prst="rect">
            <a:avLst/>
          </a:prstGeom>
        </p:spPr>
      </p:pic>
    </p:spTree>
    <p:extLst>
      <p:ext uri="{BB962C8B-B14F-4D97-AF65-F5344CB8AC3E}">
        <p14:creationId xmlns:p14="http://schemas.microsoft.com/office/powerpoint/2010/main" val="2985628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531D31-12BD-4628-AEF8-EBC02AE96B7F}"/>
              </a:ext>
            </a:extLst>
          </p:cNvPr>
          <p:cNvSpPr>
            <a:spLocks noGrp="1"/>
          </p:cNvSpPr>
          <p:nvPr>
            <p:ph type="title"/>
          </p:nvPr>
        </p:nvSpPr>
        <p:spPr>
          <a:xfrm>
            <a:off x="992570" y="1171145"/>
            <a:ext cx="10168106" cy="955515"/>
          </a:xfrm>
        </p:spPr>
        <p:txBody>
          <a:bodyPr vert="horz" lIns="91440" tIns="45720" rIns="91440" bIns="45720" rtlCol="0" anchor="t">
            <a:normAutofit/>
          </a:bodyPr>
          <a:lstStyle/>
          <a:p>
            <a:pPr algn="ctr"/>
            <a:r>
              <a:rPr lang="en-US" sz="4800"/>
              <a:t>Distributed ACO Result</a:t>
            </a:r>
          </a:p>
        </p:txBody>
      </p:sp>
      <p:cxnSp>
        <p:nvCxnSpPr>
          <p:cNvPr id="16" name="Straight Connector 15">
            <a:extLst>
              <a:ext uri="{FF2B5EF4-FFF2-40B4-BE49-F238E27FC236}">
                <a16:creationId xmlns:a16="http://schemas.microsoft.com/office/drawing/2014/main" id="{6CE0D2A5-C167-FB61-F32A-674B344F2D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914400"/>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Content Placeholder 4" descr="A graph with a line&#10;&#10;AI-generated content may be incorrect.">
            <a:extLst>
              <a:ext uri="{FF2B5EF4-FFF2-40B4-BE49-F238E27FC236}">
                <a16:creationId xmlns:a16="http://schemas.microsoft.com/office/drawing/2014/main" id="{267AE3CE-91E6-2C97-E9DD-F1D7B9879C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2570" y="3199619"/>
            <a:ext cx="4978176" cy="2986905"/>
          </a:xfrm>
          <a:prstGeom prst="rect">
            <a:avLst/>
          </a:prstGeom>
        </p:spPr>
      </p:pic>
      <p:pic>
        <p:nvPicPr>
          <p:cNvPr id="7" name="Picture 6" descr="A graph with blue dots and lines&#10;&#10;AI-generated content may be incorrect.">
            <a:extLst>
              <a:ext uri="{FF2B5EF4-FFF2-40B4-BE49-F238E27FC236}">
                <a16:creationId xmlns:a16="http://schemas.microsoft.com/office/drawing/2014/main" id="{D7F1D117-A956-2715-4147-B5870A8019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2500" y="3199619"/>
            <a:ext cx="4978176" cy="2986905"/>
          </a:xfrm>
          <a:prstGeom prst="rect">
            <a:avLst/>
          </a:prstGeom>
        </p:spPr>
      </p:pic>
    </p:spTree>
    <p:extLst>
      <p:ext uri="{BB962C8B-B14F-4D97-AF65-F5344CB8AC3E}">
        <p14:creationId xmlns:p14="http://schemas.microsoft.com/office/powerpoint/2010/main" val="3626245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D968-86CF-2E7D-6658-F3A125C4CB0E}"/>
              </a:ext>
            </a:extLst>
          </p:cNvPr>
          <p:cNvSpPr>
            <a:spLocks noGrp="1"/>
          </p:cNvSpPr>
          <p:nvPr>
            <p:ph type="title"/>
          </p:nvPr>
        </p:nvSpPr>
        <p:spPr/>
        <p:txBody>
          <a:bodyPr/>
          <a:lstStyle/>
          <a:p>
            <a:r>
              <a:rPr lang="en-US" dirty="0"/>
              <a:t>Compare</a:t>
            </a:r>
            <a:endParaRPr lang="en-AE" dirty="0"/>
          </a:p>
        </p:txBody>
      </p:sp>
      <p:sp>
        <p:nvSpPr>
          <p:cNvPr id="3" name="Text Placeholder 2">
            <a:extLst>
              <a:ext uri="{FF2B5EF4-FFF2-40B4-BE49-F238E27FC236}">
                <a16:creationId xmlns:a16="http://schemas.microsoft.com/office/drawing/2014/main" id="{A329F773-C43B-5605-387D-E6A602C78CAC}"/>
              </a:ext>
            </a:extLst>
          </p:cNvPr>
          <p:cNvSpPr>
            <a:spLocks noGrp="1"/>
          </p:cNvSpPr>
          <p:nvPr>
            <p:ph type="body" idx="1"/>
          </p:nvPr>
        </p:nvSpPr>
        <p:spPr/>
        <p:txBody>
          <a:bodyPr/>
          <a:lstStyle/>
          <a:p>
            <a:r>
              <a:rPr lang="en-US" dirty="0"/>
              <a:t>ACO System</a:t>
            </a:r>
            <a:endParaRPr lang="en-AE" dirty="0"/>
          </a:p>
        </p:txBody>
      </p:sp>
      <p:pic>
        <p:nvPicPr>
          <p:cNvPr id="8" name="Content Placeholder 7" descr="A graph with blue dots and lines&#10;&#10;AI-generated content may be incorrect.">
            <a:extLst>
              <a:ext uri="{FF2B5EF4-FFF2-40B4-BE49-F238E27FC236}">
                <a16:creationId xmlns:a16="http://schemas.microsoft.com/office/drawing/2014/main" id="{29E51469-B3BE-AF48-7C7F-7805CDF1B69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9763" y="3038634"/>
            <a:ext cx="5211762" cy="3127057"/>
          </a:xfrm>
        </p:spPr>
      </p:pic>
      <p:sp>
        <p:nvSpPr>
          <p:cNvPr id="5" name="Text Placeholder 4">
            <a:extLst>
              <a:ext uri="{FF2B5EF4-FFF2-40B4-BE49-F238E27FC236}">
                <a16:creationId xmlns:a16="http://schemas.microsoft.com/office/drawing/2014/main" id="{0FBA9FAD-653F-C6B0-3651-53095F08ED47}"/>
              </a:ext>
            </a:extLst>
          </p:cNvPr>
          <p:cNvSpPr>
            <a:spLocks noGrp="1"/>
          </p:cNvSpPr>
          <p:nvPr>
            <p:ph type="body" sz="quarter" idx="3"/>
          </p:nvPr>
        </p:nvSpPr>
        <p:spPr/>
        <p:txBody>
          <a:bodyPr/>
          <a:lstStyle/>
          <a:p>
            <a:r>
              <a:rPr lang="en-US" dirty="0"/>
              <a:t>Distributed</a:t>
            </a:r>
            <a:endParaRPr lang="en-AE" dirty="0"/>
          </a:p>
        </p:txBody>
      </p:sp>
      <p:pic>
        <p:nvPicPr>
          <p:cNvPr id="12" name="Content Placeholder 11" descr="A graph with blue dots and lines&#10;&#10;AI-generated content may be incorrect.">
            <a:extLst>
              <a:ext uri="{FF2B5EF4-FFF2-40B4-BE49-F238E27FC236}">
                <a16:creationId xmlns:a16="http://schemas.microsoft.com/office/drawing/2014/main" id="{0751C9C8-B015-ACDA-418F-3BD3B375E522}"/>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318250" y="3038157"/>
            <a:ext cx="5213350" cy="3128010"/>
          </a:xfrm>
        </p:spPr>
      </p:pic>
    </p:spTree>
    <p:extLst>
      <p:ext uri="{BB962C8B-B14F-4D97-AF65-F5344CB8AC3E}">
        <p14:creationId xmlns:p14="http://schemas.microsoft.com/office/powerpoint/2010/main" val="2616060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C8A732D2-2305-8368-4216-D0414AF3313B}"/>
              </a:ext>
            </a:extLst>
          </p:cNvPr>
          <p:cNvSpPr>
            <a:spLocks noGrp="1"/>
          </p:cNvSpPr>
          <p:nvPr>
            <p:ph type="title"/>
          </p:nvPr>
        </p:nvSpPr>
        <p:spPr>
          <a:xfrm>
            <a:off x="640080" y="914401"/>
            <a:ext cx="4306824" cy="1477817"/>
          </a:xfrm>
        </p:spPr>
        <p:txBody>
          <a:bodyPr>
            <a:normAutofit/>
          </a:bodyPr>
          <a:lstStyle/>
          <a:p>
            <a:r>
              <a:rPr lang="en-US" dirty="0"/>
              <a:t>ACO hybrid with Genetic Algorithm</a:t>
            </a:r>
            <a:endParaRPr lang="en-AE" dirty="0"/>
          </a:p>
        </p:txBody>
      </p:sp>
      <p:pic>
        <p:nvPicPr>
          <p:cNvPr id="5" name="Picture 4" descr="A magnifying glass over dna&#10;&#10;AI-generated content may be incorrect.">
            <a:extLst>
              <a:ext uri="{FF2B5EF4-FFF2-40B4-BE49-F238E27FC236}">
                <a16:creationId xmlns:a16="http://schemas.microsoft.com/office/drawing/2014/main" id="{3E4A1FEA-DF12-AF7D-1138-669D6BF107EB}"/>
              </a:ext>
            </a:extLst>
          </p:cNvPr>
          <p:cNvPicPr>
            <a:picLocks noChangeAspect="1"/>
          </p:cNvPicPr>
          <p:nvPr/>
        </p:nvPicPr>
        <p:blipFill>
          <a:blip r:embed="rId2">
            <a:extLst>
              <a:ext uri="{28A0092B-C50C-407E-A947-70E740481C1C}">
                <a14:useLocalDpi xmlns:a14="http://schemas.microsoft.com/office/drawing/2010/main" val="0"/>
              </a:ext>
            </a:extLst>
          </a:blip>
          <a:srcRect r="32958" b="1"/>
          <a:stretch>
            <a:fillRect/>
          </a:stretch>
        </p:blipFill>
        <p:spPr>
          <a:xfrm>
            <a:off x="1" y="2613892"/>
            <a:ext cx="4946906" cy="3689359"/>
          </a:xfrm>
          <a:prstGeom prst="rect">
            <a:avLst/>
          </a:prstGeom>
        </p:spPr>
      </p:pic>
      <p:cxnSp>
        <p:nvCxnSpPr>
          <p:cNvPr id="12" name="Straight Connector 11">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636908-F9F9-1D69-7C4E-43BED71C93AE}"/>
              </a:ext>
            </a:extLst>
          </p:cNvPr>
          <p:cNvSpPr>
            <a:spLocks noGrp="1"/>
          </p:cNvSpPr>
          <p:nvPr>
            <p:ph idx="1"/>
          </p:nvPr>
        </p:nvSpPr>
        <p:spPr>
          <a:xfrm>
            <a:off x="5641848" y="1014984"/>
            <a:ext cx="5889161" cy="5288267"/>
          </a:xfrm>
        </p:spPr>
        <p:txBody>
          <a:bodyPr>
            <a:normAutofit/>
          </a:bodyPr>
          <a:lstStyle/>
          <a:p>
            <a:r>
              <a:rPr lang="en-US" dirty="0"/>
              <a:t>This algorithm follows the standard Ant Colony Optimization (ACO). In addition to the standard ACO steps, after a predefined number of iterations, the top-performing ants (i.e., those with the shortest tours) are selected for genetic operations. Specifically, </a:t>
            </a:r>
            <a:r>
              <a:rPr lang="en-US" b="1"/>
              <a:t>Order Crossover </a:t>
            </a:r>
            <a:r>
              <a:rPr lang="en-US" dirty="0"/>
              <a:t>and </a:t>
            </a:r>
            <a:r>
              <a:rPr lang="en-US" b="1"/>
              <a:t>swap mutation</a:t>
            </a:r>
            <a:r>
              <a:rPr lang="en-US" dirty="0"/>
              <a:t> (based on a given mutation rate) are applied to generate new candidate solutions. These offspring are then compared to the worst-performing ants in the colony. If any offspring have better tour lengths, they replace the corresponding worst ants, enhancing solution quality and promoting population diversity</a:t>
            </a:r>
            <a:endParaRPr lang="en-AE" dirty="0"/>
          </a:p>
        </p:txBody>
      </p:sp>
    </p:spTree>
    <p:extLst>
      <p:ext uri="{BB962C8B-B14F-4D97-AF65-F5344CB8AC3E}">
        <p14:creationId xmlns:p14="http://schemas.microsoft.com/office/powerpoint/2010/main" val="2136611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10C2-7934-A8C4-6615-E51F28E78BD2}"/>
              </a:ext>
            </a:extLst>
          </p:cNvPr>
          <p:cNvSpPr>
            <a:spLocks noGrp="1"/>
          </p:cNvSpPr>
          <p:nvPr>
            <p:ph type="title"/>
          </p:nvPr>
        </p:nvSpPr>
        <p:spPr/>
        <p:txBody>
          <a:bodyPr/>
          <a:lstStyle/>
          <a:p>
            <a:r>
              <a:rPr lang="en-US" dirty="0"/>
              <a:t>Why ACO with Genetic</a:t>
            </a:r>
            <a:endParaRPr lang="en-AE" dirty="0"/>
          </a:p>
        </p:txBody>
      </p:sp>
      <p:sp>
        <p:nvSpPr>
          <p:cNvPr id="3" name="Text Placeholder 2">
            <a:extLst>
              <a:ext uri="{FF2B5EF4-FFF2-40B4-BE49-F238E27FC236}">
                <a16:creationId xmlns:a16="http://schemas.microsoft.com/office/drawing/2014/main" id="{487EE13D-5211-4A3A-BEC8-ED4CDBEFCEA5}"/>
              </a:ext>
            </a:extLst>
          </p:cNvPr>
          <p:cNvSpPr>
            <a:spLocks noGrp="1"/>
          </p:cNvSpPr>
          <p:nvPr>
            <p:ph type="body" idx="1"/>
          </p:nvPr>
        </p:nvSpPr>
        <p:spPr/>
        <p:txBody>
          <a:bodyPr/>
          <a:lstStyle/>
          <a:p>
            <a:r>
              <a:rPr lang="en-US" dirty="0"/>
              <a:t>ACO</a:t>
            </a:r>
            <a:endParaRPr lang="en-AE" dirty="0"/>
          </a:p>
        </p:txBody>
      </p:sp>
      <p:sp>
        <p:nvSpPr>
          <p:cNvPr id="4" name="Content Placeholder 3">
            <a:extLst>
              <a:ext uri="{FF2B5EF4-FFF2-40B4-BE49-F238E27FC236}">
                <a16:creationId xmlns:a16="http://schemas.microsoft.com/office/drawing/2014/main" id="{56B76CA2-F651-FDFF-AF88-EB8CCD1194DD}"/>
              </a:ext>
            </a:extLst>
          </p:cNvPr>
          <p:cNvSpPr>
            <a:spLocks noGrp="1"/>
          </p:cNvSpPr>
          <p:nvPr>
            <p:ph sz="half" idx="2"/>
          </p:nvPr>
        </p:nvSpPr>
        <p:spPr/>
        <p:txBody>
          <a:bodyPr>
            <a:normAutofit lnSpcReduction="10000"/>
          </a:bodyPr>
          <a:lstStyle/>
          <a:p>
            <a:r>
              <a:rPr lang="en-US" b="0" i="0" dirty="0">
                <a:effectLst/>
                <a:latin typeface="Inter"/>
              </a:rPr>
              <a:t>Excellent at </a:t>
            </a:r>
            <a:r>
              <a:rPr lang="en-US" b="0" i="1" dirty="0">
                <a:effectLst/>
                <a:latin typeface="Inter"/>
              </a:rPr>
              <a:t>exploiting</a:t>
            </a:r>
            <a:r>
              <a:rPr lang="en-US" b="0" i="0" dirty="0">
                <a:effectLst/>
                <a:latin typeface="Inter"/>
              </a:rPr>
              <a:t> positive feedback to reinforce good paths or components of solutions through the pheromone mechanism.</a:t>
            </a:r>
            <a:endParaRPr lang="en-US" dirty="0">
              <a:latin typeface="Inter"/>
            </a:endParaRPr>
          </a:p>
          <a:p>
            <a:r>
              <a:rPr lang="en-US" b="0" i="0" dirty="0">
                <a:effectLst/>
                <a:latin typeface="Inter"/>
              </a:rPr>
              <a:t>Can converge relatively quickly by focusing search on promising areas based on pheromone.</a:t>
            </a:r>
          </a:p>
          <a:p>
            <a:pPr>
              <a:buNone/>
            </a:pPr>
            <a:br>
              <a:rPr lang="en-US" dirty="0"/>
            </a:br>
            <a:endParaRPr lang="en-AE" dirty="0"/>
          </a:p>
        </p:txBody>
      </p:sp>
      <p:sp>
        <p:nvSpPr>
          <p:cNvPr id="5" name="Text Placeholder 4">
            <a:extLst>
              <a:ext uri="{FF2B5EF4-FFF2-40B4-BE49-F238E27FC236}">
                <a16:creationId xmlns:a16="http://schemas.microsoft.com/office/drawing/2014/main" id="{5F7A5DDA-069F-F813-2E0A-FAE4F05FC649}"/>
              </a:ext>
            </a:extLst>
          </p:cNvPr>
          <p:cNvSpPr>
            <a:spLocks noGrp="1"/>
          </p:cNvSpPr>
          <p:nvPr>
            <p:ph type="body" sz="quarter" idx="3"/>
          </p:nvPr>
        </p:nvSpPr>
        <p:spPr/>
        <p:txBody>
          <a:bodyPr/>
          <a:lstStyle/>
          <a:p>
            <a:r>
              <a:rPr lang="en-US" dirty="0"/>
              <a:t>Genetic</a:t>
            </a:r>
            <a:endParaRPr lang="en-AE" dirty="0"/>
          </a:p>
        </p:txBody>
      </p:sp>
      <p:sp>
        <p:nvSpPr>
          <p:cNvPr id="6" name="Content Placeholder 5">
            <a:extLst>
              <a:ext uri="{FF2B5EF4-FFF2-40B4-BE49-F238E27FC236}">
                <a16:creationId xmlns:a16="http://schemas.microsoft.com/office/drawing/2014/main" id="{DB574D9F-717E-F165-77BC-6D7409E9A3CA}"/>
              </a:ext>
            </a:extLst>
          </p:cNvPr>
          <p:cNvSpPr>
            <a:spLocks noGrp="1"/>
          </p:cNvSpPr>
          <p:nvPr>
            <p:ph sz="quarter" idx="4"/>
          </p:nvPr>
        </p:nvSpPr>
        <p:spPr/>
        <p:txBody>
          <a:bodyPr>
            <a:normAutofit lnSpcReduction="10000"/>
          </a:bodyPr>
          <a:lstStyle/>
          <a:p>
            <a:r>
              <a:rPr lang="en-US" b="0" i="0" dirty="0">
                <a:effectLst/>
                <a:latin typeface="Inter"/>
              </a:rPr>
              <a:t>Excellent at </a:t>
            </a:r>
            <a:r>
              <a:rPr lang="en-US" b="0" i="1" dirty="0">
                <a:effectLst/>
                <a:latin typeface="Inter"/>
              </a:rPr>
              <a:t>exploring</a:t>
            </a:r>
            <a:r>
              <a:rPr lang="en-US" b="0" i="0" dirty="0">
                <a:effectLst/>
                <a:latin typeface="Inter"/>
              </a:rPr>
              <a:t> the search space and maintaining </a:t>
            </a:r>
            <a:r>
              <a:rPr lang="en-US" b="0" i="1" dirty="0">
                <a:effectLst/>
                <a:latin typeface="Inter"/>
              </a:rPr>
              <a:t>diversity</a:t>
            </a:r>
            <a:r>
              <a:rPr lang="en-US" b="0" i="0" dirty="0">
                <a:effectLst/>
                <a:latin typeface="Inter"/>
              </a:rPr>
              <a:t> within a population of solutions.</a:t>
            </a:r>
          </a:p>
          <a:p>
            <a:pPr algn="l">
              <a:buFont typeface="Arial" panose="020B0604020202020204" pitchFamily="34" charset="0"/>
              <a:buChar char="•"/>
            </a:pPr>
            <a:r>
              <a:rPr lang="en-US" b="0" i="0" dirty="0">
                <a:effectLst/>
                <a:latin typeface="Inter"/>
              </a:rPr>
              <a:t>Operators like crossover can effectively combine good characteristics (sub-paths, assignments) from different parent solutions.</a:t>
            </a:r>
          </a:p>
          <a:p>
            <a:pPr algn="l">
              <a:buFont typeface="Arial" panose="020B0604020202020204" pitchFamily="34" charset="0"/>
              <a:buChar char="•"/>
            </a:pPr>
            <a:r>
              <a:rPr lang="en-US" b="0" i="0" dirty="0">
                <a:effectLst/>
                <a:latin typeface="Inter"/>
              </a:rPr>
              <a:t>Mutation helps introduce new variations and can potentially escape local optima.</a:t>
            </a:r>
          </a:p>
          <a:p>
            <a:endParaRPr lang="en-US" b="0" i="0" dirty="0">
              <a:effectLst/>
              <a:latin typeface="Inter"/>
            </a:endParaRPr>
          </a:p>
          <a:p>
            <a:endParaRPr lang="en-AE" dirty="0"/>
          </a:p>
        </p:txBody>
      </p:sp>
    </p:spTree>
    <p:extLst>
      <p:ext uri="{BB962C8B-B14F-4D97-AF65-F5344CB8AC3E}">
        <p14:creationId xmlns:p14="http://schemas.microsoft.com/office/powerpoint/2010/main" val="3563740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5A9A51-4366-4D05-5C1A-AE875028FE6B}"/>
              </a:ext>
            </a:extLst>
          </p:cNvPr>
          <p:cNvSpPr>
            <a:spLocks noGrp="1"/>
          </p:cNvSpPr>
          <p:nvPr>
            <p:ph type="title"/>
          </p:nvPr>
        </p:nvSpPr>
        <p:spPr>
          <a:xfrm>
            <a:off x="640080" y="1371600"/>
            <a:ext cx="5852160" cy="1097280"/>
          </a:xfrm>
        </p:spPr>
        <p:txBody>
          <a:bodyPr anchor="t">
            <a:normAutofit/>
          </a:bodyPr>
          <a:lstStyle/>
          <a:p>
            <a:pPr>
              <a:lnSpc>
                <a:spcPct val="90000"/>
              </a:lnSpc>
            </a:pPr>
            <a:r>
              <a:rPr lang="en-US" sz="3400"/>
              <a:t>ACO hybrid with Genetic Algorithm</a:t>
            </a:r>
            <a:endParaRPr lang="en-AE" sz="3400"/>
          </a:p>
        </p:txBody>
      </p:sp>
      <p:cxnSp>
        <p:nvCxnSpPr>
          <p:cNvPr id="12" name="Straight Connector 1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7E50B86-25D3-D1FF-FD4D-DC1F4571A404}"/>
              </a:ext>
            </a:extLst>
          </p:cNvPr>
          <p:cNvSpPr>
            <a:spLocks noGrp="1"/>
          </p:cNvSpPr>
          <p:nvPr>
            <p:ph idx="1"/>
          </p:nvPr>
        </p:nvSpPr>
        <p:spPr>
          <a:xfrm>
            <a:off x="640080" y="2633236"/>
            <a:ext cx="5852160" cy="3664685"/>
          </a:xfrm>
        </p:spPr>
        <p:txBody>
          <a:bodyPr>
            <a:normAutofit/>
          </a:bodyPr>
          <a:lstStyle/>
          <a:p>
            <a:pPr>
              <a:lnSpc>
                <a:spcPct val="110000"/>
              </a:lnSpc>
            </a:pPr>
            <a:r>
              <a:rPr lang="en-US" sz="1700" err="1"/>
              <a:t>num_selected</a:t>
            </a:r>
            <a:r>
              <a:rPr lang="en-US" sz="1700"/>
              <a:t>: 10 (Number of top ants selected from the ACO population to be used as parents in </a:t>
            </a:r>
            <a:r>
              <a:rPr lang="en-US" sz="1700" err="1"/>
              <a:t>select_top_ants</a:t>
            </a:r>
            <a:r>
              <a:rPr lang="en-US" sz="1700"/>
              <a:t>)</a:t>
            </a:r>
          </a:p>
          <a:p>
            <a:pPr>
              <a:lnSpc>
                <a:spcPct val="110000"/>
              </a:lnSpc>
            </a:pPr>
            <a:r>
              <a:rPr lang="en-US" sz="1700" err="1"/>
              <a:t>num_children</a:t>
            </a:r>
            <a:r>
              <a:rPr lang="en-US" sz="1700"/>
              <a:t>: 10 (Number of new children tours generated from the selected parents in </a:t>
            </a:r>
            <a:r>
              <a:rPr lang="en-US" sz="1700" err="1"/>
              <a:t>generate_children</a:t>
            </a:r>
            <a:r>
              <a:rPr lang="en-US" sz="1700"/>
              <a:t>)</a:t>
            </a:r>
          </a:p>
          <a:p>
            <a:pPr>
              <a:lnSpc>
                <a:spcPct val="110000"/>
              </a:lnSpc>
            </a:pPr>
            <a:r>
              <a:rPr lang="en-US" sz="1700" err="1"/>
              <a:t>mutation_rate</a:t>
            </a:r>
            <a:r>
              <a:rPr lang="en-US" sz="1700"/>
              <a:t>: 0.1 (Probability that a mutation occurs on a child tour after crossover in </a:t>
            </a:r>
            <a:r>
              <a:rPr lang="en-US" sz="1700" err="1"/>
              <a:t>generate_children</a:t>
            </a:r>
            <a:r>
              <a:rPr lang="en-US" sz="1700"/>
              <a:t>)</a:t>
            </a:r>
          </a:p>
          <a:p>
            <a:pPr>
              <a:lnSpc>
                <a:spcPct val="110000"/>
              </a:lnSpc>
            </a:pPr>
            <a:r>
              <a:rPr lang="en-US" sz="1700"/>
              <a:t>Replacement Strategy (Implicit): The code uses </a:t>
            </a:r>
            <a:r>
              <a:rPr lang="en-US" sz="1700" err="1"/>
              <a:t>replace_worst_ants</a:t>
            </a:r>
            <a:r>
              <a:rPr lang="en-US" sz="1700"/>
              <a:t>, implying that the generated children replace the worst-performing ants in the current population.</a:t>
            </a:r>
            <a:endParaRPr lang="en-AE" sz="1700"/>
          </a:p>
        </p:txBody>
      </p:sp>
      <p:pic>
        <p:nvPicPr>
          <p:cNvPr id="5" name="Picture 4" descr="A magnifying glass over dna&#10;&#10;AI-generated content may be incorrect.">
            <a:extLst>
              <a:ext uri="{FF2B5EF4-FFF2-40B4-BE49-F238E27FC236}">
                <a16:creationId xmlns:a16="http://schemas.microsoft.com/office/drawing/2014/main" id="{5472C8FD-F1B8-386A-C72A-E1A890072BF2}"/>
              </a:ext>
            </a:extLst>
          </p:cNvPr>
          <p:cNvPicPr>
            <a:picLocks noChangeAspect="1"/>
          </p:cNvPicPr>
          <p:nvPr/>
        </p:nvPicPr>
        <p:blipFill>
          <a:blip r:embed="rId2">
            <a:extLst>
              <a:ext uri="{28A0092B-C50C-407E-A947-70E740481C1C}">
                <a14:useLocalDpi xmlns:a14="http://schemas.microsoft.com/office/drawing/2010/main" val="0"/>
              </a:ext>
            </a:extLst>
          </a:blip>
          <a:srcRect l="9041" r="55626"/>
          <a:stretch>
            <a:fillRect/>
          </a:stretch>
        </p:blipFill>
        <p:spPr>
          <a:xfrm>
            <a:off x="7345680" y="10"/>
            <a:ext cx="4846320" cy="6857990"/>
          </a:xfrm>
          <a:prstGeom prst="rect">
            <a:avLst/>
          </a:prstGeom>
        </p:spPr>
      </p:pic>
    </p:spTree>
    <p:extLst>
      <p:ext uri="{BB962C8B-B14F-4D97-AF65-F5344CB8AC3E}">
        <p14:creationId xmlns:p14="http://schemas.microsoft.com/office/powerpoint/2010/main" val="2139195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F7309-B37C-399E-360A-4ECB96746174}"/>
              </a:ext>
            </a:extLst>
          </p:cNvPr>
          <p:cNvSpPr>
            <a:spLocks noGrp="1"/>
          </p:cNvSpPr>
          <p:nvPr>
            <p:ph type="title"/>
          </p:nvPr>
        </p:nvSpPr>
        <p:spPr/>
        <p:txBody>
          <a:bodyPr/>
          <a:lstStyle/>
          <a:p>
            <a:r>
              <a:rPr lang="en-US" dirty="0"/>
              <a:t>ACO hybrid with Genetic Algorithm</a:t>
            </a:r>
            <a:endParaRPr lang="en-AE" dirty="0"/>
          </a:p>
        </p:txBody>
      </p:sp>
      <p:pic>
        <p:nvPicPr>
          <p:cNvPr id="5" name="Content Placeholder 4" descr="A diagram of a tour found by aco&#10;&#10;AI-generated content may be incorrect.">
            <a:extLst>
              <a:ext uri="{FF2B5EF4-FFF2-40B4-BE49-F238E27FC236}">
                <a16:creationId xmlns:a16="http://schemas.microsoft.com/office/drawing/2014/main" id="{EA919468-A516-8180-1D14-316F44A3BF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079" y="2376806"/>
            <a:ext cx="5882639" cy="4224337"/>
          </a:xfrm>
        </p:spPr>
      </p:pic>
      <p:pic>
        <p:nvPicPr>
          <p:cNvPr id="4" name="Picture 3" descr="A graph showing a long line&#10;&#10;AI-generated content may be incorrect.">
            <a:extLst>
              <a:ext uri="{FF2B5EF4-FFF2-40B4-BE49-F238E27FC236}">
                <a16:creationId xmlns:a16="http://schemas.microsoft.com/office/drawing/2014/main" id="{626FC471-8BA9-2C97-C6E2-86EA4FB06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360" y="2376806"/>
            <a:ext cx="4927600" cy="4224337"/>
          </a:xfrm>
          <a:prstGeom prst="rect">
            <a:avLst/>
          </a:prstGeom>
        </p:spPr>
      </p:pic>
    </p:spTree>
    <p:extLst>
      <p:ext uri="{BB962C8B-B14F-4D97-AF65-F5344CB8AC3E}">
        <p14:creationId xmlns:p14="http://schemas.microsoft.com/office/powerpoint/2010/main" val="1782308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C0CA6E-2197-6B08-A823-36B506D23BF3}"/>
              </a:ext>
            </a:extLst>
          </p:cNvPr>
          <p:cNvSpPr>
            <a:spLocks noGrp="1"/>
          </p:cNvSpPr>
          <p:nvPr>
            <p:ph type="title"/>
          </p:nvPr>
        </p:nvSpPr>
        <p:spPr>
          <a:xfrm>
            <a:off x="640079" y="1371600"/>
            <a:ext cx="5752093" cy="1097280"/>
          </a:xfrm>
        </p:spPr>
        <p:txBody>
          <a:bodyPr>
            <a:normAutofit/>
          </a:bodyPr>
          <a:lstStyle/>
          <a:p>
            <a:pPr>
              <a:lnSpc>
                <a:spcPct val="90000"/>
              </a:lnSpc>
            </a:pPr>
            <a:r>
              <a:rPr lang="en-US" sz="3400"/>
              <a:t>ACO hybrid with Simulated Annealing</a:t>
            </a:r>
            <a:endParaRPr lang="en-AE" sz="3400"/>
          </a:p>
        </p:txBody>
      </p:sp>
      <p:cxnSp>
        <p:nvCxnSpPr>
          <p:cNvPr id="22" name="Straight Connector 2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DCC297C-00D0-10BD-833D-D1377FD6774A}"/>
              </a:ext>
            </a:extLst>
          </p:cNvPr>
          <p:cNvSpPr>
            <a:spLocks noGrp="1"/>
          </p:cNvSpPr>
          <p:nvPr>
            <p:ph idx="1"/>
          </p:nvPr>
        </p:nvSpPr>
        <p:spPr>
          <a:xfrm>
            <a:off x="640079" y="2636205"/>
            <a:ext cx="5752095" cy="3661713"/>
          </a:xfrm>
        </p:spPr>
        <p:txBody>
          <a:bodyPr>
            <a:normAutofit/>
          </a:bodyPr>
          <a:lstStyle/>
          <a:p>
            <a:pPr>
              <a:lnSpc>
                <a:spcPct val="110000"/>
              </a:lnSpc>
            </a:pPr>
            <a:r>
              <a:rPr lang="en-US" sz="1400"/>
              <a:t>This algorithm integrates Ant Colony Optimization (ACO) with Simulated Annealing (SA). ACO is used as the main framework, where artificial ants iteratively construct solutions based on pheromone levels and heuristic desirability (distance-based). After each iteration, pheromones are updated to reinforce better solutions. To enhance local search and escape local minima, the best ant’s tour is refined using Simulated Annealing. SA perturbs the solution by swapping two cities and probabilistically accepts worse solutions based on a temperature schedule, encouraging exploration. If the SA-refined tour is better than the original, it replaces it. This hybrid approach balances global search from ACO with local refinement from SA, improving convergence and solution quality over time.</a:t>
            </a:r>
            <a:endParaRPr lang="en-AE" sz="1400"/>
          </a:p>
        </p:txBody>
      </p:sp>
      <p:pic>
        <p:nvPicPr>
          <p:cNvPr id="7" name="Picture 6" descr="A math equation with text&#10;&#10;AI-generated content may be incorrect.">
            <a:extLst>
              <a:ext uri="{FF2B5EF4-FFF2-40B4-BE49-F238E27FC236}">
                <a16:creationId xmlns:a16="http://schemas.microsoft.com/office/drawing/2014/main" id="{1F876379-F790-ADF2-0677-DAB213E64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7946" y="1431749"/>
            <a:ext cx="4250585" cy="1849004"/>
          </a:xfrm>
          <a:prstGeom prst="rect">
            <a:avLst/>
          </a:prstGeom>
        </p:spPr>
      </p:pic>
      <p:pic>
        <p:nvPicPr>
          <p:cNvPr id="5" name="Picture 4" descr="A colorfully colored fabric&#10;&#10;AI-generated content may be incorrect.">
            <a:extLst>
              <a:ext uri="{FF2B5EF4-FFF2-40B4-BE49-F238E27FC236}">
                <a16:creationId xmlns:a16="http://schemas.microsoft.com/office/drawing/2014/main" id="{867D528C-1C65-8801-CCD9-3C8152132A0F}"/>
              </a:ext>
            </a:extLst>
          </p:cNvPr>
          <p:cNvPicPr>
            <a:picLocks noChangeAspect="1"/>
          </p:cNvPicPr>
          <p:nvPr/>
        </p:nvPicPr>
        <p:blipFill>
          <a:blip r:embed="rId3">
            <a:extLst>
              <a:ext uri="{28A0092B-C50C-407E-A947-70E740481C1C}">
                <a14:useLocalDpi xmlns:a14="http://schemas.microsoft.com/office/drawing/2010/main" val="0"/>
              </a:ext>
            </a:extLst>
          </a:blip>
          <a:srcRect t="14000" r="-2" b="11419"/>
          <a:stretch>
            <a:fillRect/>
          </a:stretch>
        </p:blipFill>
        <p:spPr>
          <a:xfrm>
            <a:off x="7619368" y="3607283"/>
            <a:ext cx="3607740" cy="2690635"/>
          </a:xfrm>
          <a:prstGeom prst="rect">
            <a:avLst/>
          </a:prstGeom>
        </p:spPr>
      </p:pic>
    </p:spTree>
    <p:extLst>
      <p:ext uri="{BB962C8B-B14F-4D97-AF65-F5344CB8AC3E}">
        <p14:creationId xmlns:p14="http://schemas.microsoft.com/office/powerpoint/2010/main" val="1061393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06DBDC-4DF9-FC74-F855-046F99646331}"/>
              </a:ext>
            </a:extLst>
          </p:cNvPr>
          <p:cNvSpPr>
            <a:spLocks noGrp="1"/>
          </p:cNvSpPr>
          <p:nvPr>
            <p:ph type="title"/>
          </p:nvPr>
        </p:nvSpPr>
        <p:spPr>
          <a:xfrm>
            <a:off x="640080" y="914401"/>
            <a:ext cx="4876801" cy="1569516"/>
          </a:xfrm>
        </p:spPr>
        <p:txBody>
          <a:bodyPr anchor="t">
            <a:normAutofit/>
          </a:bodyPr>
          <a:lstStyle/>
          <a:p>
            <a:r>
              <a:rPr lang="en-US" dirty="0"/>
              <a:t>Waste Collection Routing</a:t>
            </a:r>
            <a:endParaRPr lang="en-AE" dirty="0"/>
          </a:p>
        </p:txBody>
      </p:sp>
      <p:pic>
        <p:nvPicPr>
          <p:cNvPr id="7" name="Graphic 6" descr="Truck">
            <a:extLst>
              <a:ext uri="{FF2B5EF4-FFF2-40B4-BE49-F238E27FC236}">
                <a16:creationId xmlns:a16="http://schemas.microsoft.com/office/drawing/2014/main" id="{B1911B13-9398-C765-BBAC-43235FDC1B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3232" y="2857499"/>
            <a:ext cx="3125269" cy="3125269"/>
          </a:xfrm>
          <a:prstGeom prst="rect">
            <a:avLst/>
          </a:prstGeom>
        </p:spPr>
      </p:pic>
      <p:sp>
        <p:nvSpPr>
          <p:cNvPr id="3" name="Content Placeholder 2">
            <a:extLst>
              <a:ext uri="{FF2B5EF4-FFF2-40B4-BE49-F238E27FC236}">
                <a16:creationId xmlns:a16="http://schemas.microsoft.com/office/drawing/2014/main" id="{FD3E8FCC-A6FB-A8A9-7B3F-51D360862E08}"/>
              </a:ext>
            </a:extLst>
          </p:cNvPr>
          <p:cNvSpPr>
            <a:spLocks noGrp="1"/>
          </p:cNvSpPr>
          <p:nvPr>
            <p:ph idx="1"/>
          </p:nvPr>
        </p:nvSpPr>
        <p:spPr>
          <a:xfrm>
            <a:off x="6400799" y="960119"/>
            <a:ext cx="5130210" cy="5022661"/>
          </a:xfrm>
        </p:spPr>
        <p:txBody>
          <a:bodyPr>
            <a:normAutofit/>
          </a:bodyPr>
          <a:lstStyle/>
          <a:p>
            <a:pPr>
              <a:lnSpc>
                <a:spcPct val="110000"/>
              </a:lnSpc>
            </a:pPr>
            <a:r>
              <a:rPr lang="en-US" b="0" i="0" dirty="0">
                <a:effectLst/>
                <a:latin typeface="Inter"/>
              </a:rPr>
              <a:t>The </a:t>
            </a:r>
            <a:r>
              <a:rPr lang="en-US" b="1" i="0" dirty="0">
                <a:effectLst/>
                <a:latin typeface="Inter"/>
              </a:rPr>
              <a:t>Waste Collection Routing Problem (WCRP)</a:t>
            </a:r>
            <a:r>
              <a:rPr lang="en-US" b="0" i="0" dirty="0">
                <a:effectLst/>
                <a:latin typeface="Inter"/>
              </a:rPr>
              <a:t> is a logistical and operational optimization challenge that focuses on designing the most efficient routes for vehicles to collect waste from various locations (such as households, businesses, or public bins) and transport it to disposal or processing facilities, such as landfills or recycling centers. It is a variant of the </a:t>
            </a:r>
            <a:r>
              <a:rPr lang="en-US" b="1" i="0" dirty="0">
                <a:effectLst/>
                <a:latin typeface="Inter"/>
              </a:rPr>
              <a:t>Vehicle Routing Problem (VRP)</a:t>
            </a:r>
            <a:r>
              <a:rPr lang="en-US" b="0" i="0" dirty="0">
                <a:effectLst/>
                <a:latin typeface="Inter"/>
              </a:rPr>
              <a:t>, a well-known problem in operations research and combinatorial optimization, tailored specifically to the context of waste management.</a:t>
            </a:r>
            <a:endParaRPr lang="en-AE" dirty="0"/>
          </a:p>
        </p:txBody>
      </p:sp>
      <p:cxnSp>
        <p:nvCxnSpPr>
          <p:cNvPr id="12" name="Straight Connector 11">
            <a:extLst>
              <a:ext uri="{FF2B5EF4-FFF2-40B4-BE49-F238E27FC236}">
                <a16:creationId xmlns:a16="http://schemas.microsoft.com/office/drawing/2014/main" id="{540DBD50-3CB1-A513-2321-1891E3F095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443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FFD1D-DD17-0C24-961F-6C67738F5F7D}"/>
              </a:ext>
            </a:extLst>
          </p:cNvPr>
          <p:cNvSpPr>
            <a:spLocks noGrp="1"/>
          </p:cNvSpPr>
          <p:nvPr>
            <p:ph type="title"/>
          </p:nvPr>
        </p:nvSpPr>
        <p:spPr/>
        <p:txBody>
          <a:bodyPr/>
          <a:lstStyle/>
          <a:p>
            <a:r>
              <a:rPr lang="en-US" dirty="0"/>
              <a:t>ACO hybrid with Simulated Annealing</a:t>
            </a:r>
            <a:endParaRPr lang="en-AE" dirty="0"/>
          </a:p>
        </p:txBody>
      </p:sp>
      <p:sp>
        <p:nvSpPr>
          <p:cNvPr id="3" name="Text Placeholder 2">
            <a:extLst>
              <a:ext uri="{FF2B5EF4-FFF2-40B4-BE49-F238E27FC236}">
                <a16:creationId xmlns:a16="http://schemas.microsoft.com/office/drawing/2014/main" id="{63A4F26C-520E-D43A-3005-7080AD753DF4}"/>
              </a:ext>
            </a:extLst>
          </p:cNvPr>
          <p:cNvSpPr>
            <a:spLocks noGrp="1"/>
          </p:cNvSpPr>
          <p:nvPr>
            <p:ph type="body" idx="1"/>
          </p:nvPr>
        </p:nvSpPr>
        <p:spPr/>
        <p:txBody>
          <a:bodyPr/>
          <a:lstStyle/>
          <a:p>
            <a:r>
              <a:rPr lang="en-US" dirty="0"/>
              <a:t>ACO</a:t>
            </a:r>
            <a:endParaRPr lang="en-AE" dirty="0"/>
          </a:p>
        </p:txBody>
      </p:sp>
      <p:sp>
        <p:nvSpPr>
          <p:cNvPr id="4" name="Content Placeholder 3">
            <a:extLst>
              <a:ext uri="{FF2B5EF4-FFF2-40B4-BE49-F238E27FC236}">
                <a16:creationId xmlns:a16="http://schemas.microsoft.com/office/drawing/2014/main" id="{B08A0D43-27C8-A1EF-6549-552B56E596E1}"/>
              </a:ext>
            </a:extLst>
          </p:cNvPr>
          <p:cNvSpPr>
            <a:spLocks noGrp="1"/>
          </p:cNvSpPr>
          <p:nvPr>
            <p:ph sz="half" idx="2"/>
          </p:nvPr>
        </p:nvSpPr>
        <p:spPr/>
        <p:txBody>
          <a:bodyPr/>
          <a:lstStyle/>
          <a:p>
            <a:pPr algn="l">
              <a:buFont typeface="Arial" panose="020B0604020202020204" pitchFamily="34" charset="0"/>
              <a:buChar char="•"/>
            </a:pPr>
            <a:r>
              <a:rPr lang="en-US" b="0" i="0" dirty="0">
                <a:effectLst/>
                <a:latin typeface="Inter"/>
              </a:rPr>
              <a:t>Good at </a:t>
            </a:r>
            <a:r>
              <a:rPr lang="en-US" b="1" i="0" dirty="0">
                <a:solidFill>
                  <a:srgbClr val="171717"/>
                </a:solidFill>
                <a:effectLst/>
                <a:latin typeface="Inter"/>
              </a:rPr>
              <a:t>constructing solutions step-by-step</a:t>
            </a:r>
            <a:r>
              <a:rPr lang="en-US" b="0" i="0" dirty="0">
                <a:effectLst/>
                <a:latin typeface="Inter"/>
              </a:rPr>
              <a:t> (e.g., building a tour by adding cities sequentially).</a:t>
            </a:r>
          </a:p>
          <a:p>
            <a:pPr algn="l">
              <a:buFont typeface="Arial" panose="020B0604020202020204" pitchFamily="34" charset="0"/>
              <a:buChar char="•"/>
            </a:pPr>
            <a:r>
              <a:rPr lang="en-US" b="0" i="0" dirty="0">
                <a:effectLst/>
                <a:latin typeface="Inter"/>
              </a:rPr>
              <a:t>Leverages </a:t>
            </a:r>
            <a:r>
              <a:rPr lang="en-US" b="1" i="0" dirty="0">
                <a:solidFill>
                  <a:srgbClr val="171717"/>
                </a:solidFill>
                <a:effectLst/>
                <a:latin typeface="Inter"/>
              </a:rPr>
              <a:t>positive feedback (pheromone)</a:t>
            </a:r>
            <a:r>
              <a:rPr lang="en-US" b="0" i="0" dirty="0">
                <a:effectLst/>
                <a:latin typeface="Inter"/>
              </a:rPr>
              <a:t> to guide the search towards promising paths based on the collective experience of multiple "ants".</a:t>
            </a:r>
          </a:p>
          <a:p>
            <a:endParaRPr lang="en-AE" dirty="0"/>
          </a:p>
        </p:txBody>
      </p:sp>
      <p:sp>
        <p:nvSpPr>
          <p:cNvPr id="5" name="Text Placeholder 4">
            <a:extLst>
              <a:ext uri="{FF2B5EF4-FFF2-40B4-BE49-F238E27FC236}">
                <a16:creationId xmlns:a16="http://schemas.microsoft.com/office/drawing/2014/main" id="{995EC3AB-9F0A-F8C0-641D-152DB343BBE9}"/>
              </a:ext>
            </a:extLst>
          </p:cNvPr>
          <p:cNvSpPr>
            <a:spLocks noGrp="1"/>
          </p:cNvSpPr>
          <p:nvPr>
            <p:ph type="body" sz="quarter" idx="3"/>
          </p:nvPr>
        </p:nvSpPr>
        <p:spPr/>
        <p:txBody>
          <a:bodyPr/>
          <a:lstStyle/>
          <a:p>
            <a:r>
              <a:rPr lang="en-US" dirty="0"/>
              <a:t>Simulated Annealing</a:t>
            </a:r>
            <a:endParaRPr lang="en-AE" dirty="0"/>
          </a:p>
        </p:txBody>
      </p:sp>
      <p:sp>
        <p:nvSpPr>
          <p:cNvPr id="6" name="Content Placeholder 5">
            <a:extLst>
              <a:ext uri="{FF2B5EF4-FFF2-40B4-BE49-F238E27FC236}">
                <a16:creationId xmlns:a16="http://schemas.microsoft.com/office/drawing/2014/main" id="{DEB3E8E8-C595-41F8-D06F-5314E765B1E1}"/>
              </a:ext>
            </a:extLst>
          </p:cNvPr>
          <p:cNvSpPr>
            <a:spLocks noGrp="1"/>
          </p:cNvSpPr>
          <p:nvPr>
            <p:ph sz="quarter" idx="4"/>
          </p:nvPr>
        </p:nvSpPr>
        <p:spPr/>
        <p:txBody>
          <a:bodyPr/>
          <a:lstStyle/>
          <a:p>
            <a:pPr algn="l">
              <a:buFont typeface="Arial" panose="020B0604020202020204" pitchFamily="34" charset="0"/>
              <a:buChar char="•"/>
            </a:pPr>
            <a:r>
              <a:rPr lang="en-US" b="0" i="0" dirty="0">
                <a:effectLst/>
                <a:latin typeface="Inter"/>
              </a:rPr>
              <a:t>Good at </a:t>
            </a:r>
            <a:r>
              <a:rPr lang="en-US" b="1" i="0" dirty="0">
                <a:solidFill>
                  <a:srgbClr val="171717"/>
                </a:solidFill>
                <a:effectLst/>
                <a:latin typeface="Inter"/>
              </a:rPr>
              <a:t>local search</a:t>
            </a:r>
            <a:r>
              <a:rPr lang="en-US" b="0" i="0" dirty="0">
                <a:effectLst/>
                <a:latin typeface="Inter"/>
              </a:rPr>
              <a:t> and </a:t>
            </a:r>
            <a:r>
              <a:rPr lang="en-US" b="1" i="0" dirty="0">
                <a:solidFill>
                  <a:srgbClr val="171717"/>
                </a:solidFill>
                <a:effectLst/>
                <a:latin typeface="Inter"/>
              </a:rPr>
              <a:t>refinement</a:t>
            </a:r>
            <a:r>
              <a:rPr lang="en-US" b="0" i="0" dirty="0">
                <a:effectLst/>
                <a:latin typeface="Inter"/>
              </a:rPr>
              <a:t> of an </a:t>
            </a:r>
            <a:r>
              <a:rPr lang="en-US" b="0" i="1" dirty="0">
                <a:effectLst/>
                <a:latin typeface="Inter"/>
              </a:rPr>
              <a:t>existing</a:t>
            </a:r>
            <a:r>
              <a:rPr lang="en-US" b="0" i="0" dirty="0">
                <a:effectLst/>
                <a:latin typeface="Inter"/>
              </a:rPr>
              <a:t> solution. It iteratively makes small changes (moves) to a single solution.</a:t>
            </a:r>
          </a:p>
          <a:p>
            <a:pPr algn="l">
              <a:buFont typeface="Arial" panose="020B0604020202020204" pitchFamily="34" charset="0"/>
              <a:buChar char="•"/>
            </a:pPr>
            <a:r>
              <a:rPr lang="en-US" b="0" i="0" dirty="0">
                <a:effectLst/>
                <a:latin typeface="Inter"/>
              </a:rPr>
              <a:t>Has a mechanism (probabilistic acceptance of worse moves based on temperature) to </a:t>
            </a:r>
            <a:r>
              <a:rPr lang="en-US" b="1" i="0" dirty="0">
                <a:solidFill>
                  <a:srgbClr val="171717"/>
                </a:solidFill>
                <a:effectLst/>
                <a:latin typeface="Inter"/>
              </a:rPr>
              <a:t>escape local optima</a:t>
            </a:r>
            <a:r>
              <a:rPr lang="en-US" b="0" i="0" dirty="0">
                <a:effectLst/>
                <a:latin typeface="Inter"/>
              </a:rPr>
              <a:t>.</a:t>
            </a:r>
          </a:p>
          <a:p>
            <a:endParaRPr lang="en-AE" dirty="0"/>
          </a:p>
        </p:txBody>
      </p:sp>
    </p:spTree>
    <p:extLst>
      <p:ext uri="{BB962C8B-B14F-4D97-AF65-F5344CB8AC3E}">
        <p14:creationId xmlns:p14="http://schemas.microsoft.com/office/powerpoint/2010/main" val="158411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FF070-D81D-BB04-8C2D-D54BDCA978BF}"/>
              </a:ext>
            </a:extLst>
          </p:cNvPr>
          <p:cNvSpPr>
            <a:spLocks noGrp="1"/>
          </p:cNvSpPr>
          <p:nvPr>
            <p:ph type="title"/>
          </p:nvPr>
        </p:nvSpPr>
        <p:spPr>
          <a:xfrm>
            <a:off x="640080" y="1371600"/>
            <a:ext cx="5852160" cy="1097280"/>
          </a:xfrm>
        </p:spPr>
        <p:txBody>
          <a:bodyPr anchor="t">
            <a:normAutofit/>
          </a:bodyPr>
          <a:lstStyle/>
          <a:p>
            <a:pPr>
              <a:lnSpc>
                <a:spcPct val="90000"/>
              </a:lnSpc>
            </a:pPr>
            <a:r>
              <a:rPr lang="en-US" sz="3400"/>
              <a:t>ACO hybrid with Simulated Annealing</a:t>
            </a:r>
            <a:endParaRPr lang="en-AE" sz="3400"/>
          </a:p>
        </p:txBody>
      </p:sp>
      <p:cxnSp>
        <p:nvCxnSpPr>
          <p:cNvPr id="19" name="Straight Connector 18">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AA5A9E-8B42-9FAE-0C35-7B7FC5DB55F3}"/>
              </a:ext>
            </a:extLst>
          </p:cNvPr>
          <p:cNvSpPr>
            <a:spLocks noGrp="1"/>
          </p:cNvSpPr>
          <p:nvPr>
            <p:ph idx="1"/>
          </p:nvPr>
        </p:nvSpPr>
        <p:spPr>
          <a:xfrm>
            <a:off x="640080" y="2633236"/>
            <a:ext cx="5852160" cy="3664685"/>
          </a:xfrm>
        </p:spPr>
        <p:txBody>
          <a:bodyPr>
            <a:normAutofit/>
          </a:bodyPr>
          <a:lstStyle/>
          <a:p>
            <a:pPr>
              <a:lnSpc>
                <a:spcPct val="110000"/>
              </a:lnSpc>
            </a:pPr>
            <a:r>
              <a:rPr lang="en-US" sz="1900" err="1"/>
              <a:t>T_start</a:t>
            </a:r>
            <a:r>
              <a:rPr lang="en-US" sz="1900"/>
              <a:t>: 1000 (Starting temperature for the annealing process)</a:t>
            </a:r>
          </a:p>
          <a:p>
            <a:pPr>
              <a:lnSpc>
                <a:spcPct val="110000"/>
              </a:lnSpc>
            </a:pPr>
            <a:r>
              <a:rPr lang="en-US" sz="1900" err="1"/>
              <a:t>T_end</a:t>
            </a:r>
            <a:r>
              <a:rPr lang="en-US" sz="1900"/>
              <a:t>: 1 (Ending temperature for the annealing process)</a:t>
            </a:r>
          </a:p>
          <a:p>
            <a:pPr>
              <a:lnSpc>
                <a:spcPct val="110000"/>
              </a:lnSpc>
            </a:pPr>
            <a:r>
              <a:rPr lang="en-US" sz="1900"/>
              <a:t>alpha (Cooling Rate): 0.995 (Factor by which the temperature is multiplied in each cooling step)</a:t>
            </a:r>
          </a:p>
          <a:p>
            <a:pPr>
              <a:lnSpc>
                <a:spcPct val="110000"/>
              </a:lnSpc>
            </a:pPr>
            <a:r>
              <a:rPr lang="en-US" sz="1900" err="1"/>
              <a:t>max_iter</a:t>
            </a:r>
            <a:r>
              <a:rPr lang="en-US" sz="1900"/>
              <a:t>: 100 (This parameter is defined in the function signature but is not used within the function body. The cooling is controlled by T &gt; </a:t>
            </a:r>
            <a:r>
              <a:rPr lang="en-US" sz="1900" err="1"/>
              <a:t>T_end</a:t>
            </a:r>
            <a:r>
              <a:rPr lang="en-US" sz="1900"/>
              <a:t> and the alpha factor.)</a:t>
            </a:r>
            <a:endParaRPr lang="en-AE" sz="1900"/>
          </a:p>
        </p:txBody>
      </p:sp>
      <p:pic>
        <p:nvPicPr>
          <p:cNvPr id="9" name="Picture 8" descr="A colorfully colored fabric&#10;&#10;AI-generated content may be incorrect.">
            <a:extLst>
              <a:ext uri="{FF2B5EF4-FFF2-40B4-BE49-F238E27FC236}">
                <a16:creationId xmlns:a16="http://schemas.microsoft.com/office/drawing/2014/main" id="{A7DA5D97-826B-F9D8-9280-495F249EC517}"/>
              </a:ext>
            </a:extLst>
          </p:cNvPr>
          <p:cNvPicPr>
            <a:picLocks noChangeAspect="1"/>
          </p:cNvPicPr>
          <p:nvPr/>
        </p:nvPicPr>
        <p:blipFill>
          <a:blip r:embed="rId2">
            <a:extLst>
              <a:ext uri="{28A0092B-C50C-407E-A947-70E740481C1C}">
                <a14:useLocalDpi xmlns:a14="http://schemas.microsoft.com/office/drawing/2010/main" val="0"/>
              </a:ext>
            </a:extLst>
          </a:blip>
          <a:srcRect l="6963" r="22371"/>
          <a:stretch>
            <a:fillRect/>
          </a:stretch>
        </p:blipFill>
        <p:spPr>
          <a:xfrm>
            <a:off x="7345680" y="10"/>
            <a:ext cx="4846320" cy="6857990"/>
          </a:xfrm>
          <a:prstGeom prst="rect">
            <a:avLst/>
          </a:prstGeom>
        </p:spPr>
      </p:pic>
    </p:spTree>
    <p:extLst>
      <p:ext uri="{BB962C8B-B14F-4D97-AF65-F5344CB8AC3E}">
        <p14:creationId xmlns:p14="http://schemas.microsoft.com/office/powerpoint/2010/main" val="2272194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3EA26-28C0-7007-FED5-0BF4F60802D0}"/>
              </a:ext>
            </a:extLst>
          </p:cNvPr>
          <p:cNvSpPr>
            <a:spLocks noGrp="1"/>
          </p:cNvSpPr>
          <p:nvPr>
            <p:ph type="title"/>
          </p:nvPr>
        </p:nvSpPr>
        <p:spPr/>
        <p:txBody>
          <a:bodyPr/>
          <a:lstStyle/>
          <a:p>
            <a:r>
              <a:rPr lang="en-US" dirty="0"/>
              <a:t>ACO hybrid with Simulated Annealing</a:t>
            </a:r>
            <a:endParaRPr lang="en-AE" dirty="0"/>
          </a:p>
        </p:txBody>
      </p:sp>
      <p:pic>
        <p:nvPicPr>
          <p:cNvPr id="5" name="Content Placeholder 4" descr="A graph of a graph and a graph of a graph&#10;&#10;AI-generated content may be incorrect.">
            <a:extLst>
              <a:ext uri="{FF2B5EF4-FFF2-40B4-BE49-F238E27FC236}">
                <a16:creationId xmlns:a16="http://schemas.microsoft.com/office/drawing/2014/main" id="{71CB3A2B-BDEB-2F24-5A34-A74CE16697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8000" y="2633663"/>
            <a:ext cx="8615680" cy="3980497"/>
          </a:xfrm>
        </p:spPr>
      </p:pic>
    </p:spTree>
    <p:extLst>
      <p:ext uri="{BB962C8B-B14F-4D97-AF65-F5344CB8AC3E}">
        <p14:creationId xmlns:p14="http://schemas.microsoft.com/office/powerpoint/2010/main" val="2382048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D7E0C7-D36B-4219-C275-EB7F2D4C6688}"/>
              </a:ext>
            </a:extLst>
          </p:cNvPr>
          <p:cNvSpPr>
            <a:spLocks noGrp="1"/>
          </p:cNvSpPr>
          <p:nvPr>
            <p:ph type="title"/>
          </p:nvPr>
        </p:nvSpPr>
        <p:spPr>
          <a:xfrm>
            <a:off x="640080" y="1371600"/>
            <a:ext cx="3677920" cy="3919267"/>
          </a:xfrm>
        </p:spPr>
        <p:txBody>
          <a:bodyPr anchor="t">
            <a:normAutofit/>
          </a:bodyPr>
          <a:lstStyle/>
          <a:p>
            <a:r>
              <a:rPr lang="en-US" dirty="0"/>
              <a:t>Development Tools</a:t>
            </a:r>
            <a:endParaRPr lang="en-AE" dirty="0"/>
          </a:p>
        </p:txBody>
      </p:sp>
      <p:cxnSp>
        <p:nvCxnSpPr>
          <p:cNvPr id="11" name="Straight Connector 10">
            <a:extLst>
              <a:ext uri="{FF2B5EF4-FFF2-40B4-BE49-F238E27FC236}">
                <a16:creationId xmlns:a16="http://schemas.microsoft.com/office/drawing/2014/main" id="{40BBF191-9CC8-4313-B1CA-8DF1A53AE4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6D9363B-0DAC-D7BB-FE07-51CA11513327}"/>
              </a:ext>
            </a:extLst>
          </p:cNvPr>
          <p:cNvGraphicFramePr>
            <a:graphicFrameLocks noGrp="1"/>
          </p:cNvGraphicFramePr>
          <p:nvPr>
            <p:ph idx="1"/>
            <p:extLst>
              <p:ext uri="{D42A27DB-BD31-4B8C-83A1-F6EECF244321}">
                <p14:modId xmlns:p14="http://schemas.microsoft.com/office/powerpoint/2010/main" val="3068472750"/>
              </p:ext>
            </p:extLst>
          </p:nvPr>
        </p:nvGraphicFramePr>
        <p:xfrm>
          <a:off x="5051651" y="1371600"/>
          <a:ext cx="6479357" cy="4926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1613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0389B-018F-281E-A5F2-16317BBD036E}"/>
              </a:ext>
            </a:extLst>
          </p:cNvPr>
          <p:cNvSpPr>
            <a:spLocks noGrp="1"/>
          </p:cNvSpPr>
          <p:nvPr>
            <p:ph type="title"/>
          </p:nvPr>
        </p:nvSpPr>
        <p:spPr/>
        <p:txBody>
          <a:bodyPr/>
          <a:lstStyle/>
          <a:p>
            <a:r>
              <a:rPr lang="en-US" dirty="0"/>
              <a:t>References </a:t>
            </a:r>
            <a:endParaRPr lang="en-AE" dirty="0"/>
          </a:p>
        </p:txBody>
      </p:sp>
      <p:graphicFrame>
        <p:nvGraphicFramePr>
          <p:cNvPr id="5" name="Content Placeholder 2">
            <a:extLst>
              <a:ext uri="{FF2B5EF4-FFF2-40B4-BE49-F238E27FC236}">
                <a16:creationId xmlns:a16="http://schemas.microsoft.com/office/drawing/2014/main" id="{114CA97F-D66A-0BF0-DE6F-588CEBEAB664}"/>
              </a:ext>
            </a:extLst>
          </p:cNvPr>
          <p:cNvGraphicFramePr>
            <a:graphicFrameLocks noGrp="1"/>
          </p:cNvGraphicFramePr>
          <p:nvPr>
            <p:ph idx="1"/>
            <p:extLst>
              <p:ext uri="{D42A27DB-BD31-4B8C-83A1-F6EECF244321}">
                <p14:modId xmlns:p14="http://schemas.microsoft.com/office/powerpoint/2010/main" val="2636669641"/>
              </p:ext>
            </p:extLst>
          </p:nvPr>
        </p:nvGraphicFramePr>
        <p:xfrm>
          <a:off x="640080" y="2633472"/>
          <a:ext cx="10890928"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0759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FE4EB3-08E3-A4E6-4EB9-4EBBF160727D}"/>
              </a:ext>
            </a:extLst>
          </p:cNvPr>
          <p:cNvSpPr>
            <a:spLocks noGrp="1"/>
          </p:cNvSpPr>
          <p:nvPr>
            <p:ph type="title"/>
          </p:nvPr>
        </p:nvSpPr>
        <p:spPr>
          <a:xfrm>
            <a:off x="640080" y="1302091"/>
            <a:ext cx="3291840" cy="2770216"/>
          </a:xfrm>
        </p:spPr>
        <p:txBody>
          <a:bodyPr vert="horz" lIns="91440" tIns="45720" rIns="91440" bIns="45720" rtlCol="0" anchor="t">
            <a:normAutofit/>
          </a:bodyPr>
          <a:lstStyle/>
          <a:p>
            <a:pPr>
              <a:lnSpc>
                <a:spcPct val="90000"/>
              </a:lnSpc>
            </a:pPr>
            <a:r>
              <a:rPr lang="en-US" sz="4400"/>
              <a:t>Waste Collection Routing in the Market</a:t>
            </a:r>
          </a:p>
        </p:txBody>
      </p:sp>
      <p:cxnSp>
        <p:nvCxnSpPr>
          <p:cNvPr id="14" name="Straight Connector 13">
            <a:extLst>
              <a:ext uri="{FF2B5EF4-FFF2-40B4-BE49-F238E27FC236}">
                <a16:creationId xmlns:a16="http://schemas.microsoft.com/office/drawing/2014/main" id="{59D7B6BE-A4E0-4483-BEC5-493AC3E5D2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4596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F96A12E7-F6CD-A901-60E3-66660BDF8C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7120" y="944883"/>
            <a:ext cx="8290560" cy="5252716"/>
          </a:xfrm>
          <a:prstGeom prst="rect">
            <a:avLst/>
          </a:prstGeom>
        </p:spPr>
      </p:pic>
    </p:spTree>
    <p:extLst>
      <p:ext uri="{BB962C8B-B14F-4D97-AF65-F5344CB8AC3E}">
        <p14:creationId xmlns:p14="http://schemas.microsoft.com/office/powerpoint/2010/main" val="2440590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6E2FC-5F18-7375-A6CF-0198ACB5A5D9}"/>
              </a:ext>
            </a:extLst>
          </p:cNvPr>
          <p:cNvSpPr>
            <a:spLocks noGrp="1"/>
          </p:cNvSpPr>
          <p:nvPr>
            <p:ph type="title"/>
          </p:nvPr>
        </p:nvSpPr>
        <p:spPr/>
        <p:txBody>
          <a:bodyPr/>
          <a:lstStyle/>
          <a:p>
            <a:r>
              <a:rPr lang="en-US" dirty="0"/>
              <a:t>Waste Collection Routing</a:t>
            </a:r>
            <a:endParaRPr lang="en-AE" dirty="0"/>
          </a:p>
        </p:txBody>
      </p:sp>
      <p:graphicFrame>
        <p:nvGraphicFramePr>
          <p:cNvPr id="5" name="Content Placeholder 2">
            <a:extLst>
              <a:ext uri="{FF2B5EF4-FFF2-40B4-BE49-F238E27FC236}">
                <a16:creationId xmlns:a16="http://schemas.microsoft.com/office/drawing/2014/main" id="{E973793B-835B-B7AE-07A8-88C6C4A90519}"/>
              </a:ext>
            </a:extLst>
          </p:cNvPr>
          <p:cNvGraphicFramePr>
            <a:graphicFrameLocks noGrp="1"/>
          </p:cNvGraphicFramePr>
          <p:nvPr>
            <p:ph idx="1"/>
          </p:nvPr>
        </p:nvGraphicFramePr>
        <p:xfrm>
          <a:off x="640080" y="2633472"/>
          <a:ext cx="10890928"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6447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0C1A34-8A3F-7519-805B-B7C887538898}"/>
              </a:ext>
            </a:extLst>
          </p:cNvPr>
          <p:cNvSpPr>
            <a:spLocks noGrp="1"/>
          </p:cNvSpPr>
          <p:nvPr>
            <p:ph type="title"/>
          </p:nvPr>
        </p:nvSpPr>
        <p:spPr>
          <a:xfrm>
            <a:off x="640080" y="914399"/>
            <a:ext cx="10847494" cy="1171069"/>
          </a:xfrm>
        </p:spPr>
        <p:txBody>
          <a:bodyPr anchor="t">
            <a:normAutofit/>
          </a:bodyPr>
          <a:lstStyle/>
          <a:p>
            <a:r>
              <a:rPr lang="en-US" dirty="0"/>
              <a:t>Waste Collection Routing</a:t>
            </a:r>
            <a:endParaRPr lang="en-AE" dirty="0"/>
          </a:p>
        </p:txBody>
      </p:sp>
      <p:pic>
        <p:nvPicPr>
          <p:cNvPr id="7" name="Graphic 6" descr="Puzzle">
            <a:extLst>
              <a:ext uri="{FF2B5EF4-FFF2-40B4-BE49-F238E27FC236}">
                <a16:creationId xmlns:a16="http://schemas.microsoft.com/office/drawing/2014/main" id="{D3EE1590-9A48-428C-4FB5-A92DD47372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3232" y="2256287"/>
            <a:ext cx="3760459" cy="3760459"/>
          </a:xfrm>
          <a:prstGeom prst="rect">
            <a:avLst/>
          </a:prstGeom>
        </p:spPr>
      </p:pic>
      <p:sp>
        <p:nvSpPr>
          <p:cNvPr id="13" name="Content Placeholder 2">
            <a:extLst>
              <a:ext uri="{FF2B5EF4-FFF2-40B4-BE49-F238E27FC236}">
                <a16:creationId xmlns:a16="http://schemas.microsoft.com/office/drawing/2014/main" id="{86163263-C4AA-9103-4A39-E28F025D0D83}"/>
              </a:ext>
            </a:extLst>
          </p:cNvPr>
          <p:cNvSpPr>
            <a:spLocks noGrp="1"/>
          </p:cNvSpPr>
          <p:nvPr>
            <p:ph idx="1"/>
          </p:nvPr>
        </p:nvSpPr>
        <p:spPr>
          <a:xfrm>
            <a:off x="6915150" y="2256287"/>
            <a:ext cx="4563618" cy="3760459"/>
          </a:xfrm>
        </p:spPr>
        <p:txBody>
          <a:bodyPr anchor="t">
            <a:normAutofit/>
          </a:bodyPr>
          <a:lstStyle/>
          <a:p>
            <a:r>
              <a:rPr lang="en-US" dirty="0"/>
              <a:t>Optimization Problems can be one of the following : Free Optimization, Constraint Satisfaction or Constrained Optimized.</a:t>
            </a:r>
          </a:p>
          <a:p>
            <a:r>
              <a:rPr lang="en-US" dirty="0"/>
              <a:t>Our Problem is </a:t>
            </a:r>
            <a:r>
              <a:rPr lang="en-US" b="1" dirty="0"/>
              <a:t>Free Optimized.</a:t>
            </a:r>
          </a:p>
          <a:p>
            <a:r>
              <a:rPr lang="en-US" b="1" dirty="0"/>
              <a:t>Optimization : </a:t>
            </a:r>
            <a:r>
              <a:rPr lang="en-US" dirty="0"/>
              <a:t>find the minimum route between cities</a:t>
            </a:r>
          </a:p>
          <a:p>
            <a:r>
              <a:rPr lang="en-US" dirty="0"/>
              <a:t>Constraints : tau (min &amp;&amp; max) in Max-Min Algorithm.</a:t>
            </a:r>
            <a:endParaRPr lang="en-AE" dirty="0"/>
          </a:p>
        </p:txBody>
      </p:sp>
      <p:cxnSp>
        <p:nvCxnSpPr>
          <p:cNvPr id="12" name="Straight Connector 11">
            <a:extLst>
              <a:ext uri="{FF2B5EF4-FFF2-40B4-BE49-F238E27FC236}">
                <a16:creationId xmlns:a16="http://schemas.microsoft.com/office/drawing/2014/main" id="{2EA0F4A6-3CC9-C9E2-BA02-58FA29F7D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395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7450EF-ADF7-0F4B-8158-23B853DABEEE}"/>
              </a:ext>
            </a:extLst>
          </p:cNvPr>
          <p:cNvSpPr>
            <a:spLocks noGrp="1"/>
          </p:cNvSpPr>
          <p:nvPr>
            <p:ph type="title"/>
          </p:nvPr>
        </p:nvSpPr>
        <p:spPr>
          <a:xfrm>
            <a:off x="640080" y="1371600"/>
            <a:ext cx="5737859" cy="1097280"/>
          </a:xfrm>
        </p:spPr>
        <p:txBody>
          <a:bodyPr>
            <a:normAutofit/>
          </a:bodyPr>
          <a:lstStyle/>
          <a:p>
            <a:r>
              <a:rPr lang="en-US" dirty="0"/>
              <a:t>Ant Colony Optimization</a:t>
            </a:r>
            <a:endParaRPr lang="en-AE" dirty="0"/>
          </a:p>
        </p:txBody>
      </p:sp>
      <p:cxnSp>
        <p:nvCxnSpPr>
          <p:cNvPr id="17" name="Straight Connector 16">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5F814D1-A0E6-B47F-B84D-2D688FB95207}"/>
              </a:ext>
            </a:extLst>
          </p:cNvPr>
          <p:cNvSpPr>
            <a:spLocks noGrp="1"/>
          </p:cNvSpPr>
          <p:nvPr>
            <p:ph idx="1"/>
          </p:nvPr>
        </p:nvSpPr>
        <p:spPr>
          <a:xfrm>
            <a:off x="640080" y="2633236"/>
            <a:ext cx="5737860" cy="3666980"/>
          </a:xfrm>
        </p:spPr>
        <p:txBody>
          <a:bodyPr>
            <a:normAutofit/>
          </a:bodyPr>
          <a:lstStyle/>
          <a:p>
            <a:r>
              <a:rPr lang="en-US" b="1" i="0" dirty="0">
                <a:effectLst/>
                <a:latin typeface="Inter"/>
              </a:rPr>
              <a:t>Ant Colony Optimization (ACO)</a:t>
            </a:r>
            <a:r>
              <a:rPr lang="en-US" b="0" i="0" dirty="0">
                <a:effectLst/>
                <a:latin typeface="Inter"/>
              </a:rPr>
              <a:t> is a metaheuristic optimization algorithm inspired by the foraging behavior of ants in nature. It is used to solve complex combinatorial optimization problems, such as the Waste Collection Routing Problem, Traveling Salesman Problem (TSP), and other routing or scheduling challenges. ACO was first introduced by Marco Dorigo in the early 1990s as part of his doctoral research.</a:t>
            </a:r>
            <a:endParaRPr lang="en-AE" dirty="0"/>
          </a:p>
        </p:txBody>
      </p:sp>
      <p:pic>
        <p:nvPicPr>
          <p:cNvPr id="6" name="Picture 5" descr="A diagram of a trail&#10;&#10;AI-generated content may be incorrect.">
            <a:extLst>
              <a:ext uri="{FF2B5EF4-FFF2-40B4-BE49-F238E27FC236}">
                <a16:creationId xmlns:a16="http://schemas.microsoft.com/office/drawing/2014/main" id="{F0B29374-6A73-5B25-0A8A-425B59EC10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5179" y="2591700"/>
            <a:ext cx="4375829" cy="3708515"/>
          </a:xfrm>
          <a:prstGeom prst="rect">
            <a:avLst/>
          </a:prstGeom>
        </p:spPr>
      </p:pic>
    </p:spTree>
    <p:extLst>
      <p:ext uri="{BB962C8B-B14F-4D97-AF65-F5344CB8AC3E}">
        <p14:creationId xmlns:p14="http://schemas.microsoft.com/office/powerpoint/2010/main" val="3352971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870C71-274D-E6D5-9502-892CA597AE8A}"/>
              </a:ext>
            </a:extLst>
          </p:cNvPr>
          <p:cNvSpPr>
            <a:spLocks noGrp="1"/>
          </p:cNvSpPr>
          <p:nvPr>
            <p:ph type="title"/>
          </p:nvPr>
        </p:nvSpPr>
        <p:spPr>
          <a:xfrm>
            <a:off x="640080" y="1371600"/>
            <a:ext cx="5737859" cy="1097280"/>
          </a:xfrm>
        </p:spPr>
        <p:txBody>
          <a:bodyPr>
            <a:normAutofit/>
          </a:bodyPr>
          <a:lstStyle/>
          <a:p>
            <a:pPr>
              <a:lnSpc>
                <a:spcPct val="90000"/>
              </a:lnSpc>
            </a:pPr>
            <a:r>
              <a:rPr lang="en-US" sz="3400" dirty="0"/>
              <a:t>Key Components of ACO Algorithms</a:t>
            </a:r>
            <a:endParaRPr lang="en-AE" sz="3400" dirty="0"/>
          </a:p>
        </p:txBody>
      </p:sp>
      <p:cxnSp>
        <p:nvCxnSpPr>
          <p:cNvPr id="12" name="Straight Connector 1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181800-2F81-B836-EFCE-D61B845FE795}"/>
              </a:ext>
            </a:extLst>
          </p:cNvPr>
          <p:cNvSpPr>
            <a:spLocks noGrp="1"/>
          </p:cNvSpPr>
          <p:nvPr>
            <p:ph idx="1"/>
          </p:nvPr>
        </p:nvSpPr>
        <p:spPr>
          <a:xfrm>
            <a:off x="640080" y="2633236"/>
            <a:ext cx="5737860" cy="3666980"/>
          </a:xfrm>
        </p:spPr>
        <p:txBody>
          <a:bodyPr>
            <a:normAutofit/>
          </a:bodyPr>
          <a:lstStyle/>
          <a:p>
            <a:pPr>
              <a:lnSpc>
                <a:spcPct val="110000"/>
              </a:lnSpc>
              <a:buFont typeface="+mj-lt"/>
              <a:buAutoNum type="arabicPeriod"/>
            </a:pPr>
            <a:r>
              <a:rPr lang="en-US" sz="1300" b="1" i="0">
                <a:effectLst/>
                <a:latin typeface="Inter"/>
              </a:rPr>
              <a:t>Graph Representation</a:t>
            </a:r>
            <a:r>
              <a:rPr lang="en-US" sz="1300" b="0" i="0">
                <a:effectLst/>
                <a:latin typeface="Inter"/>
              </a:rPr>
              <a:t>: The problem is modeled as a graph where:</a:t>
            </a:r>
          </a:p>
          <a:p>
            <a:pPr marL="742950" lvl="1" indent="-285750">
              <a:lnSpc>
                <a:spcPct val="110000"/>
              </a:lnSpc>
              <a:buFont typeface="+mj-lt"/>
              <a:buAutoNum type="arabicPeriod"/>
            </a:pPr>
            <a:r>
              <a:rPr lang="en-US" sz="1300" b="0" i="0">
                <a:effectLst/>
                <a:latin typeface="Inter"/>
              </a:rPr>
              <a:t>Nodes represent decision points (e.g., cities in TSP or waste collection points in WCRP).</a:t>
            </a:r>
          </a:p>
          <a:p>
            <a:pPr marL="742950" lvl="1" indent="-285750">
              <a:lnSpc>
                <a:spcPct val="110000"/>
              </a:lnSpc>
              <a:buFont typeface="+mj-lt"/>
              <a:buAutoNum type="arabicPeriod"/>
            </a:pPr>
            <a:r>
              <a:rPr lang="en-US" sz="1300" b="0" i="0">
                <a:effectLst/>
                <a:latin typeface="Inter"/>
              </a:rPr>
              <a:t>Edges represent possible connections or paths between nodes, often associated with a cost (e.g., distance or time).</a:t>
            </a:r>
          </a:p>
          <a:p>
            <a:pPr>
              <a:lnSpc>
                <a:spcPct val="110000"/>
              </a:lnSpc>
            </a:pPr>
            <a:r>
              <a:rPr lang="en-US" sz="1300" b="1" i="0">
                <a:effectLst/>
                <a:latin typeface="Inter"/>
              </a:rPr>
              <a:t>Artificial Ants</a:t>
            </a:r>
            <a:r>
              <a:rPr lang="en-US" sz="1300" b="0" i="0">
                <a:effectLst/>
                <a:latin typeface="Inter"/>
              </a:rPr>
              <a:t>: These are agents that explore the graph by constructing solutions (e.g., a route) based on probabilistic decisions influenced by pheromone trails and heuristic information.</a:t>
            </a:r>
          </a:p>
          <a:p>
            <a:pPr>
              <a:lnSpc>
                <a:spcPct val="110000"/>
              </a:lnSpc>
            </a:pPr>
            <a:r>
              <a:rPr lang="en-US" sz="1300" b="1" i="0">
                <a:effectLst/>
                <a:latin typeface="Inter"/>
              </a:rPr>
              <a:t>Pheromone Trails</a:t>
            </a:r>
            <a:r>
              <a:rPr lang="en-US" sz="1300" b="0" i="0">
                <a:effectLst/>
                <a:latin typeface="Inter"/>
              </a:rPr>
              <a:t>: Each edge in the graph has an associated pheromone value, which represents the desirability of choosing that path. Pheromone levels are updated based on the quality of solutions found by the ants.</a:t>
            </a:r>
          </a:p>
          <a:p>
            <a:pPr>
              <a:lnSpc>
                <a:spcPct val="110000"/>
              </a:lnSpc>
            </a:pPr>
            <a:endParaRPr lang="en-AE" sz="1300"/>
          </a:p>
        </p:txBody>
      </p:sp>
      <p:pic>
        <p:nvPicPr>
          <p:cNvPr id="5" name="Picture 4" descr="A diagram of ants and food&#10;&#10;AI-generated content may be incorrect.">
            <a:extLst>
              <a:ext uri="{FF2B5EF4-FFF2-40B4-BE49-F238E27FC236}">
                <a16:creationId xmlns:a16="http://schemas.microsoft.com/office/drawing/2014/main" id="{FF96ADA2-326F-EF5D-11A3-31755DA9A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5179" y="1891320"/>
            <a:ext cx="4375829" cy="4408895"/>
          </a:xfrm>
          <a:prstGeom prst="rect">
            <a:avLst/>
          </a:prstGeom>
        </p:spPr>
      </p:pic>
    </p:spTree>
    <p:extLst>
      <p:ext uri="{BB962C8B-B14F-4D97-AF65-F5344CB8AC3E}">
        <p14:creationId xmlns:p14="http://schemas.microsoft.com/office/powerpoint/2010/main" val="2771738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1C8CBD-D061-A95D-1D63-9E8A52B545D5}"/>
              </a:ext>
            </a:extLst>
          </p:cNvPr>
          <p:cNvSpPr>
            <a:spLocks noGrp="1"/>
          </p:cNvSpPr>
          <p:nvPr>
            <p:ph type="title"/>
          </p:nvPr>
        </p:nvSpPr>
        <p:spPr>
          <a:xfrm>
            <a:off x="640080" y="1371600"/>
            <a:ext cx="5737859" cy="1097280"/>
          </a:xfrm>
        </p:spPr>
        <p:txBody>
          <a:bodyPr>
            <a:normAutofit/>
          </a:bodyPr>
          <a:lstStyle/>
          <a:p>
            <a:pPr>
              <a:lnSpc>
                <a:spcPct val="90000"/>
              </a:lnSpc>
            </a:pPr>
            <a:r>
              <a:rPr lang="en-US" sz="3400"/>
              <a:t>Key Components of ACO Algorithms</a:t>
            </a:r>
            <a:endParaRPr lang="en-AE" sz="3400"/>
          </a:p>
        </p:txBody>
      </p:sp>
      <p:cxnSp>
        <p:nvCxnSpPr>
          <p:cNvPr id="12" name="Straight Connector 1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7724A6-3882-1B59-9515-B67CFE5ED8C2}"/>
              </a:ext>
            </a:extLst>
          </p:cNvPr>
          <p:cNvSpPr>
            <a:spLocks noGrp="1"/>
          </p:cNvSpPr>
          <p:nvPr>
            <p:ph idx="1"/>
          </p:nvPr>
        </p:nvSpPr>
        <p:spPr>
          <a:xfrm>
            <a:off x="640080" y="2633236"/>
            <a:ext cx="5737860" cy="3666980"/>
          </a:xfrm>
        </p:spPr>
        <p:txBody>
          <a:bodyPr>
            <a:normAutofit/>
          </a:bodyPr>
          <a:lstStyle/>
          <a:p>
            <a:pPr>
              <a:lnSpc>
                <a:spcPct val="110000"/>
              </a:lnSpc>
            </a:pPr>
            <a:r>
              <a:rPr lang="en-US" b="1" i="0">
                <a:effectLst/>
                <a:latin typeface="Inter"/>
              </a:rPr>
              <a:t>Heuristic Information</a:t>
            </a:r>
            <a:r>
              <a:rPr lang="en-US" b="0" i="0" dirty="0">
                <a:effectLst/>
                <a:latin typeface="Inter"/>
              </a:rPr>
              <a:t>: Often denoted as η (eta), this represents domain-specific knowledge or a cost measure (e.g., inverse of distance between two nodes) that guides ants toward promising paths alongside pheromone trails.</a:t>
            </a:r>
            <a:endParaRPr lang="en-US" b="0" i="0">
              <a:effectLst/>
              <a:latin typeface="Inter"/>
            </a:endParaRPr>
          </a:p>
          <a:p>
            <a:pPr>
              <a:lnSpc>
                <a:spcPct val="110000"/>
              </a:lnSpc>
            </a:pPr>
            <a:r>
              <a:rPr lang="en-US" b="1" i="0" dirty="0">
                <a:effectLst/>
                <a:latin typeface="Inter"/>
              </a:rPr>
              <a:t>Probability Rule</a:t>
            </a:r>
            <a:r>
              <a:rPr lang="en-US" b="0" i="0" dirty="0">
                <a:effectLst/>
                <a:latin typeface="Inter"/>
              </a:rPr>
              <a:t>: Ants choose their next move based on a probabilistic transition rule that balances the influence of pheromone trails (exploitation of past good solutions) and heuristic information (exploration of new possibilities)</a:t>
            </a:r>
            <a:endParaRPr lang="en-AE"/>
          </a:p>
        </p:txBody>
      </p:sp>
      <p:pic>
        <p:nvPicPr>
          <p:cNvPr id="5" name="Picture 4" descr="A diagram of ants and food&#10;&#10;AI-generated content may be incorrect.">
            <a:extLst>
              <a:ext uri="{FF2B5EF4-FFF2-40B4-BE49-F238E27FC236}">
                <a16:creationId xmlns:a16="http://schemas.microsoft.com/office/drawing/2014/main" id="{54A6B82C-C769-9729-4D48-439050C73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5179" y="1891320"/>
            <a:ext cx="4375829" cy="4408895"/>
          </a:xfrm>
          <a:prstGeom prst="rect">
            <a:avLst/>
          </a:prstGeom>
        </p:spPr>
      </p:pic>
    </p:spTree>
    <p:extLst>
      <p:ext uri="{BB962C8B-B14F-4D97-AF65-F5344CB8AC3E}">
        <p14:creationId xmlns:p14="http://schemas.microsoft.com/office/powerpoint/2010/main" val="759051906"/>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286</TotalTime>
  <Words>1987</Words>
  <Application>Microsoft Office PowerPoint</Application>
  <PresentationFormat>Widescreen</PresentationFormat>
  <Paragraphs>136</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-apple-system</vt:lpstr>
      <vt:lpstr>Arial</vt:lpstr>
      <vt:lpstr>Grandview Display</vt:lpstr>
      <vt:lpstr>Inter</vt:lpstr>
      <vt:lpstr>DashVTI</vt:lpstr>
      <vt:lpstr>Optimized Waste Collection Routing in Cities Using Ant Colony Optimization</vt:lpstr>
      <vt:lpstr>Topics to be Covered</vt:lpstr>
      <vt:lpstr>Waste Collection Routing</vt:lpstr>
      <vt:lpstr>Waste Collection Routing in the Market</vt:lpstr>
      <vt:lpstr>Waste Collection Routing</vt:lpstr>
      <vt:lpstr>Waste Collection Routing</vt:lpstr>
      <vt:lpstr>Ant Colony Optimization</vt:lpstr>
      <vt:lpstr>Key Components of ACO Algorithms</vt:lpstr>
      <vt:lpstr>Key Components of ACO Algorithms</vt:lpstr>
      <vt:lpstr>Algorithms</vt:lpstr>
      <vt:lpstr>Ant Colony System</vt:lpstr>
      <vt:lpstr>Ant Colony System</vt:lpstr>
      <vt:lpstr>ACO System Parameters</vt:lpstr>
      <vt:lpstr>ACO System Result</vt:lpstr>
      <vt:lpstr>Max-Min Ant System</vt:lpstr>
      <vt:lpstr>Max-Min System Result</vt:lpstr>
      <vt:lpstr>ACO System vs Max-Min ACO</vt:lpstr>
      <vt:lpstr>Distributed ACO</vt:lpstr>
      <vt:lpstr>Distributed ACO Parameters</vt:lpstr>
      <vt:lpstr>Specialized Distributed Algo Parameters</vt:lpstr>
      <vt:lpstr>Specialized Distributed Algo Parameters</vt:lpstr>
      <vt:lpstr>Distributed ACO use cases</vt:lpstr>
      <vt:lpstr>Distributed ACO Result</vt:lpstr>
      <vt:lpstr>Compare</vt:lpstr>
      <vt:lpstr>ACO hybrid with Genetic Algorithm</vt:lpstr>
      <vt:lpstr>Why ACO with Genetic</vt:lpstr>
      <vt:lpstr>ACO hybrid with Genetic Algorithm</vt:lpstr>
      <vt:lpstr>ACO hybrid with Genetic Algorithm</vt:lpstr>
      <vt:lpstr>ACO hybrid with Simulated Annealing</vt:lpstr>
      <vt:lpstr>ACO hybrid with Simulated Annealing</vt:lpstr>
      <vt:lpstr>ACO hybrid with Simulated Annealing</vt:lpstr>
      <vt:lpstr>ACO hybrid with Simulated Annealing</vt:lpstr>
      <vt:lpstr>Development Tools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Omar_20220320</dc:creator>
  <cp:lastModifiedBy>Omar_20220320</cp:lastModifiedBy>
  <cp:revision>6</cp:revision>
  <dcterms:created xsi:type="dcterms:W3CDTF">2025-05-13T19:02:55Z</dcterms:created>
  <dcterms:modified xsi:type="dcterms:W3CDTF">2025-05-15T05:47:01Z</dcterms:modified>
</cp:coreProperties>
</file>