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79" r:id="rId5"/>
    <p:sldId id="281" r:id="rId6"/>
    <p:sldId id="280" r:id="rId7"/>
    <p:sldId id="282" r:id="rId8"/>
    <p:sldId id="283" r:id="rId9"/>
    <p:sldId id="285" r:id="rId10"/>
    <p:sldId id="286" r:id="rId11"/>
    <p:sldId id="293" r:id="rId12"/>
    <p:sldId id="292" r:id="rId13"/>
    <p:sldId id="291" r:id="rId14"/>
    <p:sldId id="294" r:id="rId15"/>
    <p:sldId id="295" r:id="rId16"/>
    <p:sldId id="296" r:id="rId17"/>
    <p:sldId id="297"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5D2F6-2582-48FE-993A-0AAF849B31BC}" type="datetimeFigureOut">
              <a:rPr lang="it-IT" smtClean="0"/>
              <a:t>24/04/2021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19703-BC54-41A6-9202-46E4670FACE8}" type="slidenum">
              <a:rPr lang="it-IT" smtClean="0"/>
              <a:t>‹N›</a:t>
            </a:fld>
            <a:endParaRPr lang="it-IT"/>
          </a:p>
        </p:txBody>
      </p:sp>
    </p:spTree>
    <p:extLst>
      <p:ext uri="{BB962C8B-B14F-4D97-AF65-F5344CB8AC3E}">
        <p14:creationId xmlns:p14="http://schemas.microsoft.com/office/powerpoint/2010/main" val="258924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AF41E1-7813-4863-ABFF-A42D7015470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BE90E7F-9FAF-45BA-89F7-B395B8EE3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360650-805B-41AE-BB13-106A978D8C9A}"/>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38F597F5-0C92-4474-A1BA-5D7D143692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C435C-D4FF-4689-875D-DC0BAABD3AC0}"/>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284278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260BA-7462-47B2-A50F-DE545E78BCB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E9CAD63-AC32-485D-89F3-6EB20D0ABD4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65792E-2DAE-47A1-A5C7-A622D527756B}"/>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A03D4788-FF06-432E-93F2-CEADAE9C48C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83970A-E80F-4382-AC8C-F1FA0A70AA4E}"/>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162250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5B02CD9-3A21-4797-AEFB-A69247ABCA3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C40C518-834C-4777-863F-825BD8C22BB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58B484-16FD-46C2-A778-154B5D0367DA}"/>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DAF3185C-19A9-48BB-8F0D-1FBBD0EB82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EE7F7BC-7A70-4F9C-8C68-C51E783259B7}"/>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187307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B2544-7E2D-4CED-89E8-C1B2E6E5CB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F6587B-0582-43B2-967D-CF10E9C55FE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11187A3-D92B-497D-9229-52E675468F9C}"/>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87507F24-5D23-43A9-AB84-82F8B167CC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BD6434-CA98-4908-9A5F-8AB2BF565E23}"/>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25047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871631-F1D9-456F-97F3-C6D9A225367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C84957D-0136-40C1-A617-872C41686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A32E1FE-F916-4EC4-BFD2-3FEBEB749162}"/>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9BC501DA-D5CD-4BAE-AFF6-6155BB49CFE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FAB471-B15B-497B-9183-97448833BBAE}"/>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145809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9A76CF-F837-4B9C-9CA0-599F183E3A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1D5F06-B648-43D6-83EE-1031271BB41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BCDA320-795E-4436-90E6-B792E396C04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515DBC1-2451-4FD5-A479-71AD82236D2E}"/>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6" name="Segnaposto piè di pagina 5">
            <a:extLst>
              <a:ext uri="{FF2B5EF4-FFF2-40B4-BE49-F238E27FC236}">
                <a16:creationId xmlns:a16="http://schemas.microsoft.com/office/drawing/2014/main" id="{C300EE3E-C387-4DFD-9FD2-00CEA35B690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8FD41FD-7445-420B-AA92-9583963046F3}"/>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86942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D5458-E5E8-4F82-8490-3A158E83D29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602D411-6F78-4EDB-93E7-3DE0D9567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FF2E15C-B6D6-4777-8396-66E385F7B3F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CC2BB13-0C7E-469B-8948-4C738BB69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E95B6FC-3E85-4E94-935D-5491BC98668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9C877D-C2F8-4CAC-A514-344A4924E7EE}"/>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8" name="Segnaposto piè di pagina 7">
            <a:extLst>
              <a:ext uri="{FF2B5EF4-FFF2-40B4-BE49-F238E27FC236}">
                <a16:creationId xmlns:a16="http://schemas.microsoft.com/office/drawing/2014/main" id="{7F91ADC8-EF33-4E77-8262-969354455D1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EE18FAA-0B2A-49A6-9369-C052878B600B}"/>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35862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53F2E3-B4A8-4CA6-A2FF-C7EF84D4076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292C209-F27B-4553-8F27-67DFC5924177}"/>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4" name="Segnaposto piè di pagina 3">
            <a:extLst>
              <a:ext uri="{FF2B5EF4-FFF2-40B4-BE49-F238E27FC236}">
                <a16:creationId xmlns:a16="http://schemas.microsoft.com/office/drawing/2014/main" id="{6C3EE160-B121-468F-8F41-55BF16A2B6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6CC3EAF-6CD8-478F-82B1-84B1187D7F27}"/>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34396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A8923AD-4642-41AA-BB2D-441B56434F0D}"/>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3" name="Segnaposto piè di pagina 2">
            <a:extLst>
              <a:ext uri="{FF2B5EF4-FFF2-40B4-BE49-F238E27FC236}">
                <a16:creationId xmlns:a16="http://schemas.microsoft.com/office/drawing/2014/main" id="{F5646AE8-F742-4AB0-BF63-F4813755C68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9570AF9-AED1-4D38-B41F-3265B05F005F}"/>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258506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9BBE17-E2A4-49B8-828C-19E911A8D97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523CC4-BE3D-4324-A587-2C78A527F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D752A8D-18F5-4091-B304-34D55FB53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79E63B-0894-4C4B-A94D-3390B590AFE9}"/>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6" name="Segnaposto piè di pagina 5">
            <a:extLst>
              <a:ext uri="{FF2B5EF4-FFF2-40B4-BE49-F238E27FC236}">
                <a16:creationId xmlns:a16="http://schemas.microsoft.com/office/drawing/2014/main" id="{D9664417-2030-4359-8010-4B00C702FE7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60E2AFC-D32C-4421-985A-FA07486EC386}"/>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248250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85D8F-CFC0-441F-8C82-C794374C75A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228A452-3CB1-4E11-B822-AC0A9835B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2C76726-A2D3-4E3C-B65F-7C1300E55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B455108-F7BD-4A05-8A28-F7E24842DAB8}"/>
              </a:ext>
            </a:extLst>
          </p:cNvPr>
          <p:cNvSpPr>
            <a:spLocks noGrp="1"/>
          </p:cNvSpPr>
          <p:nvPr>
            <p:ph type="dt" sz="half" idx="10"/>
          </p:nvPr>
        </p:nvSpPr>
        <p:spPr/>
        <p:txBody>
          <a:bodyPr/>
          <a:lstStyle/>
          <a:p>
            <a:fld id="{30962394-F71E-4572-A32E-2CAAB6FDDFDD}" type="datetimeFigureOut">
              <a:rPr lang="it-IT" smtClean="0"/>
              <a:t>24/04/2021</a:t>
            </a:fld>
            <a:endParaRPr lang="it-IT"/>
          </a:p>
        </p:txBody>
      </p:sp>
      <p:sp>
        <p:nvSpPr>
          <p:cNvPr id="6" name="Segnaposto piè di pagina 5">
            <a:extLst>
              <a:ext uri="{FF2B5EF4-FFF2-40B4-BE49-F238E27FC236}">
                <a16:creationId xmlns:a16="http://schemas.microsoft.com/office/drawing/2014/main" id="{6C7F674F-CE79-4114-8BB5-075475FE91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15A1D2E-7729-4F5D-A05B-5806D213E102}"/>
              </a:ext>
            </a:extLst>
          </p:cNvPr>
          <p:cNvSpPr>
            <a:spLocks noGrp="1"/>
          </p:cNvSpPr>
          <p:nvPr>
            <p:ph type="sldNum" sz="quarter" idx="12"/>
          </p:nvPr>
        </p:nvSpPr>
        <p:spPr/>
        <p:txBody>
          <a:bodyPr/>
          <a:lstStyle/>
          <a:p>
            <a:fld id="{345DBDB3-FA31-4050-9A94-BD5E35419155}" type="slidenum">
              <a:rPr lang="it-IT" smtClean="0"/>
              <a:t>‹N›</a:t>
            </a:fld>
            <a:endParaRPr lang="it-IT"/>
          </a:p>
        </p:txBody>
      </p:sp>
    </p:spTree>
    <p:extLst>
      <p:ext uri="{BB962C8B-B14F-4D97-AF65-F5344CB8AC3E}">
        <p14:creationId xmlns:p14="http://schemas.microsoft.com/office/powerpoint/2010/main" val="209207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DA80C51-F851-474E-8EB7-5E8501721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0F4D5A2-5221-4448-83CC-D0F88F9F8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78270D-93FC-4E57-B5C8-767962A1E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62394-F71E-4572-A32E-2CAAB6FDDFDD}" type="datetimeFigureOut">
              <a:rPr lang="it-IT" smtClean="0"/>
              <a:t>24/04/2021</a:t>
            </a:fld>
            <a:endParaRPr lang="it-IT"/>
          </a:p>
        </p:txBody>
      </p:sp>
      <p:sp>
        <p:nvSpPr>
          <p:cNvPr id="5" name="Segnaposto piè di pagina 4">
            <a:extLst>
              <a:ext uri="{FF2B5EF4-FFF2-40B4-BE49-F238E27FC236}">
                <a16:creationId xmlns:a16="http://schemas.microsoft.com/office/drawing/2014/main" id="{854083D4-0D42-498C-9331-49EEF2603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5B2FF42-7DAD-4357-8796-18D4B8200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DBDB3-FA31-4050-9A94-BD5E35419155}" type="slidenum">
              <a:rPr lang="it-IT" smtClean="0"/>
              <a:t>‹N›</a:t>
            </a:fld>
            <a:endParaRPr lang="it-IT"/>
          </a:p>
        </p:txBody>
      </p:sp>
    </p:spTree>
    <p:extLst>
      <p:ext uri="{BB962C8B-B14F-4D97-AF65-F5344CB8AC3E}">
        <p14:creationId xmlns:p14="http://schemas.microsoft.com/office/powerpoint/2010/main" val="162300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st.api.amadeus.com/v1/security/oauth2/token" TargetMode="External"/><Relationship Id="rId2" Type="http://schemas.openxmlformats.org/officeDocument/2006/relationships/hyperlink" Target="https://developers.amadeus.com/self-service/apis-docs/guides/authorization-26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madeus4dev/hackathon-starter/blob/master/cheatsheets/amadeus4dev.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pi.pexels.com/v1" TargetMode="External"/><Relationship Id="rId2" Type="http://schemas.openxmlformats.org/officeDocument/2006/relationships/hyperlink" Target="https://www.pexels.com/api/documenta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A9CF40A-2854-43DE-9E41-5596FE15F630}"/>
              </a:ext>
            </a:extLst>
          </p:cNvPr>
          <p:cNvSpPr txBox="1"/>
          <p:nvPr/>
        </p:nvSpPr>
        <p:spPr>
          <a:xfrm>
            <a:off x="3404267" y="184999"/>
            <a:ext cx="5383461" cy="1015663"/>
          </a:xfrm>
          <a:prstGeom prst="rect">
            <a:avLst/>
          </a:prstGeom>
          <a:noFill/>
        </p:spPr>
        <p:txBody>
          <a:bodyPr wrap="none" rtlCol="0">
            <a:spAutoFit/>
          </a:bodyPr>
          <a:lstStyle/>
          <a:p>
            <a:r>
              <a:rPr lang="en-US" sz="6000" dirty="0">
                <a:ea typeface="Meiryo"/>
              </a:rPr>
              <a:t>YOUR PROPERTY</a:t>
            </a:r>
            <a:endParaRPr lang="it-IT" sz="6000" dirty="0"/>
          </a:p>
        </p:txBody>
      </p:sp>
      <p:sp>
        <p:nvSpPr>
          <p:cNvPr id="6" name="CasellaDiTesto 5">
            <a:extLst>
              <a:ext uri="{FF2B5EF4-FFF2-40B4-BE49-F238E27FC236}">
                <a16:creationId xmlns:a16="http://schemas.microsoft.com/office/drawing/2014/main" id="{F3B5B4AD-4C4C-4979-95D2-3F8C83CD6B07}"/>
              </a:ext>
            </a:extLst>
          </p:cNvPr>
          <p:cNvSpPr txBox="1"/>
          <p:nvPr/>
        </p:nvSpPr>
        <p:spPr>
          <a:xfrm>
            <a:off x="0" y="2228671"/>
            <a:ext cx="12192000" cy="2862322"/>
          </a:xfrm>
          <a:prstGeom prst="rect">
            <a:avLst/>
          </a:prstGeom>
          <a:noFill/>
        </p:spPr>
        <p:txBody>
          <a:bodyPr wrap="square" rtlCol="0">
            <a:spAutoFit/>
          </a:bodyPr>
          <a:lstStyle/>
          <a:p>
            <a:r>
              <a:rPr lang="it-IT" sz="3000" dirty="0"/>
              <a:t>In questo mini </a:t>
            </a:r>
            <a:r>
              <a:rPr lang="it-IT" sz="3000" dirty="0" err="1"/>
              <a:t>homework</a:t>
            </a:r>
            <a:r>
              <a:rPr lang="it-IT" sz="3000" dirty="0"/>
              <a:t> ho deciso di implementare le specifiche nella stessa pagina del mini </a:t>
            </a:r>
            <a:r>
              <a:rPr lang="it-IT" sz="3000" dirty="0" err="1"/>
              <a:t>homework</a:t>
            </a:r>
            <a:r>
              <a:rPr lang="it-IT" sz="3000" dirty="0"/>
              <a:t> 2 ossia la pagina che mostra tutte le case che possono essere affittate.</a:t>
            </a:r>
          </a:p>
          <a:p>
            <a:r>
              <a:rPr lang="it-IT" sz="3000" dirty="0"/>
              <a:t>Per accedere alla pagina dal mhw1 basta cliccare sul bottone «</a:t>
            </a:r>
            <a:r>
              <a:rPr lang="it-IT" sz="3000" dirty="0" err="1"/>
              <a:t>View</a:t>
            </a:r>
            <a:r>
              <a:rPr lang="it-IT" sz="3000" dirty="0"/>
              <a:t> more» inerente all’elemento «Casa». Si aprirà quindi una nuova pagina in cui verranno mostrate tutte le case.</a:t>
            </a:r>
          </a:p>
        </p:txBody>
      </p:sp>
    </p:spTree>
    <p:extLst>
      <p:ext uri="{BB962C8B-B14F-4D97-AF65-F5344CB8AC3E}">
        <p14:creationId xmlns:p14="http://schemas.microsoft.com/office/powerpoint/2010/main" val="42711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632311"/>
          </a:xfrm>
          <a:prstGeom prst="rect">
            <a:avLst/>
          </a:prstGeom>
          <a:noFill/>
        </p:spPr>
        <p:txBody>
          <a:bodyPr wrap="square" rtlCol="0">
            <a:spAutoFit/>
          </a:bodyPr>
          <a:lstStyle/>
          <a:p>
            <a:r>
              <a:rPr lang="it-IT" sz="3000" dirty="0"/>
              <a:t>Amadeus è un sito che tratta viaggi e voli. Registrandoci al loro sito possiamo ottenere un client id e un secret id che ci permetterà poi di andare a ricavare il token.</a:t>
            </a:r>
            <a:br>
              <a:rPr lang="it-IT" sz="3000" dirty="0"/>
            </a:br>
            <a:r>
              <a:rPr lang="it-IT" sz="3000" dirty="0"/>
              <a:t>Una volta ottenute queste informazioni, possiamo andare ad ottenere un token tramite una fetch.</a:t>
            </a:r>
            <a:br>
              <a:rPr lang="it-IT" sz="3000" dirty="0"/>
            </a:br>
            <a:r>
              <a:rPr lang="it-IT" sz="3000" dirty="0"/>
              <a:t>Andiamo a vedere la documentazione al link -&gt; </a:t>
            </a:r>
            <a:r>
              <a:rPr lang="it-IT" sz="3000" dirty="0">
                <a:hlinkClick r:id="rId2"/>
              </a:rPr>
              <a:t>https://developers.amadeus.com/self-service/apis-docs/guides/authorization-262</a:t>
            </a:r>
            <a:endParaRPr lang="it-IT" sz="3000" dirty="0"/>
          </a:p>
          <a:p>
            <a:r>
              <a:rPr lang="it-IT" sz="3000" dirty="0"/>
              <a:t>e andiamo a vedere che l’endpoint per l’ottenimento del token è -&gt; </a:t>
            </a:r>
            <a:r>
              <a:rPr lang="it-IT" sz="3000" dirty="0">
                <a:hlinkClick r:id="rId3"/>
              </a:rPr>
              <a:t>https://test.api.amadeus.com/v1/security/oauth2/token</a:t>
            </a:r>
            <a:br>
              <a:rPr lang="it-IT" sz="3000" dirty="0"/>
            </a:br>
            <a:r>
              <a:rPr lang="it-IT" sz="3000" dirty="0"/>
              <a:t>Inoltre vediamo che abbiamo bisogno di inserire un </a:t>
            </a:r>
            <a:r>
              <a:rPr lang="it-IT" sz="3000" dirty="0" err="1"/>
              <a:t>header</a:t>
            </a:r>
            <a:r>
              <a:rPr lang="it-IT" sz="3000" dirty="0"/>
              <a:t> e un body ragion per cui dobbiamo effettuare una richiesta HTTP con metodo POST.</a:t>
            </a:r>
          </a:p>
        </p:txBody>
      </p:sp>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11385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4792D22A-1D06-40F2-893D-228E03DE71EB}"/>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pic>
        <p:nvPicPr>
          <p:cNvPr id="4" name="Immagine 3">
            <a:extLst>
              <a:ext uri="{FF2B5EF4-FFF2-40B4-BE49-F238E27FC236}">
                <a16:creationId xmlns:a16="http://schemas.microsoft.com/office/drawing/2014/main" id="{869C6FD0-8C4B-49BF-BB2E-6FBC994E6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1538"/>
            <a:ext cx="12192000" cy="5761848"/>
          </a:xfrm>
          <a:prstGeom prst="rect">
            <a:avLst/>
          </a:prstGeom>
        </p:spPr>
      </p:pic>
    </p:spTree>
    <p:extLst>
      <p:ext uri="{BB962C8B-B14F-4D97-AF65-F5344CB8AC3E}">
        <p14:creationId xmlns:p14="http://schemas.microsoft.com/office/powerpoint/2010/main" val="19755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170646"/>
          </a:xfrm>
          <a:prstGeom prst="rect">
            <a:avLst/>
          </a:prstGeom>
          <a:noFill/>
        </p:spPr>
        <p:txBody>
          <a:bodyPr wrap="square" rtlCol="0">
            <a:spAutoFit/>
          </a:bodyPr>
          <a:lstStyle/>
          <a:p>
            <a:r>
              <a:rPr lang="it-IT" sz="3000" dirty="0"/>
              <a:t>La documentazione ci dice che nel body dobbiamo inserire -&gt;</a:t>
            </a:r>
          </a:p>
          <a:p>
            <a:r>
              <a:rPr lang="it-IT" sz="3000" dirty="0" err="1"/>
              <a:t>grant_type</a:t>
            </a:r>
            <a:r>
              <a:rPr lang="it-IT" sz="3000" dirty="0"/>
              <a:t>=</a:t>
            </a:r>
            <a:r>
              <a:rPr lang="it-IT" sz="3000" dirty="0" err="1"/>
              <a:t>client_credentials&amp;client_id</a:t>
            </a:r>
            <a:r>
              <a:rPr lang="it-IT" sz="3000" dirty="0"/>
              <a:t>="+</a:t>
            </a:r>
            <a:r>
              <a:rPr lang="it-IT" sz="3000" dirty="0" err="1"/>
              <a:t>client_id</a:t>
            </a:r>
            <a:r>
              <a:rPr lang="it-IT" sz="3000" dirty="0"/>
              <a:t>+"&amp;</a:t>
            </a:r>
            <a:r>
              <a:rPr lang="it-IT" sz="3000" dirty="0" err="1"/>
              <a:t>client_secret</a:t>
            </a:r>
            <a:r>
              <a:rPr lang="it-IT" sz="3000" dirty="0"/>
              <a:t>="+</a:t>
            </a:r>
            <a:r>
              <a:rPr lang="it-IT" sz="3000" dirty="0" err="1"/>
              <a:t>client_secret</a:t>
            </a:r>
            <a:endParaRPr lang="it-IT" sz="3000" dirty="0"/>
          </a:p>
          <a:p>
            <a:r>
              <a:rPr lang="it-IT" sz="3000" dirty="0"/>
              <a:t>dove </a:t>
            </a:r>
            <a:r>
              <a:rPr lang="it-IT" sz="3000" dirty="0" err="1"/>
              <a:t>client_id</a:t>
            </a:r>
            <a:r>
              <a:rPr lang="it-IT" sz="3000" dirty="0"/>
              <a:t> e </a:t>
            </a:r>
            <a:r>
              <a:rPr lang="it-IT" sz="3000" dirty="0" err="1"/>
              <a:t>secret_id</a:t>
            </a:r>
            <a:r>
              <a:rPr lang="it-IT" sz="3000" dirty="0"/>
              <a:t> sono quelli forniti dal sito alla registrazione.</a:t>
            </a:r>
          </a:p>
          <a:p>
            <a:r>
              <a:rPr lang="it-IT" sz="3000" dirty="0"/>
              <a:t>Nell’</a:t>
            </a:r>
            <a:r>
              <a:rPr lang="it-IT" sz="3000" dirty="0" err="1"/>
              <a:t>header</a:t>
            </a:r>
            <a:r>
              <a:rPr lang="it-IT" sz="3000" dirty="0"/>
              <a:t> dobbiamo inserire -&gt;</a:t>
            </a:r>
          </a:p>
          <a:p>
            <a:r>
              <a:rPr lang="it-IT" sz="3000" dirty="0"/>
              <a:t>"</a:t>
            </a:r>
            <a:r>
              <a:rPr lang="it-IT" sz="3000" dirty="0" err="1"/>
              <a:t>Cont</a:t>
            </a:r>
            <a:r>
              <a:rPr lang="it-IT" sz="3000" dirty="0"/>
              <a:t>ent-Type":"application/x-www-form-urlencoded".</a:t>
            </a:r>
          </a:p>
          <a:p>
            <a:endParaRPr lang="it-IT" sz="3000" dirty="0"/>
          </a:p>
          <a:p>
            <a:r>
              <a:rPr lang="it-IT" sz="3000" dirty="0"/>
              <a:t>Una volta fatto ciò, la fetch è pronta e se va a buon fine, la gestiamo con </a:t>
            </a:r>
            <a:r>
              <a:rPr lang="it-IT" sz="3000" dirty="0" err="1"/>
              <a:t>onTokenResponse</a:t>
            </a:r>
            <a:r>
              <a:rPr lang="it-IT" sz="3000" dirty="0"/>
              <a:t> che se a sua volta va a buon fine viene gestita da </a:t>
            </a:r>
            <a:r>
              <a:rPr lang="it-IT" sz="3000" dirty="0" err="1"/>
              <a:t>getToken</a:t>
            </a:r>
            <a:r>
              <a:rPr lang="it-IT" sz="3000" dirty="0"/>
              <a:t> e finalmente possiamo andare a conservarci il token in una costante accedendo al </a:t>
            </a:r>
            <a:r>
              <a:rPr lang="it-IT" sz="3000" dirty="0" err="1"/>
              <a:t>json</a:t>
            </a:r>
            <a:r>
              <a:rPr lang="it-IT" sz="3000" dirty="0"/>
              <a:t> e successivamente alla chiave </a:t>
            </a:r>
            <a:r>
              <a:rPr lang="it-IT" sz="3000" dirty="0" err="1"/>
              <a:t>access_token</a:t>
            </a:r>
            <a:r>
              <a:rPr lang="it-IT" sz="3000" dirty="0"/>
              <a:t>.</a:t>
            </a:r>
          </a:p>
        </p:txBody>
      </p:sp>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341221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4247317"/>
          </a:xfrm>
          <a:prstGeom prst="rect">
            <a:avLst/>
          </a:prstGeom>
          <a:noFill/>
        </p:spPr>
        <p:txBody>
          <a:bodyPr wrap="square" rtlCol="0">
            <a:spAutoFit/>
          </a:bodyPr>
          <a:lstStyle/>
          <a:p>
            <a:r>
              <a:rPr lang="it-IT" sz="3000" dirty="0"/>
              <a:t>Una volta ottenuto il token al caricamento della pagina, possiamo continuare con il vero e proprio prelievo delle informazioni.</a:t>
            </a:r>
          </a:p>
          <a:p>
            <a:endParaRPr lang="it-IT" sz="3000" dirty="0"/>
          </a:p>
          <a:p>
            <a:r>
              <a:rPr lang="it-IT" sz="3000" dirty="0"/>
              <a:t>Quando un utente mette un like a una casa, la casa viene messa nella sezione dei preferiti come abbiamo visto nel </a:t>
            </a:r>
            <a:r>
              <a:rPr lang="it-IT" sz="3000" dirty="0" err="1"/>
              <a:t>mhw</a:t>
            </a:r>
            <a:r>
              <a:rPr lang="it-IT" sz="3000" dirty="0"/>
              <a:t> precedente tramite la funzione </a:t>
            </a:r>
            <a:r>
              <a:rPr lang="it-IT" sz="3000" dirty="0" err="1"/>
              <a:t>addPreferiti</a:t>
            </a:r>
            <a:r>
              <a:rPr lang="it-IT" sz="3000" dirty="0"/>
              <a:t>. Alla fine della stessa funzione viene avviata la funzione «città» che, in base a quale casa è stato messo il like, preleva la città e fa una richiesta HTTP con metodo GET al </a:t>
            </a:r>
            <a:r>
              <a:rPr lang="it-IT" sz="3000" dirty="0" err="1"/>
              <a:t>serverver</a:t>
            </a:r>
            <a:r>
              <a:rPr lang="it-IT" sz="3000" dirty="0"/>
              <a:t> chiedendo quali hotel si trovano nelle vicinanze in quella città.</a:t>
            </a:r>
          </a:p>
        </p:txBody>
      </p:sp>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13933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493812"/>
          </a:xfrm>
          <a:prstGeom prst="rect">
            <a:avLst/>
          </a:prstGeom>
          <a:noFill/>
        </p:spPr>
        <p:txBody>
          <a:bodyPr wrap="square" rtlCol="0">
            <a:spAutoFit/>
          </a:bodyPr>
          <a:lstStyle/>
          <a:p>
            <a:r>
              <a:rPr lang="it-IT" sz="2700" dirty="0"/>
              <a:t>A questo punto per effettuare la nostra richiesta, abbiamo bisogno di un altro endpoint. Amadeus fornisce un insieme di endpoint in base alla richiesta che si vuole fare. Possiamo trovarli al seguente link -&gt; </a:t>
            </a:r>
            <a:r>
              <a:rPr lang="it-IT" sz="2700" dirty="0">
                <a:hlinkClick r:id="rId2"/>
              </a:rPr>
              <a:t>https://github.com/amadeus4dev/hackathon-starter/blob/master/cheatsheets/amadeus4dev.pdf</a:t>
            </a:r>
            <a:endParaRPr lang="it-IT" sz="2700" dirty="0"/>
          </a:p>
          <a:p>
            <a:r>
              <a:rPr lang="it-IT" sz="2700" dirty="0"/>
              <a:t>Vediamo che abbiamo una vasta scelta di richieste possibili ma a noi interessa la prima richiesta appartenente alla sezione hotel e vediamo che è una richiesta HTTP GET (come detto poco fa) in cui l’endpoint è -&gt;</a:t>
            </a:r>
            <a:br>
              <a:rPr lang="it-IT" sz="2700" dirty="0"/>
            </a:br>
            <a:r>
              <a:rPr lang="it-IT" sz="2700" dirty="0"/>
              <a:t>https://test.api.amadeus.com/v2/shopping/hotel-offers</a:t>
            </a:r>
          </a:p>
          <a:p>
            <a:r>
              <a:rPr lang="it-IT" sz="2700" dirty="0"/>
              <a:t>a cui bisogna accodare -&gt; ?</a:t>
            </a:r>
            <a:r>
              <a:rPr lang="it-IT" sz="2700" dirty="0" err="1"/>
              <a:t>cityCode</a:t>
            </a:r>
            <a:r>
              <a:rPr lang="it-IT" sz="2700" dirty="0"/>
              <a:t>="+city   dove city è la città che viene prelevata dalla casa che era stata aggiunta ai preferiti.</a:t>
            </a:r>
          </a:p>
          <a:p>
            <a:r>
              <a:rPr lang="it-IT" sz="2700" dirty="0"/>
              <a:t>Dalla documentazione vediamo che nell’</a:t>
            </a:r>
            <a:r>
              <a:rPr lang="it-IT" sz="2700" dirty="0" err="1"/>
              <a:t>header</a:t>
            </a:r>
            <a:r>
              <a:rPr lang="it-IT" sz="2700" dirty="0"/>
              <a:t> bisogna inserire -&gt; "</a:t>
            </a:r>
            <a:r>
              <a:rPr lang="it-IT" sz="2700" dirty="0" err="1"/>
              <a:t>Authorization</a:t>
            </a:r>
            <a:r>
              <a:rPr lang="it-IT" sz="2700" dirty="0"/>
              <a:t>":"</a:t>
            </a:r>
            <a:r>
              <a:rPr lang="it-IT" sz="2700" dirty="0" err="1"/>
              <a:t>Bearer</a:t>
            </a:r>
            <a:r>
              <a:rPr lang="it-IT" sz="2700" dirty="0"/>
              <a:t> "+token   dove token è il token precedentemente salvato.</a:t>
            </a:r>
          </a:p>
        </p:txBody>
      </p:sp>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3602079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pic>
        <p:nvPicPr>
          <p:cNvPr id="3" name="Immagine 2" descr="Immagine che contiene testo&#10;&#10;Descrizione generata automaticamente">
            <a:extLst>
              <a:ext uri="{FF2B5EF4-FFF2-40B4-BE49-F238E27FC236}">
                <a16:creationId xmlns:a16="http://schemas.microsoft.com/office/drawing/2014/main" id="{3C8856B1-4847-4A71-98B5-E7D141DC2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845"/>
            <a:ext cx="12192000" cy="5752309"/>
          </a:xfrm>
          <a:prstGeom prst="rect">
            <a:avLst/>
          </a:prstGeom>
        </p:spPr>
      </p:pic>
    </p:spTree>
    <p:extLst>
      <p:ext uri="{BB962C8B-B14F-4D97-AF65-F5344CB8AC3E}">
        <p14:creationId xmlns:p14="http://schemas.microsoft.com/office/powerpoint/2010/main" val="20481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909310"/>
          </a:xfrm>
          <a:prstGeom prst="rect">
            <a:avLst/>
          </a:prstGeom>
          <a:noFill/>
        </p:spPr>
        <p:txBody>
          <a:bodyPr wrap="square" rtlCol="0">
            <a:spAutoFit/>
          </a:bodyPr>
          <a:lstStyle/>
          <a:p>
            <a:r>
              <a:rPr lang="it-IT" sz="2700" dirty="0"/>
              <a:t>Una volta che la fetch ha successo e otteniamo l’oggetto JSON, vediamo che al suo interno contiene un array. Ad ogni indice vediamo delle chiavi ma anche l’oggetto hotel. Siamo interessati ad ottenere il nome dell’hotel e lo troviamo all’interno della chiave «name».</a:t>
            </a:r>
            <a:br>
              <a:rPr lang="it-IT" sz="2700" dirty="0"/>
            </a:br>
            <a:r>
              <a:rPr lang="it-IT" sz="2700" dirty="0"/>
              <a:t>Preleviamo quindi un insieme di elementi (con un massimo di 3) e li inseriamo dentro un h6 che stanno all’interno di un div che a sua volta si trova all’interno di una sezione della pagina dedicata.</a:t>
            </a:r>
          </a:p>
          <a:p>
            <a:endParaRPr lang="it-IT" sz="2700" dirty="0"/>
          </a:p>
          <a:p>
            <a:r>
              <a:rPr lang="it-IT" sz="2700" dirty="0"/>
              <a:t>Nel caso in cui all’utente non piace più quella casa, può semplicemente mettere il </a:t>
            </a:r>
            <a:r>
              <a:rPr lang="it-IT" sz="2700" dirty="0" err="1"/>
              <a:t>dislike</a:t>
            </a:r>
            <a:r>
              <a:rPr lang="it-IT" sz="2700" dirty="0"/>
              <a:t> come visto nel </a:t>
            </a:r>
            <a:r>
              <a:rPr lang="it-IT" sz="2700" dirty="0" err="1"/>
              <a:t>mhw</a:t>
            </a:r>
            <a:r>
              <a:rPr lang="it-IT" sz="2700" dirty="0"/>
              <a:t> precedente. In questo caso, quando l’utente clicca sul </a:t>
            </a:r>
            <a:r>
              <a:rPr lang="it-IT" sz="2700" dirty="0" err="1"/>
              <a:t>dislike</a:t>
            </a:r>
            <a:r>
              <a:rPr lang="it-IT" sz="2700" dirty="0"/>
              <a:t>, viene eliminato sia l’elemento dai preferiti, sia l’elemento corrispondente che contiene il nome di tutti gli hotel vicini. Tutto ciò viene fatto quindi quando viene chiamata la funzione </a:t>
            </a:r>
            <a:r>
              <a:rPr lang="it-IT" sz="2700" dirty="0" err="1"/>
              <a:t>removePreferiti</a:t>
            </a:r>
            <a:r>
              <a:rPr lang="it-IT" sz="2700" dirty="0"/>
              <a:t> che rimuove l’elemento dai preferiti e rimuove anche il corrispettivo elemento che contiene gli hotel.</a:t>
            </a:r>
          </a:p>
        </p:txBody>
      </p:sp>
      <p:sp>
        <p:nvSpPr>
          <p:cNvPr id="4" name="CasellaDiTesto 3">
            <a:extLst>
              <a:ext uri="{FF2B5EF4-FFF2-40B4-BE49-F238E27FC236}">
                <a16:creationId xmlns:a16="http://schemas.microsoft.com/office/drawing/2014/main" id="{CDEBCAF7-5107-413B-9164-6C0FC9456B64}"/>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323738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2336393"/>
            <a:ext cx="12192000" cy="2185214"/>
          </a:xfrm>
          <a:prstGeom prst="rect">
            <a:avLst/>
          </a:prstGeom>
          <a:noFill/>
        </p:spPr>
        <p:txBody>
          <a:bodyPr wrap="square" rtlCol="0">
            <a:spAutoFit/>
          </a:bodyPr>
          <a:lstStyle/>
          <a:p>
            <a:r>
              <a:rPr lang="it-IT" sz="2700" dirty="0"/>
              <a:t>Potrebbe accadere che ci sia una certa latenza nel caricamento degli hotel nel caso in cui si metta like a una casa. La latenza si aggira intorno ai 5 secondi ma dipende dalla richiesta fatta al server di </a:t>
            </a:r>
            <a:r>
              <a:rPr lang="it-IT" sz="2800" dirty="0"/>
              <a:t>Amadeus for Developers</a:t>
            </a:r>
            <a:r>
              <a:rPr lang="it-IT" sz="2700" dirty="0"/>
              <a:t>.</a:t>
            </a:r>
          </a:p>
          <a:p>
            <a:r>
              <a:rPr lang="it-IT" sz="2700" dirty="0"/>
              <a:t>Si prega quindi di attendere questo breve ma lungo tempo per un corretto funzionamento della pagina.</a:t>
            </a:r>
            <a:endParaRPr lang="it-IT" sz="2800" dirty="0"/>
          </a:p>
        </p:txBody>
      </p:sp>
      <p:sp>
        <p:nvSpPr>
          <p:cNvPr id="4" name="CasellaDiTesto 3">
            <a:extLst>
              <a:ext uri="{FF2B5EF4-FFF2-40B4-BE49-F238E27FC236}">
                <a16:creationId xmlns:a16="http://schemas.microsoft.com/office/drawing/2014/main" id="{CDEBCAF7-5107-413B-9164-6C0FC9456B64}"/>
              </a:ext>
            </a:extLst>
          </p:cNvPr>
          <p:cNvSpPr txBox="1"/>
          <p:nvPr/>
        </p:nvSpPr>
        <p:spPr>
          <a:xfrm>
            <a:off x="5497054" y="12526"/>
            <a:ext cx="1197892" cy="707886"/>
          </a:xfrm>
          <a:prstGeom prst="rect">
            <a:avLst/>
          </a:prstGeom>
          <a:noFill/>
        </p:spPr>
        <p:txBody>
          <a:bodyPr wrap="none" rtlCol="0">
            <a:spAutoFit/>
          </a:bodyPr>
          <a:lstStyle/>
          <a:p>
            <a:r>
              <a:rPr lang="it-IT" sz="4000" dirty="0"/>
              <a:t>Nota</a:t>
            </a:r>
          </a:p>
        </p:txBody>
      </p:sp>
    </p:spTree>
    <p:extLst>
      <p:ext uri="{BB962C8B-B14F-4D97-AF65-F5344CB8AC3E}">
        <p14:creationId xmlns:p14="http://schemas.microsoft.com/office/powerpoint/2010/main" val="297527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5FD5734-EA2D-45D2-AAA9-8F6FD754A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5408"/>
            <a:ext cx="12192000" cy="5968431"/>
          </a:xfrm>
          <a:prstGeom prst="rect">
            <a:avLst/>
          </a:prstGeom>
        </p:spPr>
      </p:pic>
      <p:sp>
        <p:nvSpPr>
          <p:cNvPr id="5" name="CasellaDiTesto 4">
            <a:extLst>
              <a:ext uri="{FF2B5EF4-FFF2-40B4-BE49-F238E27FC236}">
                <a16:creationId xmlns:a16="http://schemas.microsoft.com/office/drawing/2014/main" id="{C5850EEE-0FC0-491D-9731-E4CBB4CFBB3B}"/>
              </a:ext>
            </a:extLst>
          </p:cNvPr>
          <p:cNvSpPr txBox="1"/>
          <p:nvPr/>
        </p:nvSpPr>
        <p:spPr>
          <a:xfrm>
            <a:off x="4881308" y="-12526"/>
            <a:ext cx="1467581" cy="707886"/>
          </a:xfrm>
          <a:prstGeom prst="rect">
            <a:avLst/>
          </a:prstGeom>
          <a:noFill/>
        </p:spPr>
        <p:txBody>
          <a:bodyPr wrap="none" rtlCol="0">
            <a:spAutoFit/>
          </a:bodyPr>
          <a:lstStyle/>
          <a:p>
            <a:r>
              <a:rPr lang="it-IT" sz="4000" dirty="0" err="1"/>
              <a:t>Pexels</a:t>
            </a:r>
            <a:endParaRPr lang="it-IT" sz="4000" dirty="0"/>
          </a:p>
        </p:txBody>
      </p:sp>
    </p:spTree>
    <p:extLst>
      <p:ext uri="{BB962C8B-B14F-4D97-AF65-F5344CB8AC3E}">
        <p14:creationId xmlns:p14="http://schemas.microsoft.com/office/powerpoint/2010/main" val="29745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6093976"/>
          </a:xfrm>
          <a:prstGeom prst="rect">
            <a:avLst/>
          </a:prstGeom>
          <a:noFill/>
        </p:spPr>
        <p:txBody>
          <a:bodyPr wrap="square" rtlCol="0">
            <a:spAutoFit/>
          </a:bodyPr>
          <a:lstStyle/>
          <a:p>
            <a:r>
              <a:rPr lang="it-IT" sz="3000" dirty="0"/>
              <a:t>La prima idea è stata quella di inserire dinamicamente del contenuto aggiuntivo in base alla ricerca fatta dell’utente. In questo caso si vorrebbero mostrare delle case che non appartengono alla vetrina del sito e che quindi verrebbero mostrate dopo aver cercato qualcosa di interesse che potrebbe non essere presente nella vetrina del sito.</a:t>
            </a:r>
          </a:p>
          <a:p>
            <a:r>
              <a:rPr lang="it-IT" sz="3000" dirty="0"/>
              <a:t>Il problema è che </a:t>
            </a:r>
            <a:r>
              <a:rPr lang="it-IT" sz="3000" dirty="0" err="1"/>
              <a:t>Pexels</a:t>
            </a:r>
            <a:r>
              <a:rPr lang="it-IT" sz="3000" dirty="0"/>
              <a:t>, come molti altri siti, sono più che altro in lingua inglese e quindi raramente si riesce a trovare qualcosa di utile.</a:t>
            </a:r>
          </a:p>
          <a:p>
            <a:endParaRPr lang="it-IT" sz="3000" dirty="0"/>
          </a:p>
          <a:p>
            <a:r>
              <a:rPr lang="it-IT" sz="3000" dirty="0"/>
              <a:t>Già la ricerca era stata implementata nel </a:t>
            </a:r>
            <a:r>
              <a:rPr lang="it-IT" sz="3000" dirty="0" err="1"/>
              <a:t>mhw</a:t>
            </a:r>
            <a:r>
              <a:rPr lang="it-IT" sz="3000" dirty="0"/>
              <a:t> precedente ma in questo caso, per evitare un attacco DOS al server da cui prelevo le immagini, ho deciso di modificare la chiamata alla funzione di ricerca e gestirla non più con un </a:t>
            </a:r>
            <a:r>
              <a:rPr lang="it-IT" sz="3000" dirty="0" err="1"/>
              <a:t>keyup</a:t>
            </a:r>
            <a:r>
              <a:rPr lang="it-IT" sz="3000" dirty="0"/>
              <a:t> ma con un </a:t>
            </a:r>
            <a:r>
              <a:rPr lang="it-IT" sz="3000" dirty="0" err="1"/>
              <a:t>submit</a:t>
            </a:r>
            <a:r>
              <a:rPr lang="it-IT" sz="3000" dirty="0"/>
              <a:t>. (Anche per evitare che il loro server mi bloccasse le richieste.)</a:t>
            </a:r>
          </a:p>
        </p:txBody>
      </p:sp>
      <p:sp>
        <p:nvSpPr>
          <p:cNvPr id="3" name="CasellaDiTesto 2">
            <a:extLst>
              <a:ext uri="{FF2B5EF4-FFF2-40B4-BE49-F238E27FC236}">
                <a16:creationId xmlns:a16="http://schemas.microsoft.com/office/drawing/2014/main" id="{A4638E08-1170-469C-A230-8295F816F175}"/>
              </a:ext>
            </a:extLst>
          </p:cNvPr>
          <p:cNvSpPr txBox="1"/>
          <p:nvPr/>
        </p:nvSpPr>
        <p:spPr>
          <a:xfrm>
            <a:off x="4881308" y="-12526"/>
            <a:ext cx="1467581" cy="707886"/>
          </a:xfrm>
          <a:prstGeom prst="rect">
            <a:avLst/>
          </a:prstGeom>
          <a:noFill/>
        </p:spPr>
        <p:txBody>
          <a:bodyPr wrap="none" rtlCol="0">
            <a:spAutoFit/>
          </a:bodyPr>
          <a:lstStyle/>
          <a:p>
            <a:r>
              <a:rPr lang="it-IT" sz="4000" dirty="0" err="1"/>
              <a:t>Pexels</a:t>
            </a:r>
            <a:endParaRPr lang="it-IT" sz="4000" dirty="0"/>
          </a:p>
        </p:txBody>
      </p:sp>
    </p:spTree>
    <p:extLst>
      <p:ext uri="{BB962C8B-B14F-4D97-AF65-F5344CB8AC3E}">
        <p14:creationId xmlns:p14="http://schemas.microsoft.com/office/powerpoint/2010/main" val="213753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632311"/>
          </a:xfrm>
          <a:prstGeom prst="rect">
            <a:avLst/>
          </a:prstGeom>
          <a:noFill/>
        </p:spPr>
        <p:txBody>
          <a:bodyPr wrap="square" rtlCol="0">
            <a:spAutoFit/>
          </a:bodyPr>
          <a:lstStyle/>
          <a:p>
            <a:r>
              <a:rPr lang="it-IT" sz="3000" dirty="0"/>
              <a:t>Come si vede dal titolo, la prima idea è stata realizzata tramite </a:t>
            </a:r>
            <a:r>
              <a:rPr lang="it-IT" sz="3000" dirty="0" err="1"/>
              <a:t>Pexels</a:t>
            </a:r>
            <a:r>
              <a:rPr lang="it-IT" sz="3000" dirty="0"/>
              <a:t>.</a:t>
            </a:r>
          </a:p>
          <a:p>
            <a:r>
              <a:rPr lang="it-IT" sz="3000" dirty="0"/>
              <a:t>La documentazione delle API di </a:t>
            </a:r>
            <a:r>
              <a:rPr lang="it-IT" sz="3000" dirty="0" err="1"/>
              <a:t>Pexels</a:t>
            </a:r>
            <a:r>
              <a:rPr lang="it-IT" sz="3000" dirty="0"/>
              <a:t> si trovano al link -&gt; </a:t>
            </a:r>
            <a:r>
              <a:rPr lang="it-IT" sz="3000" dirty="0">
                <a:hlinkClick r:id="rId2"/>
              </a:rPr>
              <a:t>https://www.pexels.com/api/documentation/</a:t>
            </a:r>
            <a:endParaRPr lang="it-IT" sz="3000" dirty="0"/>
          </a:p>
          <a:p>
            <a:endParaRPr lang="it-IT" sz="3000" dirty="0"/>
          </a:p>
          <a:p>
            <a:r>
              <a:rPr lang="it-IT" sz="3000" dirty="0"/>
              <a:t>Prima bisogna registrarsi per ottenere un API KEY. Una volta fatta la registrazione, si può ottenere ciò e possiamo implementare la richiesta.</a:t>
            </a:r>
          </a:p>
          <a:p>
            <a:r>
              <a:rPr lang="it-IT" sz="3000" dirty="0"/>
              <a:t>Il formato della richiesta è molto semplice:</a:t>
            </a:r>
            <a:br>
              <a:rPr lang="it-IT" sz="3000" dirty="0"/>
            </a:br>
            <a:r>
              <a:rPr lang="it-IT" sz="3000" dirty="0"/>
              <a:t>bisogna prima avere l’endpoint -&gt; </a:t>
            </a:r>
            <a:r>
              <a:rPr lang="it-IT" sz="3000" dirty="0">
                <a:hlinkClick r:id="rId3"/>
              </a:rPr>
              <a:t>https://api.pexels.com/v1</a:t>
            </a:r>
            <a:r>
              <a:rPr lang="it-IT" sz="3000" dirty="0"/>
              <a:t> e dopo di che aggiungiamo -&gt; "/</a:t>
            </a:r>
            <a:r>
              <a:rPr lang="it-IT" sz="3000" dirty="0" err="1"/>
              <a:t>search?query</a:t>
            </a:r>
            <a:r>
              <a:rPr lang="it-IT" sz="3000" dirty="0"/>
              <a:t>="+</a:t>
            </a:r>
            <a:r>
              <a:rPr lang="it-IT" sz="3000" dirty="0" err="1"/>
              <a:t>newText</a:t>
            </a:r>
            <a:r>
              <a:rPr lang="it-IT" sz="3000" dirty="0"/>
              <a:t>    dove </a:t>
            </a:r>
            <a:r>
              <a:rPr lang="it-IT" sz="3000" dirty="0" err="1"/>
              <a:t>newText</a:t>
            </a:r>
            <a:r>
              <a:rPr lang="it-IT" sz="3000" dirty="0"/>
              <a:t> sarebbe il testo prelevato dalla barra di ricerca e codificato tramite </a:t>
            </a:r>
            <a:r>
              <a:rPr lang="it-IT" sz="3000" dirty="0" err="1"/>
              <a:t>encodeURIComponent</a:t>
            </a:r>
            <a:r>
              <a:rPr lang="it-IT" sz="3000" dirty="0"/>
              <a:t>.</a:t>
            </a:r>
          </a:p>
          <a:p>
            <a:r>
              <a:rPr lang="it-IT" sz="3000" dirty="0"/>
              <a:t>La richiesta è HTTP con metodo GET e bisogna specificare nell’</a:t>
            </a:r>
            <a:r>
              <a:rPr lang="it-IT" sz="3000" dirty="0" err="1"/>
              <a:t>header</a:t>
            </a:r>
            <a:r>
              <a:rPr lang="it-IT" sz="3000" dirty="0"/>
              <a:t> della richiesta -&gt; '</a:t>
            </a:r>
            <a:r>
              <a:rPr lang="it-IT" sz="3000" dirty="0" err="1"/>
              <a:t>Authorization</a:t>
            </a:r>
            <a:r>
              <a:rPr lang="it-IT" sz="3000" dirty="0"/>
              <a:t>': </a:t>
            </a:r>
            <a:r>
              <a:rPr lang="it-IT" sz="3000" dirty="0" err="1"/>
              <a:t>key_img</a:t>
            </a:r>
            <a:endParaRPr lang="it-IT" sz="3000" dirty="0"/>
          </a:p>
        </p:txBody>
      </p:sp>
      <p:sp>
        <p:nvSpPr>
          <p:cNvPr id="3" name="CasellaDiTesto 2">
            <a:extLst>
              <a:ext uri="{FF2B5EF4-FFF2-40B4-BE49-F238E27FC236}">
                <a16:creationId xmlns:a16="http://schemas.microsoft.com/office/drawing/2014/main" id="{A4638E08-1170-469C-A230-8295F816F175}"/>
              </a:ext>
            </a:extLst>
          </p:cNvPr>
          <p:cNvSpPr txBox="1"/>
          <p:nvPr/>
        </p:nvSpPr>
        <p:spPr>
          <a:xfrm>
            <a:off x="4881308" y="-12526"/>
            <a:ext cx="1467581" cy="707886"/>
          </a:xfrm>
          <a:prstGeom prst="rect">
            <a:avLst/>
          </a:prstGeom>
          <a:noFill/>
        </p:spPr>
        <p:txBody>
          <a:bodyPr wrap="none" rtlCol="0">
            <a:spAutoFit/>
          </a:bodyPr>
          <a:lstStyle/>
          <a:p>
            <a:r>
              <a:rPr lang="it-IT" sz="4000" dirty="0" err="1"/>
              <a:t>Pexels</a:t>
            </a:r>
            <a:endParaRPr lang="it-IT" sz="4000" dirty="0"/>
          </a:p>
        </p:txBody>
      </p:sp>
    </p:spTree>
    <p:extLst>
      <p:ext uri="{BB962C8B-B14F-4D97-AF65-F5344CB8AC3E}">
        <p14:creationId xmlns:p14="http://schemas.microsoft.com/office/powerpoint/2010/main" val="191462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10;&#10;Descrizione generata automaticamente">
            <a:extLst>
              <a:ext uri="{FF2B5EF4-FFF2-40B4-BE49-F238E27FC236}">
                <a16:creationId xmlns:a16="http://schemas.microsoft.com/office/drawing/2014/main" id="{C780E898-0481-463D-8A50-D03DECB8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365"/>
            <a:ext cx="12192000" cy="5752309"/>
          </a:xfrm>
          <a:prstGeom prst="rect">
            <a:avLst/>
          </a:prstGeom>
        </p:spPr>
      </p:pic>
      <p:sp>
        <p:nvSpPr>
          <p:cNvPr id="7" name="CasellaDiTesto 6">
            <a:extLst>
              <a:ext uri="{FF2B5EF4-FFF2-40B4-BE49-F238E27FC236}">
                <a16:creationId xmlns:a16="http://schemas.microsoft.com/office/drawing/2014/main" id="{598CEF12-4868-4E46-9D8C-E49D3F6B09D5}"/>
              </a:ext>
            </a:extLst>
          </p:cNvPr>
          <p:cNvSpPr txBox="1"/>
          <p:nvPr/>
        </p:nvSpPr>
        <p:spPr>
          <a:xfrm>
            <a:off x="4669167" y="0"/>
            <a:ext cx="1667444" cy="707886"/>
          </a:xfrm>
          <a:prstGeom prst="rect">
            <a:avLst/>
          </a:prstGeom>
          <a:noFill/>
        </p:spPr>
        <p:txBody>
          <a:bodyPr wrap="none" rtlCol="0">
            <a:spAutoFit/>
          </a:bodyPr>
          <a:lstStyle/>
          <a:p>
            <a:r>
              <a:rPr lang="it-IT" sz="4000" dirty="0"/>
              <a:t>PEXELS</a:t>
            </a:r>
          </a:p>
        </p:txBody>
      </p:sp>
    </p:spTree>
    <p:extLst>
      <p:ext uri="{BB962C8B-B14F-4D97-AF65-F5344CB8AC3E}">
        <p14:creationId xmlns:p14="http://schemas.microsoft.com/office/powerpoint/2010/main" val="362072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632311"/>
          </a:xfrm>
          <a:prstGeom prst="rect">
            <a:avLst/>
          </a:prstGeom>
          <a:noFill/>
        </p:spPr>
        <p:txBody>
          <a:bodyPr wrap="square" rtlCol="0">
            <a:spAutoFit/>
          </a:bodyPr>
          <a:lstStyle/>
          <a:p>
            <a:r>
              <a:rPr lang="it-IT" sz="3000" dirty="0"/>
              <a:t>Una volta fatta la fetch, essa ritorna una promise che nel caso di successo possiamo gestire. La gestiamo chiamando la funzione </a:t>
            </a:r>
            <a:r>
              <a:rPr lang="it-IT" sz="3000" dirty="0" err="1"/>
              <a:t>onResponse</a:t>
            </a:r>
            <a:r>
              <a:rPr lang="it-IT" sz="3000" dirty="0"/>
              <a:t> che ancora una volta restituisce una promise con all’interno un </a:t>
            </a:r>
            <a:r>
              <a:rPr lang="it-IT" sz="3000" dirty="0" err="1"/>
              <a:t>json</a:t>
            </a:r>
            <a:r>
              <a:rPr lang="it-IT" sz="3000" dirty="0"/>
              <a:t> restituitoci dal server. Se va ancora tutto bene e questa funzione ha successo allora possiamo gestire il risultato con la funzione </a:t>
            </a:r>
            <a:r>
              <a:rPr lang="it-IT" sz="3000" dirty="0" err="1"/>
              <a:t>onJSONImg</a:t>
            </a:r>
            <a:r>
              <a:rPr lang="it-IT" sz="3000" dirty="0"/>
              <a:t>.</a:t>
            </a:r>
          </a:p>
          <a:p>
            <a:endParaRPr lang="it-IT" sz="3000" dirty="0"/>
          </a:p>
          <a:p>
            <a:r>
              <a:rPr lang="it-IT" sz="3000" dirty="0"/>
              <a:t>Nella slide precedente abbiamo visto un oggetto JSON restituitoci dal server.</a:t>
            </a:r>
          </a:p>
          <a:p>
            <a:r>
              <a:rPr lang="it-IT" sz="3000" dirty="0"/>
              <a:t>Esso contiene molte informazioni ma a noi interessa prelevare delle immagini quindi ci recheremo nell’array «</a:t>
            </a:r>
            <a:r>
              <a:rPr lang="it-IT" sz="3000" dirty="0" err="1"/>
              <a:t>photos</a:t>
            </a:r>
            <a:r>
              <a:rPr lang="it-IT" sz="3000" dirty="0"/>
              <a:t>», poi in un indice e poi vediamo che tra i vari campi abbiamo un oggetto chiamato </a:t>
            </a:r>
            <a:r>
              <a:rPr lang="it-IT" sz="3000" dirty="0" err="1"/>
              <a:t>src</a:t>
            </a:r>
            <a:r>
              <a:rPr lang="it-IT" sz="3000" dirty="0"/>
              <a:t> con all’interno delle stesse immagini con risoluzioni diverse. Io di default ho prelevato le immagini medium. Vengono prelevate al massimo 3 immagini per ricerca.</a:t>
            </a:r>
          </a:p>
        </p:txBody>
      </p:sp>
      <p:sp>
        <p:nvSpPr>
          <p:cNvPr id="3" name="CasellaDiTesto 2">
            <a:extLst>
              <a:ext uri="{FF2B5EF4-FFF2-40B4-BE49-F238E27FC236}">
                <a16:creationId xmlns:a16="http://schemas.microsoft.com/office/drawing/2014/main" id="{A4638E08-1170-469C-A230-8295F816F175}"/>
              </a:ext>
            </a:extLst>
          </p:cNvPr>
          <p:cNvSpPr txBox="1"/>
          <p:nvPr/>
        </p:nvSpPr>
        <p:spPr>
          <a:xfrm>
            <a:off x="4881308" y="-12526"/>
            <a:ext cx="1467581" cy="707886"/>
          </a:xfrm>
          <a:prstGeom prst="rect">
            <a:avLst/>
          </a:prstGeom>
          <a:noFill/>
        </p:spPr>
        <p:txBody>
          <a:bodyPr wrap="none" rtlCol="0">
            <a:spAutoFit/>
          </a:bodyPr>
          <a:lstStyle/>
          <a:p>
            <a:r>
              <a:rPr lang="it-IT" sz="4000" dirty="0" err="1"/>
              <a:t>Pexels</a:t>
            </a:r>
            <a:endParaRPr lang="it-IT" sz="4000" dirty="0"/>
          </a:p>
        </p:txBody>
      </p:sp>
    </p:spTree>
    <p:extLst>
      <p:ext uri="{BB962C8B-B14F-4D97-AF65-F5344CB8AC3E}">
        <p14:creationId xmlns:p14="http://schemas.microsoft.com/office/powerpoint/2010/main" val="13181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4708981"/>
          </a:xfrm>
          <a:prstGeom prst="rect">
            <a:avLst/>
          </a:prstGeom>
          <a:noFill/>
        </p:spPr>
        <p:txBody>
          <a:bodyPr wrap="square" rtlCol="0">
            <a:spAutoFit/>
          </a:bodyPr>
          <a:lstStyle/>
          <a:p>
            <a:r>
              <a:rPr lang="it-IT" sz="3000" dirty="0"/>
              <a:t>Banalmente nella funzione </a:t>
            </a:r>
            <a:r>
              <a:rPr lang="it-IT" sz="3000" dirty="0" err="1"/>
              <a:t>onJSONImg</a:t>
            </a:r>
            <a:r>
              <a:rPr lang="it-IT" sz="3000" dirty="0"/>
              <a:t>, dopo aver prelevato le immagini, vengono creati e aggiunti dinamicamente nuovi elementi: un div che contiene l’immagine.</a:t>
            </a:r>
          </a:p>
          <a:p>
            <a:endParaRPr lang="it-IT" sz="3000" dirty="0"/>
          </a:p>
          <a:p>
            <a:r>
              <a:rPr lang="it-IT" sz="3000" dirty="0"/>
              <a:t>All’inizio di ogni ricerca, nel caso in cui ci siano elementi all’interno della sezione dedicata alle immagini aggiunte tramite questa funzione, la sezione dedicata viene svuotata.</a:t>
            </a:r>
          </a:p>
          <a:p>
            <a:endParaRPr lang="it-IT" sz="3000" dirty="0"/>
          </a:p>
          <a:p>
            <a:r>
              <a:rPr lang="it-IT" sz="3000" dirty="0"/>
              <a:t>Nel caso in cui la sezione fosse vuota, la sezione non viene mostrata all’utente.</a:t>
            </a:r>
          </a:p>
        </p:txBody>
      </p:sp>
      <p:sp>
        <p:nvSpPr>
          <p:cNvPr id="3" name="CasellaDiTesto 2">
            <a:extLst>
              <a:ext uri="{FF2B5EF4-FFF2-40B4-BE49-F238E27FC236}">
                <a16:creationId xmlns:a16="http://schemas.microsoft.com/office/drawing/2014/main" id="{A4638E08-1170-469C-A230-8295F816F175}"/>
              </a:ext>
            </a:extLst>
          </p:cNvPr>
          <p:cNvSpPr txBox="1"/>
          <p:nvPr/>
        </p:nvSpPr>
        <p:spPr>
          <a:xfrm>
            <a:off x="4881308" y="-12526"/>
            <a:ext cx="1467581" cy="707886"/>
          </a:xfrm>
          <a:prstGeom prst="rect">
            <a:avLst/>
          </a:prstGeom>
          <a:noFill/>
        </p:spPr>
        <p:txBody>
          <a:bodyPr wrap="none" rtlCol="0">
            <a:spAutoFit/>
          </a:bodyPr>
          <a:lstStyle/>
          <a:p>
            <a:r>
              <a:rPr lang="it-IT" sz="4000" dirty="0" err="1"/>
              <a:t>Pexels</a:t>
            </a:r>
            <a:endParaRPr lang="it-IT" sz="4000" dirty="0"/>
          </a:p>
        </p:txBody>
      </p:sp>
    </p:spTree>
    <p:extLst>
      <p:ext uri="{BB962C8B-B14F-4D97-AF65-F5344CB8AC3E}">
        <p14:creationId xmlns:p14="http://schemas.microsoft.com/office/powerpoint/2010/main" val="1365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8DF3B42B-C7F8-4840-9C1A-968E3325B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2002"/>
            <a:ext cx="12192000" cy="6005555"/>
          </a:xfrm>
          <a:prstGeom prst="rect">
            <a:avLst/>
          </a:prstGeom>
        </p:spPr>
      </p:pic>
      <p:sp>
        <p:nvSpPr>
          <p:cNvPr id="5" name="CasellaDiTesto 4">
            <a:extLst>
              <a:ext uri="{FF2B5EF4-FFF2-40B4-BE49-F238E27FC236}">
                <a16:creationId xmlns:a16="http://schemas.microsoft.com/office/drawing/2014/main" id="{4792D22A-1D06-40F2-893D-228E03DE71EB}"/>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133372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3B5B4AD-4C4C-4979-95D2-3F8C83CD6B07}"/>
              </a:ext>
            </a:extLst>
          </p:cNvPr>
          <p:cNvSpPr txBox="1"/>
          <p:nvPr/>
        </p:nvSpPr>
        <p:spPr>
          <a:xfrm>
            <a:off x="0" y="795371"/>
            <a:ext cx="12192000" cy="5632311"/>
          </a:xfrm>
          <a:prstGeom prst="rect">
            <a:avLst/>
          </a:prstGeom>
          <a:noFill/>
        </p:spPr>
        <p:txBody>
          <a:bodyPr wrap="square" rtlCol="0">
            <a:spAutoFit/>
          </a:bodyPr>
          <a:lstStyle/>
          <a:p>
            <a:r>
              <a:rPr lang="it-IT" sz="3000" dirty="0"/>
              <a:t>La seconda idea è stata quella di aggiungere dinamicamente degli hotel vicini alla casa che si vuole affittare. Ad esempio un utente ha l’intenzione di affittare una casa appartenente ad un’altra città ed essendo che ancora non può risiedervi, ha bisogno di un alloggio e quindi sarebbe utile consigliare all’utente degli hotel vicini alla casa da affittare.</a:t>
            </a:r>
          </a:p>
          <a:p>
            <a:endParaRPr lang="it-IT" sz="3000" dirty="0"/>
          </a:p>
          <a:p>
            <a:r>
              <a:rPr lang="it-IT" sz="3000" dirty="0"/>
              <a:t>Il problema di questa API è che il loro database viene aggiornato spesso e potrebbe anche accadere che alcune informazioni adesso presenti, non lo siano tra alcuni giorni ragion per cui ho fornito un insieme di possibili codici IATA (codice che identifica una città) all’interno al file «contents.js» da sostituire all’oggetto dentro la chiave «città» per evitare questo disagio causato dall’inspiegabile perdita dei loro dati nel database.</a:t>
            </a:r>
          </a:p>
        </p:txBody>
      </p:sp>
      <p:sp>
        <p:nvSpPr>
          <p:cNvPr id="3" name="CasellaDiTesto 2">
            <a:extLst>
              <a:ext uri="{FF2B5EF4-FFF2-40B4-BE49-F238E27FC236}">
                <a16:creationId xmlns:a16="http://schemas.microsoft.com/office/drawing/2014/main" id="{A4638E08-1170-469C-A230-8295F816F175}"/>
              </a:ext>
            </a:extLst>
          </p:cNvPr>
          <p:cNvSpPr txBox="1"/>
          <p:nvPr/>
        </p:nvSpPr>
        <p:spPr>
          <a:xfrm>
            <a:off x="3449987" y="0"/>
            <a:ext cx="5292026" cy="707886"/>
          </a:xfrm>
          <a:prstGeom prst="rect">
            <a:avLst/>
          </a:prstGeom>
          <a:noFill/>
        </p:spPr>
        <p:txBody>
          <a:bodyPr wrap="none" rtlCol="0">
            <a:spAutoFit/>
          </a:bodyPr>
          <a:lstStyle/>
          <a:p>
            <a:r>
              <a:rPr lang="it-IT" sz="4000" dirty="0"/>
              <a:t>Amadeus for Developers</a:t>
            </a:r>
          </a:p>
        </p:txBody>
      </p:sp>
    </p:spTree>
    <p:extLst>
      <p:ext uri="{BB962C8B-B14F-4D97-AF65-F5344CB8AC3E}">
        <p14:creationId xmlns:p14="http://schemas.microsoft.com/office/powerpoint/2010/main" val="268395915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1446</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Cavallaro</dc:creator>
  <cp:lastModifiedBy>Mattia Cavallaro</cp:lastModifiedBy>
  <cp:revision>45</cp:revision>
  <dcterms:created xsi:type="dcterms:W3CDTF">2021-03-25T22:16:19Z</dcterms:created>
  <dcterms:modified xsi:type="dcterms:W3CDTF">2021-04-24T23:56:04Z</dcterms:modified>
</cp:coreProperties>
</file>