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720"/>
  </p:normalViewPr>
  <p:slideViewPr>
    <p:cSldViewPr snapToGrid="0">
      <p:cViewPr>
        <p:scale>
          <a:sx n="101" d="100"/>
          <a:sy n="101" d="100"/>
        </p:scale>
        <p:origin x="264" y="2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FF8E-7F8F-2740-A1BC-143667BC6FF4}" type="datetimeFigureOut">
              <a:rPr lang="en-RU" smtClean="0"/>
              <a:t>06.02.2024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E6BA-0DAD-B94F-B7AF-9C06A8655DD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8987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FF8E-7F8F-2740-A1BC-143667BC6FF4}" type="datetimeFigureOut">
              <a:rPr lang="en-RU" smtClean="0"/>
              <a:t>06.02.2024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E6BA-0DAD-B94F-B7AF-9C06A8655DD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1243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FF8E-7F8F-2740-A1BC-143667BC6FF4}" type="datetimeFigureOut">
              <a:rPr lang="en-RU" smtClean="0"/>
              <a:t>06.02.2024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E6BA-0DAD-B94F-B7AF-9C06A8655DD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4534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FF8E-7F8F-2740-A1BC-143667BC6FF4}" type="datetimeFigureOut">
              <a:rPr lang="en-RU" smtClean="0"/>
              <a:t>06.02.2024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E6BA-0DAD-B94F-B7AF-9C06A8655DD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5998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FF8E-7F8F-2740-A1BC-143667BC6FF4}" type="datetimeFigureOut">
              <a:rPr lang="en-RU" smtClean="0"/>
              <a:t>06.02.2024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E6BA-0DAD-B94F-B7AF-9C06A8655DD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1020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FF8E-7F8F-2740-A1BC-143667BC6FF4}" type="datetimeFigureOut">
              <a:rPr lang="en-RU" smtClean="0"/>
              <a:t>06.02.2024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E6BA-0DAD-B94F-B7AF-9C06A8655DD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5368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FF8E-7F8F-2740-A1BC-143667BC6FF4}" type="datetimeFigureOut">
              <a:rPr lang="en-RU" smtClean="0"/>
              <a:t>06.02.2024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E6BA-0DAD-B94F-B7AF-9C06A8655DD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3181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FF8E-7F8F-2740-A1BC-143667BC6FF4}" type="datetimeFigureOut">
              <a:rPr lang="en-RU" smtClean="0"/>
              <a:t>06.02.2024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E6BA-0DAD-B94F-B7AF-9C06A8655DD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3664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FF8E-7F8F-2740-A1BC-143667BC6FF4}" type="datetimeFigureOut">
              <a:rPr lang="en-RU" smtClean="0"/>
              <a:t>06.02.2024</a:t>
            </a:fld>
            <a:endParaRPr lang="en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E6BA-0DAD-B94F-B7AF-9C06A8655DD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2954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FF8E-7F8F-2740-A1BC-143667BC6FF4}" type="datetimeFigureOut">
              <a:rPr lang="en-RU" smtClean="0"/>
              <a:t>06.02.2024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E6BA-0DAD-B94F-B7AF-9C06A8655DD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1599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FF8E-7F8F-2740-A1BC-143667BC6FF4}" type="datetimeFigureOut">
              <a:rPr lang="en-RU" smtClean="0"/>
              <a:t>06.02.2024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E6BA-0DAD-B94F-B7AF-9C06A8655DD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4347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6FF8E-7F8F-2740-A1BC-143667BC6FF4}" type="datetimeFigureOut">
              <a:rPr lang="en-RU" smtClean="0"/>
              <a:t>06.02.2024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9E6BA-0DAD-B94F-B7AF-9C06A8655DD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7411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D228-F5B2-FC33-B825-5C9626ABD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Autofit/>
          </a:bodyPr>
          <a:lstStyle/>
          <a:p>
            <a:r>
              <a:rPr lang="ru-RU" sz="3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биометрических показателей пациентов с использованием компьютерных методов и предсказание возможности сердечного приступа</a:t>
            </a:r>
            <a:endParaRPr lang="en-RU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5281E-63D3-5B71-AF5E-A90D077A4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59628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Выполнил:</a:t>
            </a:r>
            <a:endParaRPr lang="en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Мифтахов Максим Ренатович, 10 класс </a:t>
            </a:r>
            <a:endParaRPr lang="en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Научный руководитель:</a:t>
            </a:r>
            <a:endParaRPr lang="en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Шиншинова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Ирина Олеговна</a:t>
            </a:r>
            <a:r>
              <a:rPr lang="en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1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3966-49ED-E9A5-65A3-B0892637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0C047-91E9-4D82-A532-D58C8382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3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Скрипичная диаграмма 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age) 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целевому показателю</a:t>
            </a:r>
            <a:endParaRPr lang="en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EE718-B99D-847B-35F9-E64466F9F2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00" y="2329894"/>
            <a:ext cx="3991200" cy="403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9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3966-49ED-E9A5-65A3-B0892637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корреляции</a:t>
            </a:r>
            <a:endParaRPr lang="en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103E8-E597-EB1E-603E-6FC58E142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89" y="1521215"/>
            <a:ext cx="11202421" cy="466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611C-1153-573D-1E00-6272E28A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распределения величин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7AE99-4D30-7E48-10EE-1B56BA3CD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207335" cy="2330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36BEBA-273C-B155-AB76-5ADB8C961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72" y="4020855"/>
            <a:ext cx="3223063" cy="2330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D90552-F127-3F59-FAA7-95F2CFC82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263" y="2658671"/>
            <a:ext cx="3743460" cy="27243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C55A7-0B6B-0267-9068-360B437EBA84}"/>
              </a:ext>
            </a:extLst>
          </p:cNvPr>
          <p:cNvSpPr txBox="1"/>
          <p:nvPr/>
        </p:nvSpPr>
        <p:spPr>
          <a:xfrm>
            <a:off x="7975600" y="1488152"/>
            <a:ext cx="3810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</a:pPr>
            <a:r>
              <a:rPr lang="en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Trtbps и chol </a:t>
            </a:r>
            <a:r>
              <a:rPr lang="ru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визуально имеют нормальное </a:t>
            </a:r>
            <a:r>
              <a:rPr lang="en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распределен</a:t>
            </a:r>
            <a:r>
              <a:rPr lang="ru-RU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ие</a:t>
            </a:r>
            <a:r>
              <a:rPr lang="ru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 незначительным сдвигом вправо.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spcBef>
                <a:spcPts val="1200"/>
              </a:spcBef>
            </a:pPr>
            <a:r>
              <a:rPr lang="ru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параметра</a:t>
            </a:r>
            <a:r>
              <a:rPr lang="en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thalachh данные сильно </a:t>
            </a:r>
            <a:r>
              <a:rPr lang="ru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сдвинуты вправо. Выдвинуть гипотезу о </a:t>
            </a:r>
            <a:r>
              <a:rPr lang="ru-RU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распрделении</a:t>
            </a:r>
            <a:r>
              <a:rPr lang="ru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данной величины не получается.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RU" sz="2500" dirty="0"/>
          </a:p>
        </p:txBody>
      </p:sp>
    </p:spTree>
    <p:extLst>
      <p:ext uri="{BB962C8B-B14F-4D97-AF65-F5344CB8AC3E}">
        <p14:creationId xmlns:p14="http://schemas.microsoft.com/office/powerpoint/2010/main" val="196171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1C2F-48F9-FC49-BE21-9126BF86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5592-21DC-9284-9C75-394BA7584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Нормализация данных производится при построении моделей машинного обучения с целью стандартизации переменных и уменьшения дисперсии. Это позволяет модели обучаться более эффективно и снижает вероятность переобучения.  Кроме того, нормализация может улучшить интерпретацию результатов модели, так как она делает все переменные равнозначными и позволяет избежать ситуаций, когда одна переменная доминирует над другими. </a:t>
            </a:r>
            <a:r>
              <a:rPr lang="ru-RU" sz="2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Был использован </a:t>
            </a:r>
            <a:r>
              <a:rPr lang="en-GB" sz="2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minmax Scaler </a:t>
            </a:r>
            <a:r>
              <a:rPr lang="ru-RU" sz="2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из библиотеки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sklearn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931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0AB4-4D3F-2B8A-1841-363DCB6F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модели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274E-1757-8D5F-0BC4-6DC7DD07E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первичного анализа результатов мы используем сразу несколько моделей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Логистическая регрессия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Метод 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K-</a:t>
            </a:r>
            <a:r>
              <a:rPr lang="ru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ближайших соседей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Метод опорных векторов 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(SVC)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Дерево принятия решения (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ecisiontreeclassifier</a:t>
            </a:r>
            <a:r>
              <a:rPr lang="ru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Случайный лес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Градиентный </a:t>
            </a:r>
            <a:r>
              <a:rPr lang="ru-RU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бустинг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XGB </a:t>
            </a:r>
            <a:r>
              <a:rPr lang="ru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классификатора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419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D890-FCE4-3C82-12F8-B9AD831F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Точность моделей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864D-5630-21F2-EFE1-C5BE6658A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3099"/>
            <a:ext cx="10515600" cy="423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KNeighborsClassifier </a:t>
            </a:r>
            <a:r>
              <a:rPr lang="ru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-ближайших соседей) </a:t>
            </a:r>
            <a:r>
              <a:rPr lang="en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дает точность более </a:t>
            </a:r>
            <a:r>
              <a:rPr lang="ru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80</a:t>
            </a:r>
            <a:r>
              <a:rPr lang="en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RU" sz="2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AF8DC-1A5F-BC88-E325-A9D9B685B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442720"/>
            <a:ext cx="8226935" cy="3611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E8A5AC-94E5-BD4A-6915-84435F886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035" y="1601542"/>
            <a:ext cx="3396646" cy="104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56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EF76-3E38-1DF2-B5C1-CEEF186B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результаты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9232-5745-53B0-7EE9-78B5A77DC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spcBef>
                <a:spcPts val="1200"/>
              </a:spcBef>
              <a:buFont typeface="+mj-lt"/>
              <a:buAutoNum type="arabicPeriod"/>
            </a:pPr>
            <a:r>
              <a:rPr lang="en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Высокое кровяное давление, высокий уровень холестерина и высок</a:t>
            </a:r>
            <a:r>
              <a:rPr lang="ru-RU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ий</a:t>
            </a:r>
            <a:r>
              <a:rPr lang="ru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сердечн</a:t>
            </a:r>
            <a:r>
              <a:rPr lang="ru-RU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ый</a:t>
            </a:r>
            <a:r>
              <a:rPr lang="en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ритм приводят к высокой вероятности сердечного приступа.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200"/>
              </a:spcBef>
              <a:buFont typeface="+mj-lt"/>
              <a:buAutoNum type="arabicPeriod"/>
            </a:pPr>
            <a:r>
              <a:rPr lang="ru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Люди в возрасте </a:t>
            </a:r>
            <a:r>
              <a:rPr lang="en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 40 до 60 лет имеет высокий шанс сердечного приступа.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200"/>
              </a:spcBef>
              <a:buFont typeface="+mj-lt"/>
              <a:buAutoNum type="arabicPeriod"/>
            </a:pPr>
            <a:r>
              <a:rPr lang="en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 мужского пола больше шансов на сердечный приступ по сравнению с женским.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200"/>
              </a:spcBef>
              <a:buFont typeface="+mj-lt"/>
              <a:buAutoNum type="arabicPeriod"/>
            </a:pPr>
            <a:r>
              <a:rPr lang="ru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Удалось построить модель, предсказывающую вероятность сердечного приступа с частотностью более 80%.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92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5D58-74DD-23D3-FDCD-BDD5F1F6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2E3A9-0CF5-7F67-5D70-F476AD19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процессе выполнения текущей работы нам удалось</a:t>
            </a: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проанализировать данные с биометрическими показателями пациентов: выявить основные зависимости и закономерности. Мы составили несколько моделей для предсказания возможности сердечного приступа и оценили их эффективность. В процессе практической работы улучшили знания синтаксиса </a:t>
            </a:r>
            <a:r>
              <a:rPr lang="en-US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библиотек для анализа данных: </a:t>
            </a:r>
            <a:r>
              <a:rPr lang="en-US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pandas</a:t>
            </a: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r>
              <a:rPr lang="en-US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других.</a:t>
            </a:r>
            <a:endParaRPr lang="en-RU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Дальнейшее изучение текущей области может быть связано с лучшим составлением модели для предсказания: добавлением новых данных и параметров. Текущий алгоритм может быть актуален для медицинских организаций, внедряя его они смог лучше оказывать медицинские услуги и увеличить эффективность лечения для пациентов. </a:t>
            </a:r>
            <a:endParaRPr lang="en-RU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U" sz="2500" dirty="0"/>
          </a:p>
        </p:txBody>
      </p:sp>
    </p:spTree>
    <p:extLst>
      <p:ext uri="{BB962C8B-B14F-4D97-AF65-F5344CB8AC3E}">
        <p14:creationId xmlns:p14="http://schemas.microsoft.com/office/powerpoint/2010/main" val="281409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36F0-DDB2-F86E-833E-3FFF6643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EA80-09B9-4288-C28D-FFB651338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848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Проблема анализа биометрических показателей пациентов с использованием компьютерных методов и предсказание возможности сердечного приступа является актуальной в наши дни по нескольким причинам.</a:t>
            </a:r>
          </a:p>
          <a:p>
            <a:r>
              <a:rPr lang="ru-RU" sz="25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Основная причина смерти во многих странах</a:t>
            </a:r>
          </a:p>
          <a:p>
            <a:r>
              <a:rPr lang="ru-RU" sz="25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Компьютерные методы позволяют проводить более точный анализ</a:t>
            </a:r>
          </a:p>
          <a:p>
            <a:r>
              <a:rPr lang="ru-RU" sz="25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Технологии машинного обучения позволяют строить </a:t>
            </a:r>
            <a:r>
              <a:rPr lang="ru-RU" sz="25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более точные модели прогнозирования.</a:t>
            </a:r>
            <a:endParaRPr lang="en-RU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U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05492-9843-2657-3C09-F6914B65C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143" y="1328056"/>
            <a:ext cx="4695371" cy="469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0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8F91-8506-1C95-80B6-58116636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64A43-8F29-F9A0-E57E-5CBA0DD71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5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</a:t>
            </a:r>
            <a:endParaRPr lang="en-RU" sz="25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данные с биометрическими показателями пациентов и с использованием компьютерных методов и составить модель предсказания возможности сердечного приступа.</a:t>
            </a:r>
            <a:endParaRPr lang="en-RU" sz="25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Проанализировать данные с биометрическими показателями пациентов</a:t>
            </a:r>
            <a:endParaRPr lang="en-RU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Составить модели для предсказания возможности сердечного приступа</a:t>
            </a:r>
            <a:endParaRPr lang="en-RU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Улучшить знания синтаксиса </a:t>
            </a:r>
            <a:r>
              <a:rPr lang="en-US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библиотек для анализа данных.</a:t>
            </a:r>
            <a:endParaRPr lang="en-RU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Проанализировать результаты и сформировать план дальнейшего исследования вопроса.</a:t>
            </a:r>
            <a:endParaRPr lang="en-RU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75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CF28-AE26-505B-9FF0-D2CD91F5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88DA7-33F4-3A61-BA2A-D33245518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Данные взяты из открытого доступа с сайта 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Kaggle</a:t>
            </a:r>
            <a:r>
              <a:rPr lang="ru-RU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</a:t>
            </a:r>
            <a:r>
              <a:rPr lang="ru-RU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О пациентах мы знаем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sz="2500" dirty="0">
              <a:latin typeface="Times New Roman" panose="02020603050405020304" pitchFamily="18" charset="0"/>
            </a:endParaRPr>
          </a:p>
          <a:p>
            <a:endParaRPr lang="en-RU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142AC-9285-8F8D-FE6A-8FAAE8E0D06F}"/>
              </a:ext>
            </a:extLst>
          </p:cNvPr>
          <p:cNvSpPr txBox="1"/>
          <p:nvPr/>
        </p:nvSpPr>
        <p:spPr>
          <a:xfrm>
            <a:off x="936170" y="2884713"/>
            <a:ext cx="51598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Возраст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стенокардии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 о магистральных сосудах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боли в грудной клетке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Холестерин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CF7C-E084-199C-E862-EBCA3F1CF6FE}"/>
              </a:ext>
            </a:extLst>
          </p:cNvPr>
          <p:cNvSpPr txBox="1"/>
          <p:nvPr/>
        </p:nvSpPr>
        <p:spPr>
          <a:xfrm>
            <a:off x="6193971" y="2743200"/>
            <a:ext cx="515982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Давление крови в покое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сахара в крови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электрокардиограммы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Максимальную частоту сердечных сокращений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Вариабельность сердечного ритма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Целевую переменную</a:t>
            </a:r>
            <a:endParaRPr lang="en-RU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03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3262-3B6B-3A47-48B7-9950C175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 библиотек и предобработка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F3A1C-3793-8B59-E6E5-43192104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480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библиотеки, которые используем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D3065-258D-3272-4B8D-98780D43B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35" y="2340429"/>
            <a:ext cx="9223530" cy="26814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1688B2-5F7A-8248-2479-6093FE03EFAD}"/>
              </a:ext>
            </a:extLst>
          </p:cNvPr>
          <p:cNvSpPr txBox="1">
            <a:spLocks/>
          </p:cNvSpPr>
          <p:nvPr/>
        </p:nvSpPr>
        <p:spPr>
          <a:xfrm>
            <a:off x="838200" y="5125262"/>
            <a:ext cx="10515600" cy="514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таблице 303 строки и 14 параметров (столбцов)</a:t>
            </a:r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3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772C-6DF6-6590-E557-FACFF244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 библиотек и предобработка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ECF60-CDC2-8BCB-DFB7-416407D75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RU" sz="2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Наблюдени</a:t>
            </a:r>
            <a:r>
              <a:rPr lang="ru-RU" sz="2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en-RU" sz="2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5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ts val="1000"/>
              <a:buNone/>
              <a:tabLst>
                <a:tab pos="457200" algn="l"/>
              </a:tabLst>
            </a:pPr>
            <a:r>
              <a:rPr lang="en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Среднее кровяное давление</a:t>
            </a:r>
            <a:r>
              <a:rPr lang="ru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trtbps</a:t>
            </a:r>
            <a:r>
              <a:rPr lang="ru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у пациентов</a:t>
            </a:r>
            <a:r>
              <a:rPr lang="en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составляет 130, в то время как максимальное значение доходит до 200.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ts val="1000"/>
              <a:buNone/>
              <a:tabLst>
                <a:tab pos="457200" algn="l"/>
              </a:tabLst>
            </a:pPr>
            <a:r>
              <a:rPr lang="en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Средняя частота сердечных сокращений</a:t>
            </a:r>
            <a:r>
              <a:rPr lang="ru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thalachh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среди участников исследования </a:t>
            </a:r>
            <a:r>
              <a:rPr lang="en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составляет 15</a:t>
            </a:r>
            <a:r>
              <a:rPr lang="ru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в то время как в целом она колеблется от 133 до 202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ts val="1000"/>
              <a:buNone/>
              <a:tabLst>
                <a:tab pos="457200" algn="l"/>
              </a:tabLst>
            </a:pPr>
            <a:r>
              <a:rPr lang="en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Возраст группы колеблется от 29 до 77 лет, а средний возраст составляет 55,5</a:t>
            </a:r>
            <a:r>
              <a:rPr lang="ru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Самый высокий уровень холестерина (</a:t>
            </a:r>
            <a:r>
              <a:rPr lang="en-US" sz="2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chol</a:t>
            </a: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- 564, а самый низкий - 126.</a:t>
            </a:r>
            <a:endParaRPr lang="en-RU" sz="25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Кровяное давление в покое у людей варьируется от 94 до 200.</a:t>
            </a:r>
            <a:endParaRPr lang="en-RU" sz="25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SzPts val="1000"/>
              <a:buNone/>
              <a:tabLst>
                <a:tab pos="457200" algn="l"/>
              </a:tabLst>
            </a:pPr>
            <a:endParaRPr lang="ru-RU" sz="25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5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77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3966-49ED-E9A5-65A3-B0892637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и визуализация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0C047-91E9-4D82-A532-D58C8382F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Зачем необходимо анализировать данные перед построением модели?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Убираем выбросы и складываем более полную картину</a:t>
            </a:r>
            <a:endParaRPr lang="en-RU" sz="25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Определяем связь между признаками и целевым показателем.</a:t>
            </a:r>
            <a:endParaRPr lang="en-RU" sz="25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Оцениваем важные и неважные переменные для анализа.</a:t>
            </a:r>
            <a:endParaRPr lang="en-RU" sz="25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Обрабатываем отсутствующие значения или значения, которые заполнены некорректно.</a:t>
            </a:r>
            <a:endParaRPr lang="en-RU" sz="25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Получаем больше выводов о данных и используем их для построения модели.</a:t>
            </a:r>
            <a:endParaRPr lang="en-RU" sz="25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3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3966-49ED-E9A5-65A3-B0892637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0C047-91E9-4D82-A532-D58C8382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3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пола</a:t>
            </a:r>
            <a:endParaRPr lang="en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FD270-5B69-0F43-527B-892F9FAA2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695" y="2306178"/>
            <a:ext cx="7157283" cy="373298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41E285-5AE9-45BE-6B19-4517E7AAA277}"/>
              </a:ext>
            </a:extLst>
          </p:cNvPr>
          <p:cNvSpPr txBox="1">
            <a:spLocks/>
          </p:cNvSpPr>
          <p:nvPr/>
        </p:nvSpPr>
        <p:spPr>
          <a:xfrm>
            <a:off x="838200" y="5965719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96 женщин, 206 мужчин</a:t>
            </a:r>
            <a:endParaRPr lang="en-RU" sz="25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7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3966-49ED-E9A5-65A3-B0892637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0C047-91E9-4D82-A532-D58C8382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6847" cy="3693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боли в грудной клетке</a:t>
            </a:r>
            <a:endParaRPr lang="en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41E285-5AE9-45BE-6B19-4517E7AAA277}"/>
              </a:ext>
            </a:extLst>
          </p:cNvPr>
          <p:cNvSpPr txBox="1">
            <a:spLocks/>
          </p:cNvSpPr>
          <p:nvPr/>
        </p:nvSpPr>
        <p:spPr>
          <a:xfrm>
            <a:off x="838200" y="5965719"/>
            <a:ext cx="5257800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Типовая стенокардия (большинство)</a:t>
            </a:r>
            <a:endParaRPr lang="en-RU" sz="25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E6F8E-3526-1B72-E956-EBAABB4FC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9564"/>
            <a:ext cx="4735488" cy="351846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694AB6-3B35-796A-382A-822D01615EA4}"/>
              </a:ext>
            </a:extLst>
          </p:cNvPr>
          <p:cNvSpPr txBox="1">
            <a:spLocks/>
          </p:cNvSpPr>
          <p:nvPr/>
        </p:nvSpPr>
        <p:spPr>
          <a:xfrm>
            <a:off x="7356955" y="1831752"/>
            <a:ext cx="3996847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сахара в крови</a:t>
            </a:r>
            <a:endParaRPr lang="en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06BAE4-DB26-81B8-3B93-C51C10589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784" y="2328771"/>
            <a:ext cx="4735487" cy="349868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443DF55-BF77-B1EB-C7AC-735F3334C384}"/>
              </a:ext>
            </a:extLst>
          </p:cNvPr>
          <p:cNvSpPr txBox="1">
            <a:spLocks/>
          </p:cNvSpPr>
          <p:nvPr/>
        </p:nvSpPr>
        <p:spPr>
          <a:xfrm>
            <a:off x="6416626" y="5971137"/>
            <a:ext cx="5533203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Уровень сахара у большинства в норме</a:t>
            </a:r>
            <a:endParaRPr lang="en-RU" sz="25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39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713</Words>
  <Application>Microsoft Macintosh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Анализ биометрических показателей пациентов с использованием компьютерных методов и предсказание возможности сердечного приступа</vt:lpstr>
      <vt:lpstr>Введение</vt:lpstr>
      <vt:lpstr>Цель и задачи</vt:lpstr>
      <vt:lpstr>Данные</vt:lpstr>
      <vt:lpstr>Импорт библиотек и предобработка</vt:lpstr>
      <vt:lpstr>Импорт библиотек и предобработка</vt:lpstr>
      <vt:lpstr>Исследование и визуализация данных</vt:lpstr>
      <vt:lpstr>Визуализация данных</vt:lpstr>
      <vt:lpstr>Визуализация данных</vt:lpstr>
      <vt:lpstr>Визуализация данных</vt:lpstr>
      <vt:lpstr>Матрица корреляции</vt:lpstr>
      <vt:lpstr>Анализ распределения величин</vt:lpstr>
      <vt:lpstr>Нормализация данных</vt:lpstr>
      <vt:lpstr>Используемые модели</vt:lpstr>
      <vt:lpstr>Точность моделей</vt:lpstr>
      <vt:lpstr>Основные результаты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биометрических показателей пациентов с использованием компьютерных методов и предсказание возможности сердечного приступа</dc:title>
  <dc:creator>Алексей </dc:creator>
  <cp:lastModifiedBy>Алексей </cp:lastModifiedBy>
  <cp:revision>2</cp:revision>
  <dcterms:created xsi:type="dcterms:W3CDTF">2024-02-06T13:31:30Z</dcterms:created>
  <dcterms:modified xsi:type="dcterms:W3CDTF">2024-02-06T20:18:02Z</dcterms:modified>
</cp:coreProperties>
</file>