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jXTyJ6Z3zq7RUWf/jdpnvBplf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Ekaterina Koshcheeva"/>
  <p:cmAuthor clrIdx="1" id="1" initials="" lastIdx="2" name="Вадим Лебедев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510884-68D1-456F-9C98-40B3120605DE}">
  <a:tblStyle styleId="{20510884-68D1-456F-9C98-40B3120605D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font" Target="fonts/ArialBlack-regular.fntdata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01T10:53:21.606">
    <p:pos x="456" y="1294"/>
    <p:text>Уточните, какая ссылка или где взять описание?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5RPMMcE"/>
      </p:ext>
    </p:extLst>
  </p:cm>
  <p:cm authorId="1" idx="1" dt="2023-11-01T04:51:17.163">
    <p:pos x="456" y="1294"/>
    <p:text>Екатерина, я пометил в тексте, что ссылка вставляется наставником и ведёт на учебный кейс, предоставляемый институтом/ЦПДС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8ZeW6V4"/>
      </p:ext>
    </p:extLst>
  </p:cm>
  <p:cm authorId="1" idx="2" dt="2023-11-01T04:51:27.992">
    <p:pos x="456" y="1294"/>
    <p:text>_Marked as resolved_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8ZeW6V8"/>
      </p:ext>
    </p:extLst>
  </p:cm>
  <p:cm authorId="0" idx="2" dt="2023-11-01T10:53:21.606">
    <p:pos x="456" y="1294"/>
    <p:text>_Re-opened_
Принято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_SwI25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8a3941b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278a3941bc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Опросить группу о понятии проекта и его признаках, записать ответы на доске, после чего показать данный слайд презентации</a:t>
            </a:r>
            <a:endParaRPr/>
          </a:p>
        </p:txBody>
      </p:sp>
      <p:sp>
        <p:nvSpPr>
          <p:cNvPr id="152" name="Google Shape;15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257694" y="2194560"/>
            <a:ext cx="5411586" cy="9684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 Black"/>
              <a:buNone/>
            </a:pPr>
            <a:r>
              <a:rPr lang="ru-RU" sz="28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Введение в проектную деятельность</a:t>
            </a:r>
            <a:endParaRPr sz="28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838199" y="365125"/>
            <a:ext cx="1037687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Виртуальная доска, и командный 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чат и канал ЦПДС - инфраструктура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проектной деятельности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724175" y="2055450"/>
            <a:ext cx="69546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miro.com 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- рекомендуемый для работы сервис онлайн-досок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зарегистрироваться в сервисе https://miro.com/signup/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посмотреть учебный курс (например: https://youtu.be/RVxXESyMKRA?si=D9l_k7tCDrwnLzfO )</a:t>
            </a:r>
            <a:b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https://prodasch.ru/blog/post/gayd-po-rabote-v-onlayn-prostranstve-miro/ 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создать доску проекта, куда пригласить всех членов команды и наставника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выполнить первое тренировочное задание - нарисовать жизненный цикл проекта по короткому описанию (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с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сылка на учебный кейс, выбираемый наставником по согласованию с ответственным за ПД институтта и с ЦПДС)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создать группу проекта/команды в телеграмме, куда пригласить всех членов команды и наставника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войти в каналы и чаты ПД: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4941" y="1223050"/>
            <a:ext cx="2610810" cy="247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5">
            <a:alphaModFix/>
          </a:blip>
          <a:srcRect b="24604" l="16652" r="16444" t="36077"/>
          <a:stretch/>
        </p:blipFill>
        <p:spPr>
          <a:xfrm>
            <a:off x="9660525" y="3939200"/>
            <a:ext cx="2379649" cy="26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9899125" y="3380525"/>
            <a:ext cx="181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2F5496"/>
                </a:solidFill>
              </a:rPr>
              <a:t>miro.com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3750" y="1223049"/>
            <a:ext cx="2471050" cy="247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7693275" y="3424600"/>
            <a:ext cx="181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2F5496"/>
                </a:solidFill>
              </a:rPr>
              <a:t>vk.com/rutmiitcpds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8a3941bcc_1_0"/>
          <p:cNvSpPr txBox="1"/>
          <p:nvPr>
            <p:ph type="title"/>
          </p:nvPr>
        </p:nvSpPr>
        <p:spPr>
          <a:xfrm>
            <a:off x="838200" y="365125"/>
            <a:ext cx="648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Вопросы для рефлексии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1" name="Google Shape;181;g278a3941bcc_1_0"/>
          <p:cNvSpPr txBox="1"/>
          <p:nvPr>
            <p:ph idx="1" type="body"/>
          </p:nvPr>
        </p:nvSpPr>
        <p:spPr>
          <a:xfrm>
            <a:off x="838199" y="1594338"/>
            <a:ext cx="107364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Что стало для вас событием в ходе сегодняшнего обсуждения? Что зацепило, заставило задуматься, идет 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вразрез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с вашими прошлыми знаниями?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На каком этапе профессионального выбора вы находитесь? 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Какие шаги в рамках вашего профвыбора вы запланировали?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вы думаете, сможет ли проектная деятельность помочь вам в реализации ваших планов по продолжению профвыбора?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вы видите вашу профессиональную траекторию? 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Кем вы хотите работать и когда вы собираетесь начать работу?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Какие метапредметные компетенции вы запомнили?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Какие предметы, которые вы будете изучать, для вас представляют наибольший интерес?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Ситуация ... ?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838200" y="1690694"/>
            <a:ext cx="11097300" cy="4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многие попали в университет?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Рядом с домом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Подошел проходной балл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Посоветовали родители/друзья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Вуз – только «камера хранения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» для подростка, «клуб знакомств» и среда социализации? 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Или вы готовы приложить усилия для получения передового университетского образования, не гарантированного “минимальным пакетом” 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Высшее образование – что означает диплом о в/о?		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00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Оценивает ли работодатель квалификацию по диплому?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Современное высшее образование – в чем его крутизна и качество?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Раскрытие университетов для взаимодействия с производством 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создает условия для проявления и развития субъектности и опережающего вхождения в профессию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838200" y="365125"/>
            <a:ext cx="57325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Риск образовательных траекторий студента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«Традиционные» образовательные сценарии: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Специализация на одном виде деятельности (исследование, конструирование и т.д.) или предмете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Фрагментарные знания и представления (за деревьями не виден лес)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Презентации вместо дела – «когда оценивают по показателям, начинается производство показателей», ФДП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Знаете как устроен объект, но не понимаете, как устроена деятельность людей вокруг него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Риски: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Получить ремесленное образование «винтик в системе»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Не уметь разбираться в ситуации, если она не стандартная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Не 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н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аучиться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переучиваться, осваивать новые сферы деятельности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3"/>
          <p:cNvGrpSpPr/>
          <p:nvPr/>
        </p:nvGrpSpPr>
        <p:grpSpPr>
          <a:xfrm>
            <a:off x="11127011" y="4412322"/>
            <a:ext cx="436405" cy="774124"/>
            <a:chOff x="5950982" y="2854724"/>
            <a:chExt cx="436405" cy="774124"/>
          </a:xfrm>
        </p:grpSpPr>
        <p:sp>
          <p:nvSpPr>
            <p:cNvPr id="91" name="Google Shape;91;p3"/>
            <p:cNvSpPr/>
            <p:nvPr/>
          </p:nvSpPr>
          <p:spPr>
            <a:xfrm>
              <a:off x="6071488" y="2854724"/>
              <a:ext cx="201246" cy="19463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" name="Google Shape;92;p3"/>
            <p:cNvCxnSpPr/>
            <p:nvPr/>
          </p:nvCxnSpPr>
          <p:spPr>
            <a:xfrm>
              <a:off x="6095678" y="3104972"/>
              <a:ext cx="0" cy="5238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6241578" y="3104973"/>
              <a:ext cx="0" cy="5238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 flipH="1">
              <a:off x="5950982" y="3049356"/>
              <a:ext cx="196342" cy="18428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196653" y="3051306"/>
              <a:ext cx="190734" cy="1963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095187" y="3371499"/>
              <a:ext cx="152001" cy="10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7" name="Google Shape;97;p3"/>
          <p:cNvCxnSpPr/>
          <p:nvPr/>
        </p:nvCxnSpPr>
        <p:spPr>
          <a:xfrm>
            <a:off x="10425723" y="4805248"/>
            <a:ext cx="482069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3"/>
          <p:cNvSpPr txBox="1"/>
          <p:nvPr/>
        </p:nvSpPr>
        <p:spPr>
          <a:xfrm>
            <a:off x="8230167" y="4605677"/>
            <a:ext cx="2224036" cy="566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образует 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«образование»?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Общественный </a:t>
            </a:r>
            <a:b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образовательный запрос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Современный ликбез: читать, писать, ИТ, автомобиль, беспилотники…?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Умение учиться – быстро разбираться в ситуации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Инициация – как найти себя? (профессиональный и жизненный выбор)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Карьера – как попасть на восходящую траекторию?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Быстрая (1-3 года) профессиональная по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д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готовка («</a:t>
            </a:r>
            <a:r>
              <a:rPr i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все равно на производстве потом переучивают!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»)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Умение быть счастливым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Общественный </a:t>
            </a:r>
            <a:b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образовательный запрос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Современный ликбез: читать, писать, ИТ, автомобиль, беспилотники…?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Умение учиться – быстро разбираться в ситуации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Инициация – как найти себя? (профессиональный и жизненный выбор)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Карьера – как попасть на восходящую траекторию?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Быстрая (1-3 года) профессиональная подготвка («все равно на производстве потом переучивают!»)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Умение быть счастливым</a:t>
            </a:r>
            <a:endParaRPr/>
          </a:p>
          <a:p>
            <a:pPr indent="-330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Становление мышления и лидерство в нем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Освоение коммуникации и лидерство в ней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Освоение деятельности и лидерство в ней</a:t>
            </a:r>
            <a:endParaRPr/>
          </a:p>
          <a:p>
            <a:pPr indent="-330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838200" y="3945862"/>
            <a:ext cx="6066692" cy="1089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859067" y="4614691"/>
            <a:ext cx="2052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Опыт борьбы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7706667" y="4504383"/>
            <a:ext cx="2351734" cy="53067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0"/>
          <p:cNvCxnSpPr/>
          <p:nvPr/>
        </p:nvCxnSpPr>
        <p:spPr>
          <a:xfrm rot="10800000">
            <a:off x="7082377" y="4772229"/>
            <a:ext cx="415823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7329125" y="3424375"/>
            <a:ext cx="380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«Счастье переоценено. В жизни должно быть место драме и борьбе.» (Б.Пи</a:t>
            </a:r>
            <a:r>
              <a:rPr i="1" lang="ru-RU"/>
              <a:t>т</a:t>
            </a:r>
            <a:r>
              <a:rPr b="0" i="1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т)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7283875" y="3424375"/>
            <a:ext cx="3756000" cy="5847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т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8820674" y="4103646"/>
            <a:ext cx="0" cy="344588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648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Вопросы образовательного выбора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6263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 чем состоит «современный ликбез»?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На каком предмете научат учиться?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пройдет жизненная инициация?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Какие шаги во время обучения запустят карьерную траекторию?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пройдет сборка профессионализма из пройденных предметов?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стать счастливым?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добиться лидерства в мышлении, деятельности, коммуникации?</a:t>
            </a:r>
            <a:endParaRPr/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Продолжение профессионального выбора в вузе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Понимание ситуации, восстановление контекста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Постановка целей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Понимание и раскрытие себя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Знакомство с образцами деятельности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Попадание в сообщество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Стиль жизни</a:t>
            </a:r>
            <a:endParaRPr/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838200" y="3339589"/>
            <a:ext cx="7608277" cy="7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b="0" i="0" lang="ru-RU" sz="2400" u="none" cap="none" strike="noStrike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Задачи профессионального выбора</a:t>
            </a:r>
            <a:endParaRPr b="0" i="0" sz="2400" u="none" cap="none" strike="noStrike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Некоторые ориентиры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838200" y="1825625"/>
            <a:ext cx="10515600" cy="41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 чем крутизна и качество высшего образования?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1411006" y="3874983"/>
            <a:ext cx="224458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Схематизация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Понимание и анализ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Работа с проблемой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Целеполагание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132" name="Google Shape;132;p6"/>
          <p:cNvCxnSpPr/>
          <p:nvPr/>
        </p:nvCxnSpPr>
        <p:spPr>
          <a:xfrm>
            <a:off x="3829007" y="4078792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6"/>
          <p:cNvCxnSpPr/>
          <p:nvPr/>
        </p:nvCxnSpPr>
        <p:spPr>
          <a:xfrm>
            <a:off x="3829007" y="4336648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6"/>
          <p:cNvCxnSpPr/>
          <p:nvPr/>
        </p:nvCxnSpPr>
        <p:spPr>
          <a:xfrm>
            <a:off x="3829007" y="4623078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6"/>
          <p:cNvSpPr/>
          <p:nvPr/>
        </p:nvSpPr>
        <p:spPr>
          <a:xfrm>
            <a:off x="4688219" y="3832535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 flipH="1">
            <a:off x="5973714" y="3832535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6630638" y="3832535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8610169" y="3836500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875025" y="4127791"/>
            <a:ext cx="122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Предмет 1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 flipH="1">
            <a:off x="7916261" y="3838791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 flipH="1">
            <a:off x="9903193" y="3821773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806081" y="4145726"/>
            <a:ext cx="122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Предмет 2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8799392" y="4129743"/>
            <a:ext cx="122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Предмет 3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1784585" y="2633426"/>
            <a:ext cx="7408985" cy="88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Сборка предметных знаний… 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…вокруг метапредметных компетенций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838200" y="5382157"/>
            <a:ext cx="10515600" cy="41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Образовательный результат проектной деятельности</a:t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 rot="5400000">
            <a:off x="2683043" y="3404319"/>
            <a:ext cx="279417" cy="20885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 rot="5400000">
            <a:off x="7105303" y="3232764"/>
            <a:ext cx="622527" cy="20885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766606" y="5985838"/>
            <a:ext cx="10515600" cy="41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Взаимодействие с работодателем уже в вузе – проектная деятельность?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 rot="5400000">
            <a:off x="5884698" y="5746611"/>
            <a:ext cx="279417" cy="20885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365125"/>
            <a:ext cx="648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Что такое проект?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8200" y="1828800"/>
            <a:ext cx="7188600" cy="4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8809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Новизна результата</a:t>
            </a:r>
            <a:endParaRPr sz="2891"/>
          </a:p>
          <a:p>
            <a:pPr indent="-328809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Полезность и ценность результата – продукт ПД всегда решает чью-то</a:t>
            </a:r>
            <a:r>
              <a:rPr b="1"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проблему</a:t>
            </a:r>
            <a:endParaRPr b="1" sz="2891"/>
          </a:p>
          <a:p>
            <a:pPr indent="-328809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Ограниченность ресурса (прежде всего – времени)</a:t>
            </a:r>
            <a:endParaRPr sz="2891"/>
          </a:p>
          <a:p>
            <a:pPr indent="-328809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Командный характер реализации</a:t>
            </a:r>
            <a:endParaRPr sz="2891"/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607"/>
              <a:buNone/>
            </a:pPr>
            <a:r>
              <a:t/>
            </a:r>
            <a:endParaRPr sz="209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607"/>
              <a:buNone/>
            </a:pPr>
            <a:r>
              <a:rPr b="1"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Жизненный цикл студенческого проекта диагностического уровня</a:t>
            </a:r>
            <a:endParaRPr sz="2891"/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607"/>
              <a:buNone/>
            </a:pPr>
            <a:r>
              <a:t/>
            </a:r>
            <a:endParaRPr b="1" sz="209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3109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Освоение базовых понятий, инструментов и нормы ПД</a:t>
            </a:r>
            <a:endParaRPr sz="2891"/>
          </a:p>
          <a:p>
            <a:pPr indent="-443109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Позиционный анализ и проблематизация ситуации</a:t>
            </a:r>
            <a:endParaRPr sz="2891"/>
          </a:p>
          <a:p>
            <a:pPr indent="-443109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Проверка гипотезы решения и ее обновления после проверки и обсуждения со стейкхолдерами</a:t>
            </a:r>
            <a:endParaRPr sz="209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3109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AutoNum type="arabicPeriod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Генерация решения и его обсуждение</a:t>
            </a:r>
            <a:endParaRPr sz="209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8088924" y="1828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{20510884-68D1-456F-9C98-40B3120605DE}</a:tableStyleId>
              </a:tblPr>
              <a:tblGrid>
                <a:gridCol w="2829175"/>
                <a:gridCol w="127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Прикладной уровень студенческого проекта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Анализ ситуации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Постановка проблемы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Изучение опыта решения проблемы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Генерация гипотезы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Разработка архитектуры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Прототипирование и сбор обратной связи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Доработка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Разработка оргплана реализации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Внедрение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57" name="Google Shape;157;p22"/>
          <p:cNvCxnSpPr/>
          <p:nvPr/>
        </p:nvCxnSpPr>
        <p:spPr>
          <a:xfrm>
            <a:off x="7260832" y="5466803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22"/>
          <p:cNvCxnSpPr/>
          <p:nvPr/>
        </p:nvCxnSpPr>
        <p:spPr>
          <a:xfrm>
            <a:off x="6774757" y="5328453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838200" y="365125"/>
            <a:ext cx="648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Понятия проектной деятельности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838199" y="1594338"/>
            <a:ext cx="10736385" cy="5040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Позиция (стейкхолдер)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Занимаемое место в деятельности по отношению к предмету деятельности. Вступает в отношения с другими позициями (общность или различие в интересах, конфликты и союзы между позициями)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Когда одна из позиций хочет, но не может достичь цели или у нее возникают сбои в том, что она делает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Реализация действия, направленного на ослабление или ликвидацию проблемы, или изменение способа действия, приведшего к проблеме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Гипотеза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Представление о сути, причинах проблемы и об обстоятельствах, сделавших ее возможной. Требует точности и однозначности формулировки, проверяемости получаемыми данными, возможность запросить эти данные у участников деятельности</a:t>
            </a:r>
            <a:endParaRPr/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2021-11-29T10:22:08Z</dcterms:created>
  <dc:creator>Print</dc:creator>
</cp:coreProperties>
</file>